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749" r:id="rId2"/>
    <p:sldId id="750" r:id="rId3"/>
    <p:sldId id="751" r:id="rId4"/>
    <p:sldId id="752" r:id="rId5"/>
    <p:sldId id="754" r:id="rId6"/>
    <p:sldId id="755" r:id="rId7"/>
    <p:sldId id="756" r:id="rId8"/>
    <p:sldId id="759" r:id="rId9"/>
    <p:sldId id="760" r:id="rId10"/>
    <p:sldId id="738" r:id="rId11"/>
    <p:sldId id="761" r:id="rId12"/>
    <p:sldId id="758" r:id="rId13"/>
    <p:sldId id="762" r:id="rId14"/>
    <p:sldId id="763" r:id="rId15"/>
    <p:sldId id="753" r:id="rId16"/>
  </p:sldIdLst>
  <p:sldSz cx="9144000" cy="6858000" type="screen4x3"/>
  <p:notesSz cx="6669088" cy="9753600"/>
  <p:custDataLst>
    <p:tags r:id="rId19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C8E14"/>
    <a:srgbClr val="FFFFFF"/>
    <a:srgbClr val="66FF66"/>
    <a:srgbClr val="00FF00"/>
    <a:srgbClr val="E11F1F"/>
    <a:srgbClr val="2300D6"/>
    <a:srgbClr val="CCE8EA"/>
    <a:srgbClr val="E4F2F4"/>
    <a:srgbClr val="D6EC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1" autoAdjust="0"/>
    <p:restoredTop sz="85765" autoAdjust="0"/>
  </p:normalViewPr>
  <p:slideViewPr>
    <p:cSldViewPr snapToGrid="0">
      <p:cViewPr>
        <p:scale>
          <a:sx n="93" d="100"/>
          <a:sy n="93" d="100"/>
        </p:scale>
        <p:origin x="-492" y="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2790" y="-90"/>
      </p:cViewPr>
      <p:guideLst>
        <p:guide orient="horz" pos="307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ebsergebnisse_2011_03_26\leber2_jahr_geschlecht_alter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ebsergebnisse_2011_03_26\leber2_jahr_geschlecht_alter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ebsergebnisse_2011_03_26\leber2_jahr_geschlecht_alter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ebsergebnisse_2011_03_26\lunge2_jahr_geschlecht_alter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Krebsergebnisse_2011_03_26\lunge2_jahr_geschlecht_alte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de-DE"/>
            </a:pPr>
            <a:r>
              <a:rPr lang="en-US"/>
              <a:t>Leberkrebs, </a:t>
            </a:r>
          </a:p>
          <a:p>
            <a:pPr>
              <a:defRPr lang="de-DE"/>
            </a:pPr>
            <a:r>
              <a:rPr lang="en-US"/>
              <a:t>Neuerkrankungen, 2007, Frauen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cat>
            <c:strRef>
              <c:f>leber2_jahr_geschlecht_alter!$C$11:$C$19</c:f>
              <c:strCache>
                <c:ptCount val="9"/>
                <c:pt idx="0">
                  <c:v>0-9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80+</c:v>
                </c:pt>
              </c:strCache>
            </c:strRef>
          </c:cat>
          <c:val>
            <c:numRef>
              <c:f>leber2_jahr_geschlecht_alter!$D$11:$D$19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8</c:v>
                </c:pt>
                <c:pt idx="4">
                  <c:v>21</c:v>
                </c:pt>
                <c:pt idx="5">
                  <c:v>45</c:v>
                </c:pt>
                <c:pt idx="6">
                  <c:v>80</c:v>
                </c:pt>
                <c:pt idx="7">
                  <c:v>88</c:v>
                </c:pt>
                <c:pt idx="8">
                  <c:v>80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box"/>
        <c:axId val="86782720"/>
        <c:axId val="86784640"/>
        <c:axId val="0"/>
      </c:bar3DChart>
      <c:catAx>
        <c:axId val="86782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Alter</a:t>
                </a:r>
                <a:endParaRPr lang="de-DE" dirty="0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lang="de-DE"/>
            </a:pPr>
            <a:endParaRPr lang="de-DE"/>
          </a:p>
        </c:txPr>
        <c:crossAx val="86784640"/>
        <c:crosses val="autoZero"/>
        <c:auto val="1"/>
        <c:lblAlgn val="ctr"/>
        <c:lblOffset val="100"/>
        <c:noMultiLvlLbl val="0"/>
      </c:catAx>
      <c:valAx>
        <c:axId val="867846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67827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de-DE"/>
            </a:pPr>
            <a:r>
              <a:rPr lang="en-US"/>
              <a:t>Leberkrebs, </a:t>
            </a:r>
          </a:p>
          <a:p>
            <a:pPr>
              <a:defRPr lang="de-DE"/>
            </a:pPr>
            <a:r>
              <a:rPr lang="en-US"/>
              <a:t>Neuerkrankungen, 2007, Männer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leber2_jahr_geschlecht_alter!$C$2:$C$10</c:f>
              <c:strCache>
                <c:ptCount val="9"/>
                <c:pt idx="0">
                  <c:v>0-9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80+</c:v>
                </c:pt>
              </c:strCache>
            </c:strRef>
          </c:cat>
          <c:val>
            <c:numRef>
              <c:f>leber2_jahr_geschlecht_alter!$D$2:$D$10</c:f>
              <c:numCache>
                <c:formatCode>General</c:formatCode>
                <c:ptCount val="9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27</c:v>
                </c:pt>
                <c:pt idx="5">
                  <c:v>106</c:v>
                </c:pt>
                <c:pt idx="6">
                  <c:v>191</c:v>
                </c:pt>
                <c:pt idx="7">
                  <c:v>177</c:v>
                </c:pt>
                <c:pt idx="8">
                  <c:v>69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box"/>
        <c:axId val="86809984"/>
        <c:axId val="86820352"/>
        <c:axId val="0"/>
      </c:bar3DChart>
      <c:catAx>
        <c:axId val="86809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Alter</a:t>
                </a:r>
                <a:endParaRPr lang="de-DE" dirty="0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lang="de-DE"/>
            </a:pPr>
            <a:endParaRPr lang="de-DE"/>
          </a:p>
        </c:txPr>
        <c:crossAx val="86820352"/>
        <c:crosses val="autoZero"/>
        <c:auto val="1"/>
        <c:lblAlgn val="ctr"/>
        <c:lblOffset val="100"/>
        <c:noMultiLvlLbl val="0"/>
      </c:catAx>
      <c:valAx>
        <c:axId val="868203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6809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de-DE"/>
            </a:pPr>
            <a:r>
              <a:rPr lang="en-US" dirty="0" err="1"/>
              <a:t>Leberkrebs</a:t>
            </a:r>
            <a:r>
              <a:rPr lang="en-US" dirty="0"/>
              <a:t>, </a:t>
            </a:r>
            <a:r>
              <a:rPr lang="en-US" dirty="0" err="1" smtClean="0"/>
              <a:t>Inzidenz</a:t>
            </a:r>
            <a:r>
              <a:rPr lang="en-US" dirty="0" smtClean="0"/>
              <a:t>*, </a:t>
            </a:r>
            <a:r>
              <a:rPr lang="en-US" dirty="0"/>
              <a:t>2007, </a:t>
            </a:r>
            <a:r>
              <a:rPr lang="en-US" dirty="0" err="1"/>
              <a:t>gesamt</a:t>
            </a:r>
            <a:endParaRPr lang="en-US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invertIfNegative val="0"/>
          <c:cat>
            <c:strRef>
              <c:f>leber2_jahr_geschlecht_alter!$A$24:$A$32</c:f>
              <c:strCache>
                <c:ptCount val="9"/>
                <c:pt idx="0">
                  <c:v>0-9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80+</c:v>
                </c:pt>
              </c:strCache>
            </c:strRef>
          </c:cat>
          <c:val>
            <c:numRef>
              <c:f>leber2_jahr_geschlecht_alter!$E$24:$E$32</c:f>
              <c:numCache>
                <c:formatCode>#,##0.00</c:formatCode>
                <c:ptCount val="9"/>
                <c:pt idx="0">
                  <c:v>0.24630177879144641</c:v>
                </c:pt>
                <c:pt idx="1">
                  <c:v>0.20566694705927124</c:v>
                </c:pt>
                <c:pt idx="2">
                  <c:v>0.4745625008304849</c:v>
                </c:pt>
                <c:pt idx="3">
                  <c:v>1.0704945355371238</c:v>
                </c:pt>
                <c:pt idx="4">
                  <c:v>3.5170014046024356</c:v>
                </c:pt>
                <c:pt idx="5">
                  <c:v>14.543325143482889</c:v>
                </c:pt>
                <c:pt idx="6">
                  <c:v>30.361424186067321</c:v>
                </c:pt>
                <c:pt idx="7">
                  <c:v>45.967361438761046</c:v>
                </c:pt>
                <c:pt idx="8">
                  <c:v>39.590806430184664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box"/>
        <c:axId val="87976960"/>
        <c:axId val="87979136"/>
        <c:axId val="0"/>
      </c:bar3DChart>
      <c:catAx>
        <c:axId val="879769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 dirty="0" smtClean="0"/>
                  <a:t>Alter</a:t>
                </a:r>
                <a:endParaRPr lang="de-DE" dirty="0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lang="de-DE"/>
            </a:pPr>
            <a:endParaRPr lang="de-DE"/>
          </a:p>
        </c:txPr>
        <c:crossAx val="87979136"/>
        <c:crosses val="autoZero"/>
        <c:auto val="1"/>
        <c:lblAlgn val="ctr"/>
        <c:lblOffset val="100"/>
        <c:noMultiLvlLbl val="0"/>
      </c:catAx>
      <c:valAx>
        <c:axId val="87979136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87976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de-DE"/>
            </a:pPr>
            <a:r>
              <a:rPr lang="en-US"/>
              <a:t>Lungenkrebs, </a:t>
            </a:r>
          </a:p>
          <a:p>
            <a:pPr>
              <a:defRPr lang="de-DE"/>
            </a:pPr>
            <a:r>
              <a:rPr lang="en-US"/>
              <a:t>Neuerkrankungen, 2007, Männer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1"/>
          <c:order val="1"/>
          <c:invertIfNegative val="0"/>
          <c:cat>
            <c:multiLvlStrRef>
              <c:f>leber2_jahr_geschlecht_alter!$C$2:$C$10</c:f>
            </c:multiLvlStrRef>
          </c:cat>
          <c:val>
            <c:numRef>
              <c:f>leber2_jahr_geschlecht_alter!$D$2:$D$10</c:f>
            </c:numRef>
          </c:val>
        </c:ser>
        <c:ser>
          <c:idx val="0"/>
          <c:order val="0"/>
          <c:invertIfNegative val="0"/>
          <c:cat>
            <c:strRef>
              <c:f>[lunge2_jahr_geschlecht_alter.xls]lunge2_jahr_geschlecht_alter!$C$2:$C$10</c:f>
              <c:strCache>
                <c:ptCount val="9"/>
                <c:pt idx="0">
                  <c:v>0-9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80+</c:v>
                </c:pt>
              </c:strCache>
            </c:strRef>
          </c:cat>
          <c:val>
            <c:numRef>
              <c:f>[lunge2_jahr_geschlecht_alter.xls]lunge2_jahr_geschlecht_alter!$D$2:$D$10</c:f>
              <c:numCache>
                <c:formatCode>General</c:formatCode>
                <c:ptCount val="9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21</c:v>
                </c:pt>
                <c:pt idx="4">
                  <c:v>157</c:v>
                </c:pt>
                <c:pt idx="5">
                  <c:v>527</c:v>
                </c:pt>
                <c:pt idx="6">
                  <c:v>853</c:v>
                </c:pt>
                <c:pt idx="7">
                  <c:v>653</c:v>
                </c:pt>
                <c:pt idx="8">
                  <c:v>216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box"/>
        <c:axId val="87703936"/>
        <c:axId val="87705472"/>
        <c:axId val="0"/>
      </c:bar3DChart>
      <c:catAx>
        <c:axId val="8770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de-DE"/>
            </a:pPr>
            <a:endParaRPr lang="de-DE"/>
          </a:p>
        </c:txPr>
        <c:crossAx val="87705472"/>
        <c:crosses val="autoZero"/>
        <c:auto val="1"/>
        <c:lblAlgn val="ctr"/>
        <c:lblOffset val="100"/>
        <c:noMultiLvlLbl val="0"/>
      </c:catAx>
      <c:valAx>
        <c:axId val="87705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77039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lang="de-DE"/>
            </a:pPr>
            <a:r>
              <a:rPr lang="en-US"/>
              <a:t>Lungenkrebs, </a:t>
            </a:r>
          </a:p>
          <a:p>
            <a:pPr>
              <a:defRPr lang="de-DE"/>
            </a:pPr>
            <a:r>
              <a:rPr lang="en-US"/>
              <a:t>Neuerkrankungen, 2007, Frauen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1"/>
          <c:order val="1"/>
          <c:invertIfNegative val="0"/>
          <c:cat>
            <c:multiLvlStrRef>
              <c:f>leber2_jahr_geschlecht_alter!$C$11:$C$19</c:f>
            </c:multiLvlStrRef>
          </c:cat>
          <c:val>
            <c:numRef>
              <c:f>leber2_jahr_geschlecht_alter!$D$11:$D$19</c:f>
            </c:numRef>
          </c:val>
        </c:ser>
        <c:ser>
          <c:idx val="0"/>
          <c:order val="0"/>
          <c:spPr>
            <a:solidFill>
              <a:srgbClr val="FF0000"/>
            </a:solidFill>
          </c:spPr>
          <c:invertIfNegative val="0"/>
          <c:cat>
            <c:strRef>
              <c:f>[lunge2_jahr_geschlecht_alter.xls]lunge2_jahr_geschlecht_alter!$C$11:$C$19</c:f>
              <c:strCache>
                <c:ptCount val="9"/>
                <c:pt idx="0">
                  <c:v>0-9</c:v>
                </c:pt>
                <c:pt idx="1">
                  <c:v>10-19</c:v>
                </c:pt>
                <c:pt idx="2">
                  <c:v>20-29</c:v>
                </c:pt>
                <c:pt idx="3">
                  <c:v>30-39</c:v>
                </c:pt>
                <c:pt idx="4">
                  <c:v>40-49</c:v>
                </c:pt>
                <c:pt idx="5">
                  <c:v>50-59</c:v>
                </c:pt>
                <c:pt idx="6">
                  <c:v>60-69</c:v>
                </c:pt>
                <c:pt idx="7">
                  <c:v>70-79</c:v>
                </c:pt>
                <c:pt idx="8">
                  <c:v>80+</c:v>
                </c:pt>
              </c:strCache>
            </c:strRef>
          </c:cat>
          <c:val>
            <c:numRef>
              <c:f>[lunge2_jahr_geschlecht_alter.xls]lunge2_jahr_geschlecht_alter!$D$11:$D$19</c:f>
              <c:numCache>
                <c:formatCode>General</c:formatCode>
                <c:ptCount val="9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15</c:v>
                </c:pt>
                <c:pt idx="4">
                  <c:v>110</c:v>
                </c:pt>
                <c:pt idx="5">
                  <c:v>322</c:v>
                </c:pt>
                <c:pt idx="6">
                  <c:v>495</c:v>
                </c:pt>
                <c:pt idx="7">
                  <c:v>297</c:v>
                </c:pt>
                <c:pt idx="8">
                  <c:v>195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box"/>
        <c:axId val="87756800"/>
        <c:axId val="87758336"/>
        <c:axId val="0"/>
      </c:bar3DChart>
      <c:catAx>
        <c:axId val="87756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de-DE"/>
            </a:pPr>
            <a:endParaRPr lang="de-DE"/>
          </a:p>
        </c:txPr>
        <c:crossAx val="87758336"/>
        <c:crosses val="autoZero"/>
        <c:auto val="1"/>
        <c:lblAlgn val="ctr"/>
        <c:lblOffset val="100"/>
        <c:noMultiLvlLbl val="0"/>
      </c:catAx>
      <c:valAx>
        <c:axId val="877583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7756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054C7-DC5E-4965-91D4-9AD4AE427925}" type="datetimeFigureOut">
              <a:rPr lang="de-DE" smtClean="0"/>
              <a:pPr/>
              <a:t>03.06.2013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5AED8-E64B-48F6-904D-6A8381575297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05409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0DC150E-0235-4186-AA13-404D0999AD80}" type="datetimeFigureOut">
              <a:rPr lang="de-DE"/>
              <a:pPr>
                <a:defRPr/>
              </a:pPr>
              <a:t>03.06.2013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31838"/>
            <a:ext cx="4875212" cy="3657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632960"/>
            <a:ext cx="5335270" cy="438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264227"/>
            <a:ext cx="2889938" cy="4876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11E367-CE84-4601-B026-47E3A8FF181A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57741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88FD2F8-981C-4137-A7AA-60DFBE336B3D}" type="slidenum">
              <a:rPr lang="de-AT" smtClean="0"/>
              <a:pPr/>
              <a:t>14</a:t>
            </a:fld>
            <a:endParaRPr lang="de-AT" smtClean="0"/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1838"/>
            <a:ext cx="4876800" cy="3659187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66592" y="4633429"/>
            <a:ext cx="5334318" cy="4419698"/>
          </a:xfrm>
          <a:noFill/>
        </p:spPr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000" dirty="0" smtClean="0">
              <a:latin typeface="Arial" charset="0"/>
              <a:ea typeface="WenQuanYi Micro Hei" charset="0"/>
              <a:cs typeface="WenQuanYi Micro He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53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6217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0462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6020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42942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1A86E89-EBA0-44AB-96D3-8E127784FCB1}" type="datetimeFigureOut">
              <a:rPr lang="de-DE"/>
              <a:pPr>
                <a:defRPr/>
              </a:pPr>
              <a:t>03.06.2013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7122E7B-5043-472F-B544-D61513EFC0B3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5091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1925638" y="2638800"/>
            <a:ext cx="6912000" cy="40788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None/>
              <a:defRPr lang="de-DE" sz="2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indent="-342000" algn="l" rtl="0" eaLnBrk="0" fontAlgn="base" hangingPunct="0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defRPr lang="de-DE" sz="2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indent="-342000" algn="l" rtl="0" eaLnBrk="0" fontAlgn="base" hangingPunct="0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defRPr lang="de-DE" sz="2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indent="-342000" algn="l" rtl="0" eaLnBrk="0" fontAlgn="base" hangingPunct="0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defRPr lang="de-DE" sz="2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indent="-342000" algn="l" rtl="0" eaLnBrk="0" fontAlgn="base" hangingPunct="0">
              <a:lnSpc>
                <a:spcPct val="100000"/>
              </a:lnSpc>
              <a:spcBef>
                <a:spcPts val="1500"/>
              </a:spcBef>
              <a:spcAft>
                <a:spcPct val="0"/>
              </a:spcAft>
              <a:buFont typeface="Wingdings" pitchFamily="2" charset="2"/>
              <a:buChar char="§"/>
              <a:defRPr lang="de-AT" sz="25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692000" y="1051200"/>
            <a:ext cx="6876000" cy="1008000"/>
          </a:xfrm>
          <a:prstGeom prst="rect">
            <a:avLst/>
          </a:prstGeom>
        </p:spPr>
        <p:txBody>
          <a:bodyPr anchor="ctr" anchorCtr="0"/>
          <a:lstStyle>
            <a:lvl1pPr>
              <a:buNone/>
              <a:defRPr sz="2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Patientenhistorie</a:t>
            </a:r>
          </a:p>
        </p:txBody>
      </p:sp>
    </p:spTree>
    <p:extLst>
      <p:ext uri="{BB962C8B-B14F-4D97-AF65-F5344CB8AC3E}">
        <p14:creationId xmlns:p14="http://schemas.microsoft.com/office/powerpoint/2010/main" val="70229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4495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92143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080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2386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4160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933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13131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056447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ackground_sim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251950" cy="692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4"/>
          <p:cNvSpPr>
            <a:spLocks noChangeArrowheads="1"/>
          </p:cNvSpPr>
          <p:nvPr/>
        </p:nvSpPr>
        <p:spPr bwMode="auto">
          <a:xfrm>
            <a:off x="1763713" y="2636838"/>
            <a:ext cx="6985000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de-AT" sz="3200"/>
          </a:p>
        </p:txBody>
      </p:sp>
      <p:sp>
        <p:nvSpPr>
          <p:cNvPr id="1030" name="Rectangle 15"/>
          <p:cNvSpPr>
            <a:spLocks noChangeArrowheads="1"/>
          </p:cNvSpPr>
          <p:nvPr/>
        </p:nvSpPr>
        <p:spPr bwMode="auto">
          <a:xfrm>
            <a:off x="1727200" y="1052513"/>
            <a:ext cx="687705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de-AT" sz="44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4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363884" y="2325631"/>
            <a:ext cx="7772400" cy="1470025"/>
          </a:xfrm>
        </p:spPr>
        <p:txBody>
          <a:bodyPr/>
          <a:lstStyle/>
          <a:p>
            <a:r>
              <a:rPr lang="de-AT" sz="3600" dirty="0" smtClean="0"/>
              <a:t>Krebsinzidenzanalyse und Vergleich mit Krebsregisterdaten ausgewählter Krebserkrankungen auf Basis der GAPDRG Datenbank</a:t>
            </a: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844212" y="5105400"/>
            <a:ext cx="6400800" cy="1752600"/>
          </a:xfrm>
        </p:spPr>
        <p:txBody>
          <a:bodyPr/>
          <a:lstStyle/>
          <a:p>
            <a:r>
              <a:rPr lang="de-AT" sz="2400" dirty="0" smtClean="0"/>
              <a:t>Günther Zauner</a:t>
            </a:r>
          </a:p>
          <a:p>
            <a:r>
              <a:rPr lang="de-AT" sz="2400" dirty="0" err="1" smtClean="0"/>
              <a:t>dwh</a:t>
            </a:r>
            <a:r>
              <a:rPr lang="de-AT" sz="2400" dirty="0" smtClean="0"/>
              <a:t> </a:t>
            </a:r>
            <a:r>
              <a:rPr lang="de-AT" sz="2400" dirty="0" err="1" smtClean="0"/>
              <a:t>simulation</a:t>
            </a:r>
            <a:r>
              <a:rPr lang="de-AT" sz="2400" dirty="0" smtClean="0"/>
              <a:t> </a:t>
            </a:r>
            <a:r>
              <a:rPr lang="de-AT" sz="2400" dirty="0" err="1" smtClean="0"/>
              <a:t>services</a:t>
            </a:r>
            <a:endParaRPr lang="de-A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 descr="Mamma_tre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3758" y="2903146"/>
            <a:ext cx="4836521" cy="3954854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13848" y="2136300"/>
            <a:ext cx="7956645" cy="3367583"/>
          </a:xfrm>
        </p:spPr>
        <p:txBody>
          <a:bodyPr/>
          <a:lstStyle/>
          <a:p>
            <a:pPr marL="457200" indent="0">
              <a:buNone/>
            </a:pPr>
            <a:r>
              <a:rPr lang="de-AT" sz="2400" dirty="0" smtClean="0"/>
              <a:t>Evaluierung der Auswirkung von Screening-programmen zur Früherkennung von Mamma-Karzinomen</a:t>
            </a:r>
          </a:p>
        </p:txBody>
      </p:sp>
      <p:sp>
        <p:nvSpPr>
          <p:cNvPr id="5" name="Textplatzhalter 2"/>
          <p:cNvSpPr txBox="1">
            <a:spLocks/>
          </p:cNvSpPr>
          <p:nvPr/>
        </p:nvSpPr>
        <p:spPr>
          <a:xfrm>
            <a:off x="1692000" y="1051200"/>
            <a:ext cx="6876000" cy="1008000"/>
          </a:xfrm>
          <a:prstGeom prst="rect">
            <a:avLst/>
          </a:prstGeom>
        </p:spPr>
        <p:txBody>
          <a:bodyPr anchor="ctr" anchorCtr="0"/>
          <a:lstStyle>
            <a:lvl1pPr marL="3175" indent="-3175" eaLnBrk="0" hangingPunct="0">
              <a:spcBef>
                <a:spcPct val="20000"/>
              </a:spcBef>
              <a:buNone/>
              <a:defRPr sz="2500" b="1" baseline="0">
                <a:solidFill>
                  <a:schemeClr val="bg1"/>
                </a:solidFill>
                <a:latin typeface="+mn-lt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+mn-lt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de-AT" dirty="0"/>
              <a:t>Anwendung: Evaluierung von </a:t>
            </a:r>
            <a:r>
              <a:rPr lang="de-AT" dirty="0" err="1" smtClean="0"/>
              <a:t>Screeningprogrammen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3175" indent="-3175"/>
            <a:r>
              <a:rPr lang="de-AT" dirty="0" smtClean="0"/>
              <a:t>Anwendung: Evaluierung von </a:t>
            </a:r>
            <a:r>
              <a:rPr lang="de-AT" dirty="0" err="1" smtClean="0"/>
              <a:t>Screeningprogrammen</a:t>
            </a:r>
            <a:endParaRPr lang="de-AT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3504" y="2554333"/>
            <a:ext cx="6240756" cy="430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Pfeil nach oben und unten 5"/>
          <p:cNvSpPr/>
          <p:nvPr/>
        </p:nvSpPr>
        <p:spPr bwMode="auto">
          <a:xfrm>
            <a:off x="5834358" y="3204259"/>
            <a:ext cx="105196" cy="485522"/>
          </a:xfrm>
          <a:prstGeom prst="upDownArrow">
            <a:avLst/>
          </a:prstGeom>
          <a:noFill/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Pfeil nach oben und unten 7"/>
          <p:cNvSpPr/>
          <p:nvPr/>
        </p:nvSpPr>
        <p:spPr bwMode="auto">
          <a:xfrm>
            <a:off x="5582157" y="3314017"/>
            <a:ext cx="106543" cy="891472"/>
          </a:xfrm>
          <a:prstGeom prst="upDownArrow">
            <a:avLst/>
          </a:prstGeom>
          <a:noFill/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1113848" y="2136300"/>
            <a:ext cx="7956645" cy="68782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0">
              <a:buFontTx/>
              <a:buNone/>
            </a:pPr>
            <a:r>
              <a:rPr lang="de-AT" sz="2400" dirty="0" smtClean="0"/>
              <a:t>Beispiel: Abdominelle </a:t>
            </a:r>
            <a:r>
              <a:rPr lang="de-AT" sz="2400" dirty="0" err="1" smtClean="0"/>
              <a:t>Aortenaneurysmen</a:t>
            </a:r>
            <a:r>
              <a:rPr lang="de-AT" sz="2400" dirty="0" smtClean="0"/>
              <a:t> (AAA)</a:t>
            </a:r>
          </a:p>
        </p:txBody>
      </p:sp>
    </p:spTree>
    <p:extLst>
      <p:ext uri="{BB962C8B-B14F-4D97-AF65-F5344CB8AC3E}">
        <p14:creationId xmlns:p14="http://schemas.microsoft.com/office/powerpoint/2010/main" val="21049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Beschränkungen</a:t>
            </a:r>
            <a:r>
              <a:rPr lang="en-US" sz="2500" b="1" dirty="0" smtClean="0">
                <a:solidFill>
                  <a:schemeClr val="bg1"/>
                </a:solidFill>
              </a:rPr>
              <a:t>/Potential von GAP-DRG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187355" y="2341784"/>
            <a:ext cx="7956645" cy="4254226"/>
          </a:xfrm>
        </p:spPr>
        <p:txBody>
          <a:bodyPr/>
          <a:lstStyle/>
          <a:p>
            <a:pPr marL="800100">
              <a:buFont typeface="Wingdings" pitchFamily="2" charset="2"/>
              <a:buChar char="§"/>
            </a:pPr>
            <a:r>
              <a:rPr lang="de-AT" sz="2400" dirty="0" smtClean="0"/>
              <a:t>Abrechnungsdaten, daher keine </a:t>
            </a:r>
            <a:r>
              <a:rPr lang="de-AT" sz="2400" dirty="0" err="1" smtClean="0"/>
              <a:t>Stadienklassifizierung</a:t>
            </a:r>
            <a:r>
              <a:rPr lang="de-AT" sz="2400" dirty="0" smtClean="0"/>
              <a:t> / kein klinisches Krebsregister</a:t>
            </a:r>
          </a:p>
          <a:p>
            <a:pPr marL="800100">
              <a:buFont typeface="Wingdings" pitchFamily="2" charset="2"/>
              <a:buChar char="§"/>
            </a:pPr>
            <a:r>
              <a:rPr lang="de-AT" sz="2400" dirty="0" smtClean="0"/>
              <a:t>Betrachtungszeitraum 2006/07</a:t>
            </a:r>
          </a:p>
          <a:p>
            <a:pPr marL="800100">
              <a:buFont typeface="Wingdings" pitchFamily="2" charset="2"/>
              <a:buChar char="§"/>
            </a:pPr>
            <a:endParaRPr lang="de-AT" sz="2400" dirty="0" smtClean="0"/>
          </a:p>
          <a:p>
            <a:pPr marL="800100">
              <a:buFont typeface="Wingdings" pitchFamily="2" charset="2"/>
              <a:buChar char="§"/>
            </a:pPr>
            <a:r>
              <a:rPr lang="de-AT" sz="2400" dirty="0" smtClean="0"/>
              <a:t>Gute Übereinstimmung ausgewählter Krebsarten mit Statistik Austria</a:t>
            </a:r>
          </a:p>
          <a:p>
            <a:pPr marL="800100">
              <a:buFont typeface="Wingdings" pitchFamily="2" charset="2"/>
              <a:buChar char="Ø"/>
            </a:pPr>
            <a:r>
              <a:rPr lang="de-AT" sz="2400" dirty="0" smtClean="0"/>
              <a:t>Analysierbarkeit von Patientenwegen</a:t>
            </a:r>
          </a:p>
          <a:p>
            <a:pPr marL="800100">
              <a:buFont typeface="Wingdings" pitchFamily="2" charset="2"/>
              <a:buChar char="Ø"/>
            </a:pPr>
            <a:r>
              <a:rPr lang="de-AT" sz="2400" dirty="0" smtClean="0"/>
              <a:t>Zusätzliche Informationen (Behandlungsaufwände)</a:t>
            </a:r>
            <a:endParaRPr lang="de-AT" sz="2400" dirty="0"/>
          </a:p>
          <a:p>
            <a:pPr marL="800100">
              <a:buFont typeface="Wingdings" pitchFamily="2" charset="2"/>
              <a:buChar char="Ø"/>
            </a:pPr>
            <a:r>
              <a:rPr lang="de-AT" sz="2400" dirty="0" smtClean="0"/>
              <a:t>Ressourcenplanung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7881" y="2259132"/>
            <a:ext cx="7679136" cy="2023971"/>
          </a:xfrm>
        </p:spPr>
        <p:txBody>
          <a:bodyPr/>
          <a:lstStyle/>
          <a:p>
            <a:pPr marL="0" indent="0">
              <a:buNone/>
            </a:pPr>
            <a:r>
              <a:rPr lang="de-AT" sz="2400" dirty="0" smtClean="0"/>
              <a:t>IFEDH … </a:t>
            </a:r>
            <a:r>
              <a:rPr lang="de-AT" sz="2400" b="1" dirty="0" smtClean="0"/>
              <a:t>I</a:t>
            </a:r>
            <a:r>
              <a:rPr lang="de-AT" sz="2400" dirty="0" smtClean="0"/>
              <a:t>nnovative </a:t>
            </a:r>
            <a:r>
              <a:rPr lang="de-AT" sz="2400" b="1" dirty="0" smtClean="0"/>
              <a:t>F</a:t>
            </a:r>
            <a:r>
              <a:rPr lang="de-AT" sz="2400" dirty="0" smtClean="0"/>
              <a:t>ramework </a:t>
            </a:r>
            <a:r>
              <a:rPr lang="de-AT" sz="2400" dirty="0" err="1" smtClean="0"/>
              <a:t>for</a:t>
            </a:r>
            <a:r>
              <a:rPr lang="de-AT" sz="2400" dirty="0" smtClean="0"/>
              <a:t> </a:t>
            </a:r>
            <a:r>
              <a:rPr lang="de-AT" sz="2400" b="1" dirty="0" err="1" smtClean="0"/>
              <a:t>E</a:t>
            </a:r>
            <a:r>
              <a:rPr lang="de-AT" sz="2400" dirty="0" err="1" smtClean="0"/>
              <a:t>vidence</a:t>
            </a:r>
            <a:r>
              <a:rPr lang="de-AT" sz="2400" dirty="0" smtClean="0"/>
              <a:t> </a:t>
            </a:r>
            <a:r>
              <a:rPr lang="de-AT" sz="2400" dirty="0" err="1" smtClean="0"/>
              <a:t>based</a:t>
            </a:r>
            <a:r>
              <a:rPr lang="de-AT" sz="2400" dirty="0" smtClean="0"/>
              <a:t> </a:t>
            </a:r>
            <a:r>
              <a:rPr lang="de-AT" sz="2400" b="1" dirty="0" err="1" smtClean="0"/>
              <a:t>D</a:t>
            </a:r>
            <a:r>
              <a:rPr lang="de-AT" sz="2400" dirty="0" err="1" smtClean="0"/>
              <a:t>ecision</a:t>
            </a:r>
            <a:r>
              <a:rPr lang="de-AT" sz="2400" dirty="0" smtClean="0"/>
              <a:t> </a:t>
            </a:r>
            <a:r>
              <a:rPr lang="de-AT" sz="2400" dirty="0" err="1" smtClean="0"/>
              <a:t>making</a:t>
            </a:r>
            <a:r>
              <a:rPr lang="de-AT" sz="2400" dirty="0" smtClean="0"/>
              <a:t> in </a:t>
            </a:r>
            <a:r>
              <a:rPr lang="de-AT" sz="2400" b="1" dirty="0" err="1" smtClean="0"/>
              <a:t>H</a:t>
            </a:r>
            <a:r>
              <a:rPr lang="de-AT" sz="2400" dirty="0" err="1" smtClean="0"/>
              <a:t>ealthcare</a:t>
            </a:r>
            <a:endParaRPr lang="de-AT" sz="2400" dirty="0" smtClean="0"/>
          </a:p>
          <a:p>
            <a:pPr marL="0" indent="0">
              <a:buNone/>
            </a:pPr>
            <a:r>
              <a:rPr lang="de-AT" sz="2400" b="1" dirty="0" err="1" smtClean="0"/>
              <a:t>Ziel:</a:t>
            </a:r>
            <a:r>
              <a:rPr lang="de-AT" sz="2400" dirty="0" err="1" smtClean="0"/>
              <a:t>Entwicklung</a:t>
            </a:r>
            <a:r>
              <a:rPr lang="de-AT" sz="2400" dirty="0" smtClean="0"/>
              <a:t> eines interdisziplinären Prozesses für Modell gestütztes HTA und EBM mit speziellem Fokus auf Österreich</a:t>
            </a:r>
          </a:p>
          <a:p>
            <a:pPr marL="0" indent="0">
              <a:buNone/>
            </a:pPr>
            <a:endParaRPr lang="de-AT" sz="2400" dirty="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Interdisziplinäre</a:t>
            </a:r>
            <a:r>
              <a:rPr lang="en-US" sz="2500" b="1" dirty="0" smtClean="0">
                <a:solidFill>
                  <a:schemeClr val="bg1"/>
                </a:solidFill>
              </a:rPr>
              <a:t> </a:t>
            </a:r>
            <a:r>
              <a:rPr lang="en-US" sz="2500" b="1" dirty="0" err="1" smtClean="0">
                <a:solidFill>
                  <a:schemeClr val="bg1"/>
                </a:solidFill>
              </a:rPr>
              <a:t>Kooperation</a:t>
            </a:r>
            <a:r>
              <a:rPr lang="en-US" sz="2500" b="1" dirty="0" smtClean="0">
                <a:solidFill>
                  <a:schemeClr val="bg1"/>
                </a:solidFill>
              </a:rPr>
              <a:t> 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sp>
        <p:nvSpPr>
          <p:cNvPr id="27" name="AutoShape 22"/>
          <p:cNvSpPr>
            <a:spLocks noChangeAspect="1" noChangeArrowheads="1" noTextEdit="1"/>
          </p:cNvSpPr>
          <p:nvPr/>
        </p:nvSpPr>
        <p:spPr bwMode="auto">
          <a:xfrm>
            <a:off x="2763748" y="4028666"/>
            <a:ext cx="6217019" cy="257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/>
          </a:p>
        </p:txBody>
      </p:sp>
      <p:sp>
        <p:nvSpPr>
          <p:cNvPr id="28" name="Gerade Verbindung mit Pfeil 27"/>
          <p:cNvSpPr>
            <a:spLocks noChangeShapeType="1"/>
          </p:cNvSpPr>
          <p:nvPr/>
        </p:nvSpPr>
        <p:spPr bwMode="auto">
          <a:xfrm rot="10800000" flipH="1">
            <a:off x="6279428" y="5523553"/>
            <a:ext cx="865247" cy="45719"/>
          </a:xfrm>
          <a:prstGeom prst="straightConnector1">
            <a:avLst/>
          </a:prstGeom>
          <a:noFill/>
          <a:ln w="57150">
            <a:solidFill>
              <a:srgbClr val="4F6228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0" name="Abgerundetes Rechteck 58"/>
          <p:cNvSpPr>
            <a:spLocks noChangeArrowheads="1"/>
          </p:cNvSpPr>
          <p:nvPr/>
        </p:nvSpPr>
        <p:spPr bwMode="auto">
          <a:xfrm>
            <a:off x="4416585" y="4512228"/>
            <a:ext cx="1862844" cy="211591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FFC000"/>
            </a:solidFill>
            <a:round/>
            <a:headEnd/>
            <a:tailEnd/>
          </a:ln>
        </p:spPr>
        <p:txBody>
          <a:bodyPr lIns="66751" tIns="576000" rIns="66751" bIns="33376" anchor="ctr"/>
          <a:lstStyle/>
          <a:p>
            <a:r>
              <a:rPr lang="de-AT" sz="1400" dirty="0" err="1">
                <a:ea typeface="Times New Roman" pitchFamily="18" charset="0"/>
                <a:cs typeface="Calibri" pitchFamily="34" charset="0"/>
              </a:rPr>
              <a:t>Informations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</a:t>
            </a:r>
            <a:r>
              <a:rPr lang="de-AT" sz="1400" dirty="0" err="1">
                <a:ea typeface="Times New Roman" pitchFamily="18" charset="0"/>
                <a:cs typeface="Calibri" pitchFamily="34" charset="0"/>
              </a:rPr>
              <a:t>for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Generating </a:t>
            </a:r>
            <a:r>
              <a:rPr lang="de-AT" sz="1400" dirty="0" err="1">
                <a:ea typeface="Times New Roman" pitchFamily="18" charset="0"/>
                <a:cs typeface="Calibri" pitchFamily="34" charset="0"/>
              </a:rPr>
              <a:t>Evidence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</a:t>
            </a:r>
            <a:r>
              <a:rPr lang="de-AT" sz="1400" dirty="0" err="1">
                <a:ea typeface="Times New Roman" pitchFamily="18" charset="0"/>
                <a:cs typeface="Calibri" pitchFamily="34" charset="0"/>
              </a:rPr>
              <a:t>Based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</a:t>
            </a:r>
            <a:r>
              <a:rPr lang="de-AT" sz="1400" dirty="0" err="1">
                <a:ea typeface="Times New Roman" pitchFamily="18" charset="0"/>
                <a:cs typeface="Calibri" pitchFamily="34" charset="0"/>
              </a:rPr>
              <a:t>Decision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 on Basis </a:t>
            </a:r>
            <a:r>
              <a:rPr lang="de-AT" sz="1400" dirty="0" err="1">
                <a:ea typeface="Times New Roman" pitchFamily="18" charset="0"/>
                <a:cs typeface="Calibri" pitchFamily="34" charset="0"/>
              </a:rPr>
              <a:t>of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Models </a:t>
            </a:r>
            <a:r>
              <a:rPr lang="de-AT" sz="1400" dirty="0" err="1">
                <a:ea typeface="Times New Roman" pitchFamily="18" charset="0"/>
                <a:cs typeface="Calibri" pitchFamily="34" charset="0"/>
              </a:rPr>
              <a:t>for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</a:t>
            </a:r>
            <a:r>
              <a:rPr lang="de-AT" sz="1400" dirty="0" err="1">
                <a:ea typeface="Times New Roman" pitchFamily="18" charset="0"/>
                <a:cs typeface="Calibri" pitchFamily="34" charset="0"/>
              </a:rPr>
              <a:t>Possible</a:t>
            </a:r>
            <a:r>
              <a:rPr lang="de-AT" sz="1400" dirty="0">
                <a:ea typeface="Times New Roman" pitchFamily="18" charset="0"/>
                <a:cs typeface="Calibri" pitchFamily="34" charset="0"/>
              </a:rPr>
              <a:t> </a:t>
            </a:r>
            <a:r>
              <a:rPr lang="de-AT" sz="1400" dirty="0" err="1" smtClean="0">
                <a:ea typeface="Times New Roman" pitchFamily="18" charset="0"/>
                <a:cs typeface="Calibri" pitchFamily="34" charset="0"/>
              </a:rPr>
              <a:t>Strategies</a:t>
            </a:r>
            <a:endParaRPr lang="de-AT" sz="1400" dirty="0"/>
          </a:p>
        </p:txBody>
      </p:sp>
      <p:sp>
        <p:nvSpPr>
          <p:cNvPr id="31" name="Textfeld 59"/>
          <p:cNvSpPr txBox="1">
            <a:spLocks noChangeArrowheads="1"/>
          </p:cNvSpPr>
          <p:nvPr/>
        </p:nvSpPr>
        <p:spPr bwMode="auto">
          <a:xfrm>
            <a:off x="4745455" y="4365484"/>
            <a:ext cx="1205104" cy="22129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6751" tIns="33376" rIns="66751" bIns="3337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AT" sz="1000" dirty="0" smtClean="0">
                <a:ea typeface="Times New Roman" pitchFamily="18" charset="0"/>
                <a:cs typeface="Calibri" pitchFamily="34" charset="0"/>
              </a:rPr>
              <a:t>IFEDH</a:t>
            </a:r>
            <a:r>
              <a:rPr lang="de-DE" sz="800" dirty="0">
                <a:ea typeface="Times New Roman" pitchFamily="18" charset="0"/>
                <a:cs typeface="Calibri" pitchFamily="34" charset="0"/>
              </a:rPr>
              <a:t> </a:t>
            </a:r>
            <a:r>
              <a:rPr lang="de-AT" sz="1000" dirty="0" smtClean="0">
                <a:ea typeface="Times New Roman" pitchFamily="18" charset="0"/>
                <a:cs typeface="Calibri" pitchFamily="34" charset="0"/>
              </a:rPr>
              <a:t>Network</a:t>
            </a:r>
            <a:endParaRPr lang="de-AT" dirty="0"/>
          </a:p>
        </p:txBody>
      </p:sp>
      <p:sp>
        <p:nvSpPr>
          <p:cNvPr id="32" name="Abgerundetes Rechteck 73"/>
          <p:cNvSpPr>
            <a:spLocks noChangeArrowheads="1"/>
          </p:cNvSpPr>
          <p:nvPr/>
        </p:nvSpPr>
        <p:spPr bwMode="auto">
          <a:xfrm>
            <a:off x="1680292" y="4526935"/>
            <a:ext cx="1862844" cy="211515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F6228"/>
            </a:solidFill>
            <a:round/>
            <a:headEnd/>
            <a:tailEnd/>
          </a:ln>
        </p:spPr>
        <p:txBody>
          <a:bodyPr lIns="66751" tIns="576000" rIns="66751" bIns="33376" anchor="t"/>
          <a:lstStyle/>
          <a:p>
            <a:pPr marL="182563" indent="-182563">
              <a:spcAft>
                <a:spcPts val="600"/>
              </a:spcAft>
              <a:buFont typeface="Wingdings" pitchFamily="2" charset="2"/>
              <a:buChar char="§"/>
            </a:pPr>
            <a:r>
              <a:rPr lang="de-DE" sz="1400" dirty="0" err="1" smtClean="0"/>
              <a:t>Pharmaceutical</a:t>
            </a:r>
            <a:r>
              <a:rPr lang="de-DE" sz="1400" dirty="0" smtClean="0"/>
              <a:t> </a:t>
            </a:r>
            <a:r>
              <a:rPr lang="de-DE" sz="1400" dirty="0" err="1" smtClean="0"/>
              <a:t>industry</a:t>
            </a:r>
            <a:endParaRPr lang="de-DE" sz="1400" dirty="0" smtClean="0"/>
          </a:p>
          <a:p>
            <a:pPr marL="182563" indent="-182563">
              <a:spcAft>
                <a:spcPts val="600"/>
              </a:spcAft>
              <a:buFont typeface="Wingdings" pitchFamily="2" charset="2"/>
              <a:buChar char="§"/>
            </a:pPr>
            <a:r>
              <a:rPr lang="de-DE" sz="1400" dirty="0" smtClean="0"/>
              <a:t>Medical </a:t>
            </a:r>
            <a:r>
              <a:rPr lang="de-DE" sz="1400" dirty="0" err="1" smtClean="0"/>
              <a:t>technology</a:t>
            </a:r>
            <a:endParaRPr lang="de-DE" sz="1400" dirty="0" smtClean="0"/>
          </a:p>
          <a:p>
            <a:pPr marL="182563" indent="-182563">
              <a:spcAft>
                <a:spcPts val="600"/>
              </a:spcAft>
              <a:buFont typeface="Wingdings" pitchFamily="2" charset="2"/>
              <a:buChar char="§"/>
            </a:pPr>
            <a:r>
              <a:rPr lang="de-DE" sz="1400" dirty="0" smtClean="0"/>
              <a:t>Medical </a:t>
            </a:r>
            <a:r>
              <a:rPr lang="de-DE" sz="1400" dirty="0" err="1" smtClean="0"/>
              <a:t>provider</a:t>
            </a:r>
            <a:endParaRPr lang="de-DE" sz="1400" dirty="0"/>
          </a:p>
        </p:txBody>
      </p:sp>
      <p:sp>
        <p:nvSpPr>
          <p:cNvPr id="33" name="Abgerundetes Rechteck 38"/>
          <p:cNvSpPr>
            <a:spLocks noChangeArrowheads="1"/>
          </p:cNvSpPr>
          <p:nvPr/>
        </p:nvSpPr>
        <p:spPr bwMode="auto">
          <a:xfrm>
            <a:off x="1837242" y="4694460"/>
            <a:ext cx="1548943" cy="4147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>
            <a:solidFill>
              <a:srgbClr val="4F6228"/>
            </a:solidFill>
            <a:round/>
            <a:headEnd/>
            <a:tailEnd/>
          </a:ln>
        </p:spPr>
        <p:txBody>
          <a:bodyPr lIns="66751" tIns="33376" rIns="66751" bIns="33376" anchor="ctr"/>
          <a:lstStyle/>
          <a:p>
            <a:pPr algn="ctr"/>
            <a:r>
              <a:rPr lang="de-DE" sz="1400" b="1" dirty="0" smtClean="0">
                <a:solidFill>
                  <a:srgbClr val="4F6228"/>
                </a:solidFill>
                <a:ea typeface="Times New Roman" pitchFamily="18" charset="0"/>
                <a:cs typeface="Calibri" pitchFamily="34" charset="0"/>
              </a:rPr>
              <a:t>Providers</a:t>
            </a:r>
            <a:endParaRPr lang="de-DE" sz="1400" dirty="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36" name="Abgerundetes Rechteck 36"/>
          <p:cNvSpPr>
            <a:spLocks noChangeArrowheads="1"/>
          </p:cNvSpPr>
          <p:nvPr/>
        </p:nvSpPr>
        <p:spPr bwMode="auto">
          <a:xfrm>
            <a:off x="7144676" y="4512983"/>
            <a:ext cx="1862844" cy="211515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rgbClr val="4F6228"/>
            </a:solidFill>
            <a:round/>
            <a:headEnd/>
            <a:tailEnd/>
          </a:ln>
        </p:spPr>
        <p:txBody>
          <a:bodyPr lIns="66751" tIns="576000" rIns="66751" bIns="33376" anchor="t"/>
          <a:lstStyle/>
          <a:p>
            <a:pPr marL="182563" indent="-182563">
              <a:spcAft>
                <a:spcPts val="600"/>
              </a:spcAft>
              <a:buFont typeface="Wingdings" pitchFamily="2" charset="2"/>
              <a:buChar char="§"/>
            </a:pPr>
            <a:r>
              <a:rPr lang="de-DE" sz="1400" dirty="0" err="1" smtClean="0"/>
              <a:t>Ministry</a:t>
            </a:r>
            <a:endParaRPr lang="de-DE" sz="1400" dirty="0" smtClean="0"/>
          </a:p>
          <a:p>
            <a:pPr marL="182563" indent="-182563">
              <a:spcAft>
                <a:spcPts val="600"/>
              </a:spcAft>
              <a:buFont typeface="Wingdings" pitchFamily="2" charset="2"/>
              <a:buChar char="§"/>
            </a:pPr>
            <a:r>
              <a:rPr lang="de-DE" sz="1400" dirty="0" err="1" smtClean="0"/>
              <a:t>Provinces</a:t>
            </a:r>
            <a:endParaRPr lang="de-DE" sz="1400" dirty="0" smtClean="0"/>
          </a:p>
          <a:p>
            <a:pPr marL="182563" indent="-182563">
              <a:spcAft>
                <a:spcPts val="600"/>
              </a:spcAft>
              <a:buFont typeface="Wingdings" pitchFamily="2" charset="2"/>
              <a:buChar char="§"/>
            </a:pPr>
            <a:r>
              <a:rPr lang="de-DE" sz="1400" dirty="0" err="1" smtClean="0"/>
              <a:t>Social</a:t>
            </a:r>
            <a:r>
              <a:rPr lang="de-DE" sz="1400" dirty="0" smtClean="0"/>
              <a:t> Security</a:t>
            </a:r>
            <a:endParaRPr lang="de-DE" sz="1400" dirty="0"/>
          </a:p>
        </p:txBody>
      </p:sp>
      <p:sp>
        <p:nvSpPr>
          <p:cNvPr id="37" name="Abgerundetes Rechteck 37"/>
          <p:cNvSpPr>
            <a:spLocks noChangeArrowheads="1"/>
          </p:cNvSpPr>
          <p:nvPr/>
        </p:nvSpPr>
        <p:spPr bwMode="auto">
          <a:xfrm>
            <a:off x="7298752" y="4703798"/>
            <a:ext cx="1554692" cy="40538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>
            <a:solidFill>
              <a:srgbClr val="4F6228"/>
            </a:solidFill>
            <a:round/>
            <a:headEnd/>
            <a:tailEnd/>
          </a:ln>
        </p:spPr>
        <p:txBody>
          <a:bodyPr lIns="0" tIns="33376" rIns="0" bIns="33376" anchor="ctr"/>
          <a:lstStyle/>
          <a:p>
            <a:pPr algn="ctr"/>
            <a:r>
              <a:rPr lang="de-DE" sz="1400" b="1" dirty="0" err="1" smtClean="0">
                <a:solidFill>
                  <a:srgbClr val="4F6228"/>
                </a:solidFill>
                <a:ea typeface="Times New Roman" pitchFamily="18" charset="0"/>
                <a:cs typeface="Calibri" pitchFamily="34" charset="0"/>
              </a:rPr>
              <a:t>Decision</a:t>
            </a:r>
            <a:r>
              <a:rPr lang="de-DE" sz="1400" b="1" dirty="0" smtClean="0">
                <a:solidFill>
                  <a:srgbClr val="4F6228"/>
                </a:solidFill>
                <a:ea typeface="Times New Roman" pitchFamily="18" charset="0"/>
                <a:cs typeface="Calibri" pitchFamily="34" charset="0"/>
              </a:rPr>
              <a:t> </a:t>
            </a:r>
            <a:r>
              <a:rPr lang="de-DE" sz="1400" b="1" dirty="0" err="1" smtClean="0">
                <a:solidFill>
                  <a:srgbClr val="4F6228"/>
                </a:solidFill>
                <a:ea typeface="Times New Roman" pitchFamily="18" charset="0"/>
                <a:cs typeface="Calibri" pitchFamily="34" charset="0"/>
              </a:rPr>
              <a:t>Makers</a:t>
            </a:r>
            <a:endParaRPr lang="de-DE" sz="1400" dirty="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38" name="Textfeld 54"/>
          <p:cNvSpPr txBox="1">
            <a:spLocks noChangeArrowheads="1"/>
          </p:cNvSpPr>
          <p:nvPr/>
        </p:nvSpPr>
        <p:spPr bwMode="auto">
          <a:xfrm>
            <a:off x="7596337" y="4402337"/>
            <a:ext cx="959522" cy="22129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6751" tIns="33376" rIns="66751" bIns="3337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AT" sz="1000" dirty="0" smtClean="0">
                <a:solidFill>
                  <a:srgbClr val="4F6228"/>
                </a:solidFill>
                <a:ea typeface="Times New Roman" pitchFamily="18" charset="0"/>
                <a:cs typeface="Calibri" pitchFamily="34" charset="0"/>
              </a:rPr>
              <a:t>CUSTOMER</a:t>
            </a:r>
            <a:endParaRPr lang="de-AT" dirty="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39" name="Abgerundetes Rechteck 64"/>
          <p:cNvSpPr>
            <a:spLocks noChangeArrowheads="1"/>
          </p:cNvSpPr>
          <p:nvPr/>
        </p:nvSpPr>
        <p:spPr bwMode="auto">
          <a:xfrm>
            <a:off x="4573535" y="4694460"/>
            <a:ext cx="1548943" cy="41472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>
            <a:solidFill>
              <a:srgbClr val="FFC000"/>
            </a:solidFill>
            <a:round/>
            <a:headEnd/>
            <a:tailEnd/>
          </a:ln>
        </p:spPr>
        <p:txBody>
          <a:bodyPr lIns="66751" tIns="33376" rIns="66751" bIns="33376" anchor="ctr"/>
          <a:lstStyle/>
          <a:p>
            <a:pPr algn="ctr"/>
            <a:r>
              <a:rPr lang="de-DE" sz="1400" b="1" dirty="0" smtClean="0">
                <a:ea typeface="Times New Roman" pitchFamily="18" charset="0"/>
                <a:cs typeface="Calibri" pitchFamily="34" charset="0"/>
              </a:rPr>
              <a:t>Services</a:t>
            </a:r>
            <a:endParaRPr lang="de-DE" sz="1400" b="1" dirty="0">
              <a:ea typeface="Times New Roman" pitchFamily="18" charset="0"/>
              <a:cs typeface="Calibri" pitchFamily="34" charset="0"/>
            </a:endParaRPr>
          </a:p>
        </p:txBody>
      </p:sp>
      <p:sp>
        <p:nvSpPr>
          <p:cNvPr id="40" name="Gerade Verbindung mit Pfeil 39"/>
          <p:cNvSpPr>
            <a:spLocks noChangeShapeType="1"/>
          </p:cNvSpPr>
          <p:nvPr/>
        </p:nvSpPr>
        <p:spPr bwMode="auto">
          <a:xfrm rot="10800000" flipH="1" flipV="1">
            <a:off x="3532857" y="5500694"/>
            <a:ext cx="883728" cy="83820"/>
          </a:xfrm>
          <a:prstGeom prst="straightConnector1">
            <a:avLst/>
          </a:prstGeom>
          <a:noFill/>
          <a:ln w="57150">
            <a:solidFill>
              <a:srgbClr val="FFC000"/>
            </a:solidFill>
            <a:round/>
            <a:headEnd/>
            <a:tailEnd type="arrow" w="med" len="med"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88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738704" y="2460545"/>
            <a:ext cx="6989760" cy="2738329"/>
          </a:xfrm>
          <a:prstGeom prst="rect">
            <a:avLst/>
          </a:prstGeom>
          <a:noFill/>
        </p:spPr>
        <p:txBody>
          <a:bodyPr lIns="82945" tIns="41473" rIns="82945" bIns="41473">
            <a:spAutoFit/>
          </a:bodyPr>
          <a:lstStyle/>
          <a:p>
            <a:pPr>
              <a:spcAft>
                <a:spcPts val="1089"/>
              </a:spcAft>
              <a:defRPr/>
            </a:pPr>
            <a:r>
              <a:rPr lang="de-AT" sz="2900" dirty="0" smtClean="0"/>
              <a:t>IFEDH Netzwerk: 10 </a:t>
            </a:r>
            <a:r>
              <a:rPr lang="de-AT" sz="2900" dirty="0" smtClean="0"/>
              <a:t>Projektpartner aus Forschung, Public </a:t>
            </a:r>
            <a:r>
              <a:rPr lang="de-AT" sz="2900" dirty="0" err="1" smtClean="0"/>
              <a:t>Health</a:t>
            </a:r>
            <a:r>
              <a:rPr lang="de-AT" sz="2900" dirty="0" smtClean="0"/>
              <a:t>, </a:t>
            </a:r>
            <a:r>
              <a:rPr lang="de-AT" sz="2900" dirty="0" smtClean="0"/>
              <a:t>Wirtschaft</a:t>
            </a:r>
            <a:endParaRPr lang="de-AT" sz="2900" dirty="0"/>
          </a:p>
          <a:p>
            <a:pPr marL="414726" indent="-414726">
              <a:spcAft>
                <a:spcPts val="1089"/>
              </a:spcAft>
              <a:buFont typeface="Arial" pitchFamily="34" charset="0"/>
              <a:buChar char="•"/>
              <a:defRPr/>
            </a:pPr>
            <a:endParaRPr lang="de-AT" sz="2900" dirty="0"/>
          </a:p>
          <a:p>
            <a:pPr marL="414726" indent="-414726">
              <a:spcAft>
                <a:spcPts val="1089"/>
              </a:spcAft>
              <a:buFont typeface="Arial" pitchFamily="34" charset="0"/>
              <a:buChar char="•"/>
              <a:defRPr/>
            </a:pPr>
            <a:endParaRPr lang="de-AT" sz="2900" dirty="0"/>
          </a:p>
          <a:p>
            <a:pPr marL="414726" indent="-414726">
              <a:spcAft>
                <a:spcPts val="1089"/>
              </a:spcAft>
              <a:defRPr/>
            </a:pPr>
            <a:endParaRPr lang="de-AT" sz="2900" dirty="0"/>
          </a:p>
        </p:txBody>
      </p:sp>
      <p:pic>
        <p:nvPicPr>
          <p:cNvPr id="512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6560" y="4494398"/>
            <a:ext cx="1069920" cy="113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7968" y="4330910"/>
            <a:ext cx="1704960" cy="48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7968" y="5149469"/>
            <a:ext cx="1704960" cy="47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36608" y="4340123"/>
            <a:ext cx="1631520" cy="459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9120" y="4468474"/>
            <a:ext cx="1110240" cy="113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36608" y="5077462"/>
            <a:ext cx="1595520" cy="60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0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8208" y="4340124"/>
            <a:ext cx="1589760" cy="648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8209" y="5157439"/>
            <a:ext cx="1632960" cy="5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924290" y="1052513"/>
            <a:ext cx="578671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>
                <a:solidFill>
                  <a:schemeClr val="bg1"/>
                </a:solidFill>
              </a:rPr>
              <a:t>Interdisziplinäre</a:t>
            </a:r>
            <a:r>
              <a:rPr lang="en-US" sz="2500" b="1" dirty="0">
                <a:solidFill>
                  <a:schemeClr val="bg1"/>
                </a:solidFill>
              </a:rPr>
              <a:t> </a:t>
            </a:r>
            <a:r>
              <a:rPr lang="en-US" sz="2500" b="1" dirty="0" err="1">
                <a:solidFill>
                  <a:schemeClr val="bg1"/>
                </a:solidFill>
              </a:rPr>
              <a:t>Kooperation</a:t>
            </a:r>
            <a:r>
              <a:rPr lang="en-US" sz="25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45857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42375" y="3349375"/>
            <a:ext cx="47724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4800" dirty="0" smtClean="0"/>
              <a:t>Danke für Ihre </a:t>
            </a:r>
          </a:p>
          <a:p>
            <a:pPr algn="ctr"/>
            <a:r>
              <a:rPr lang="de-AT" sz="4800" dirty="0" smtClean="0"/>
              <a:t>Aufmerksamkeit!</a:t>
            </a:r>
            <a:endParaRPr lang="de-AT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551398" y="2291137"/>
            <a:ext cx="7448763" cy="45668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de-AT" sz="2400" dirty="0" smtClean="0"/>
              <a:t>Erkennung von neuen Krebserkrankungen in der GAP-DRG-Datenbank (Jahr 2007)</a:t>
            </a:r>
          </a:p>
          <a:p>
            <a:pPr>
              <a:buFont typeface="Wingdings" pitchFamily="2" charset="2"/>
              <a:buChar char="§"/>
            </a:pPr>
            <a:r>
              <a:rPr lang="de-AT" sz="2400" dirty="0" smtClean="0"/>
              <a:t>Vergleich der Fallzahlen mit Daten des Krebsregisters der Statistik Austria</a:t>
            </a:r>
            <a:endParaRPr lang="de-AT" sz="2400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Aufgabenstellung</a:t>
            </a:r>
            <a:r>
              <a:rPr lang="en-US" sz="2500" b="1" dirty="0" smtClean="0">
                <a:solidFill>
                  <a:schemeClr val="bg1"/>
                </a:solidFill>
              </a:rPr>
              <a:t>/</a:t>
            </a:r>
            <a:r>
              <a:rPr lang="en-US" sz="2500" b="1" dirty="0" err="1" smtClean="0">
                <a:solidFill>
                  <a:schemeClr val="bg1"/>
                </a:solidFill>
              </a:rPr>
              <a:t>Problemstellung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sp>
        <p:nvSpPr>
          <p:cNvPr id="4" name="Abgerundetes Rechteck 3"/>
          <p:cNvSpPr/>
          <p:nvPr/>
        </p:nvSpPr>
        <p:spPr bwMode="auto">
          <a:xfrm>
            <a:off x="1344203" y="4253501"/>
            <a:ext cx="1779140" cy="6678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GAP-DRG</a:t>
            </a: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1344203" y="5274068"/>
            <a:ext cx="1779140" cy="6678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Personen mit Krebs</a:t>
            </a: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3604517" y="5274068"/>
            <a:ext cx="1779140" cy="66782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Neu-erkrankungen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6924782" y="4253501"/>
            <a:ext cx="1991472" cy="667820"/>
          </a:xfrm>
          <a:prstGeom prst="roundRect">
            <a:avLst/>
          </a:prstGeom>
          <a:ln>
            <a:solidFill>
              <a:srgbClr val="00990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Krebsregister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tx1"/>
                </a:solidFill>
                <a:latin typeface="Arial" charset="0"/>
              </a:rPr>
              <a:t>(Statistik Austria)</a:t>
            </a: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Gerade Verbindung mit Pfeil 8"/>
          <p:cNvCxnSpPr>
            <a:stCxn id="4" idx="2"/>
            <a:endCxn id="5" idx="0"/>
          </p:cNvCxnSpPr>
          <p:nvPr/>
        </p:nvCxnSpPr>
        <p:spPr bwMode="auto">
          <a:xfrm>
            <a:off x="2233773" y="4921321"/>
            <a:ext cx="0" cy="352747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0" name="Gerade Verbindung mit Pfeil 9"/>
          <p:cNvCxnSpPr>
            <a:stCxn id="5" idx="3"/>
            <a:endCxn id="6" idx="1"/>
          </p:cNvCxnSpPr>
          <p:nvPr/>
        </p:nvCxnSpPr>
        <p:spPr bwMode="auto">
          <a:xfrm>
            <a:off x="3123343" y="5607978"/>
            <a:ext cx="481174" cy="0"/>
          </a:xfrm>
          <a:prstGeom prst="straightConnector1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3" name="Gerade Verbindung mit Pfeil 12"/>
          <p:cNvCxnSpPr>
            <a:stCxn id="6" idx="3"/>
            <a:endCxn id="7" idx="2"/>
          </p:cNvCxnSpPr>
          <p:nvPr/>
        </p:nvCxnSpPr>
        <p:spPr bwMode="auto">
          <a:xfrm flipV="1">
            <a:off x="5383657" y="4921321"/>
            <a:ext cx="2536861" cy="686657"/>
          </a:xfrm>
          <a:prstGeom prst="bentConnector2">
            <a:avLst/>
          </a:prstGeom>
          <a:ln>
            <a:gradFill>
              <a:gsLst>
                <a:gs pos="0">
                  <a:schemeClr val="accent2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rgbClr val="009900"/>
                </a:gs>
              </a:gsLst>
              <a:lin ang="2400000" scaled="0"/>
            </a:gradFill>
            <a:headEnd type="triangle" w="lg" len="lg"/>
            <a:tailEnd type="triangle" w="lg" len="lg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6" name="Textfeld 15"/>
          <p:cNvSpPr txBox="1"/>
          <p:nvPr/>
        </p:nvSpPr>
        <p:spPr>
          <a:xfrm>
            <a:off x="6072027" y="5607978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Abgleich der Zahlen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417833" y="2332037"/>
            <a:ext cx="7926513" cy="4525963"/>
          </a:xfrm>
        </p:spPr>
        <p:txBody>
          <a:bodyPr/>
          <a:lstStyle/>
          <a:p>
            <a:pPr marL="0" indent="0">
              <a:buNone/>
            </a:pPr>
            <a:r>
              <a:rPr lang="de-AT" sz="2400" b="1" dirty="0" smtClean="0"/>
              <a:t>Ausgangsbasis:</a:t>
            </a:r>
          </a:p>
          <a:p>
            <a:pPr>
              <a:buFont typeface="Wingdings" pitchFamily="2" charset="2"/>
              <a:buChar char="§"/>
            </a:pPr>
            <a:r>
              <a:rPr lang="de-AT" sz="2400" dirty="0" smtClean="0"/>
              <a:t>stationäre Aufenthalte anhand von</a:t>
            </a:r>
            <a:br>
              <a:rPr lang="de-AT" sz="2400" dirty="0" smtClean="0"/>
            </a:br>
            <a:r>
              <a:rPr lang="de-AT" sz="2400" dirty="0" smtClean="0">
                <a:sym typeface="Wingdings" pitchFamily="2" charset="2"/>
              </a:rPr>
              <a:t>ICD10-Codes</a:t>
            </a:r>
          </a:p>
          <a:p>
            <a:pPr lvl="1">
              <a:buFont typeface="Symbol" pitchFamily="18" charset="2"/>
              <a:buChar char="-"/>
            </a:pPr>
            <a:r>
              <a:rPr lang="de-AT" sz="2400" dirty="0" smtClean="0"/>
              <a:t>bösartige Neubildungen (C00-C97)</a:t>
            </a:r>
          </a:p>
          <a:p>
            <a:pPr lvl="1">
              <a:buFont typeface="Symbol" pitchFamily="18" charset="2"/>
              <a:buChar char="-"/>
            </a:pPr>
            <a:r>
              <a:rPr lang="de-AT" sz="2400" dirty="0" smtClean="0"/>
              <a:t>In-situ-Neubildungen (D00-D09)</a:t>
            </a:r>
          </a:p>
          <a:p>
            <a:pPr lvl="1">
              <a:buFont typeface="Symbol" pitchFamily="18" charset="2"/>
              <a:buChar char="-"/>
            </a:pPr>
            <a:r>
              <a:rPr lang="de-AT" sz="2400" dirty="0" smtClean="0"/>
              <a:t>Neubildungen unsicheren oder unbekannten Verhaltens (D37-D48)</a:t>
            </a:r>
          </a:p>
          <a:p>
            <a:pPr>
              <a:buFont typeface="Wingdings" pitchFamily="2" charset="2"/>
              <a:buChar char="§"/>
            </a:pPr>
            <a:r>
              <a:rPr lang="de-AT" sz="2400" dirty="0" smtClean="0"/>
              <a:t>Patientenpfade (zusätzliche Informationen</a:t>
            </a:r>
            <a:br>
              <a:rPr lang="de-AT" sz="2400" dirty="0" smtClean="0"/>
            </a:br>
            <a:r>
              <a:rPr lang="de-AT" sz="2400" dirty="0" smtClean="0"/>
              <a:t>zu Patienten)</a:t>
            </a:r>
            <a:endParaRPr lang="de-AT" sz="2400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Aufgabenstellung</a:t>
            </a:r>
            <a:r>
              <a:rPr lang="en-US" sz="2500" b="1" dirty="0" smtClean="0">
                <a:solidFill>
                  <a:schemeClr val="bg1"/>
                </a:solidFill>
              </a:rPr>
              <a:t>/</a:t>
            </a:r>
            <a:r>
              <a:rPr lang="en-US" sz="2500" b="1" dirty="0" err="1" smtClean="0">
                <a:solidFill>
                  <a:schemeClr val="bg1"/>
                </a:solidFill>
              </a:rPr>
              <a:t>Problemstellung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 bwMode="auto">
          <a:xfrm>
            <a:off x="1345917" y="2178124"/>
            <a:ext cx="7623425" cy="453604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Abgerechnete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KA-Aufenthalte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3600" dirty="0" smtClean="0"/>
              <a:t>2006/07</a:t>
            </a:r>
            <a:endParaRPr kumimoji="0" lang="de-A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Vorgangsweise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 bwMode="auto">
          <a:xfrm>
            <a:off x="1345916" y="2167847"/>
            <a:ext cx="6174767" cy="4541177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KA- Aufenthalte 2007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mit Krebsdiagnose</a:t>
            </a: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1325366" y="2178121"/>
            <a:ext cx="5301465" cy="453090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3600" dirty="0" smtClean="0"/>
              <a:t>Filtern nach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Folgeaufenthalten</a:t>
            </a: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1315094" y="2178121"/>
            <a:ext cx="4530903" cy="455145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3600" dirty="0" smtClean="0"/>
              <a:t>Analyse abgegebener Medikamente</a:t>
            </a: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1304818" y="2167847"/>
            <a:ext cx="3678148" cy="4541178"/>
          </a:xfrm>
          <a:prstGeom prst="roundRect">
            <a:avLst/>
          </a:prstGeom>
          <a:solidFill>
            <a:schemeClr val="accent1">
              <a:lumMod val="25000"/>
            </a:schemeClr>
          </a:solidFill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3600" dirty="0" smtClean="0"/>
              <a:t>Leistungen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AT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niedergel</a:t>
            </a:r>
            <a:r>
              <a:rPr kumimoji="0" lang="de-AT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AT" sz="3600" dirty="0" smtClean="0"/>
              <a:t>Bereich</a:t>
            </a:r>
            <a:endParaRPr kumimoji="0" lang="de-A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568539" y="3745132"/>
            <a:ext cx="45719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endParaRPr lang="de-AT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Resultate</a:t>
            </a:r>
            <a:r>
              <a:rPr lang="en-US" sz="2500" b="1" dirty="0" smtClean="0">
                <a:solidFill>
                  <a:schemeClr val="bg1"/>
                </a:solidFill>
              </a:rPr>
              <a:t>: </a:t>
            </a:r>
            <a:r>
              <a:rPr lang="en-US" sz="2500" b="1" dirty="0" err="1" smtClean="0">
                <a:solidFill>
                  <a:schemeClr val="bg1"/>
                </a:solidFill>
              </a:rPr>
              <a:t>Leberkrebs</a:t>
            </a:r>
            <a:r>
              <a:rPr lang="en-US" sz="2500" b="1" dirty="0" smtClean="0">
                <a:solidFill>
                  <a:schemeClr val="bg1"/>
                </a:solidFill>
              </a:rPr>
              <a:t> - </a:t>
            </a:r>
            <a:r>
              <a:rPr lang="en-US" sz="2500" b="1" dirty="0" err="1" smtClean="0">
                <a:solidFill>
                  <a:schemeClr val="bg1"/>
                </a:solidFill>
              </a:rPr>
              <a:t>Absoluterkrankungszahlen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534554761"/>
              </p:ext>
            </p:extLst>
          </p:nvPr>
        </p:nvGraphicFramePr>
        <p:xfrm>
          <a:off x="1042826" y="2077948"/>
          <a:ext cx="4572000" cy="2894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715003625"/>
              </p:ext>
            </p:extLst>
          </p:nvPr>
        </p:nvGraphicFramePr>
        <p:xfrm>
          <a:off x="4741524" y="39915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Resultate</a:t>
            </a:r>
            <a:r>
              <a:rPr lang="en-US" sz="2500" b="1" dirty="0" smtClean="0">
                <a:solidFill>
                  <a:schemeClr val="bg1"/>
                </a:solidFill>
              </a:rPr>
              <a:t>: </a:t>
            </a:r>
            <a:r>
              <a:rPr lang="en-US" sz="2500" b="1" dirty="0" err="1" smtClean="0">
                <a:solidFill>
                  <a:schemeClr val="bg1"/>
                </a:solidFill>
              </a:rPr>
              <a:t>Leberkrebs</a:t>
            </a:r>
            <a:r>
              <a:rPr lang="en-US" sz="2500" b="1" dirty="0" smtClean="0">
                <a:solidFill>
                  <a:schemeClr val="bg1"/>
                </a:solidFill>
              </a:rPr>
              <a:t> – </a:t>
            </a:r>
            <a:br>
              <a:rPr lang="en-US" sz="2500" b="1" dirty="0" smtClean="0">
                <a:solidFill>
                  <a:schemeClr val="bg1"/>
                </a:solidFill>
              </a:rPr>
            </a:br>
            <a:r>
              <a:rPr lang="en-US" sz="2500" b="1" dirty="0" err="1" smtClean="0">
                <a:solidFill>
                  <a:schemeClr val="bg1"/>
                </a:solidFill>
              </a:rPr>
              <a:t>Inzidenz</a:t>
            </a:r>
            <a:r>
              <a:rPr lang="en-US" sz="2500" b="1" dirty="0" smtClean="0">
                <a:solidFill>
                  <a:schemeClr val="bg1"/>
                </a:solidFill>
              </a:rPr>
              <a:t>/</a:t>
            </a:r>
            <a:r>
              <a:rPr lang="en-US" sz="2500" b="1" dirty="0" err="1" smtClean="0">
                <a:solidFill>
                  <a:schemeClr val="bg1"/>
                </a:solidFill>
              </a:rPr>
              <a:t>Vergleich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318824766"/>
              </p:ext>
            </p:extLst>
          </p:nvPr>
        </p:nvGraphicFramePr>
        <p:xfrm>
          <a:off x="2419564" y="2139593"/>
          <a:ext cx="5162763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305905"/>
              </p:ext>
            </p:extLst>
          </p:nvPr>
        </p:nvGraphicFramePr>
        <p:xfrm>
          <a:off x="1428108" y="4932680"/>
          <a:ext cx="730492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856"/>
                <a:gridCol w="3113070"/>
              </a:tblGrid>
              <a:tr h="370840">
                <a:tc>
                  <a:txBody>
                    <a:bodyPr/>
                    <a:lstStyle/>
                    <a:p>
                      <a:r>
                        <a:rPr lang="de-AT" sz="1800" b="0" dirty="0" smtClean="0">
                          <a:solidFill>
                            <a:schemeClr val="tx1"/>
                          </a:solidFill>
                        </a:rPr>
                        <a:t>Maximale Inzidenz</a:t>
                      </a:r>
                      <a:endParaRPr lang="de-AT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AT" sz="1800" b="0" dirty="0" smtClean="0">
                          <a:solidFill>
                            <a:schemeClr val="tx1"/>
                          </a:solidFill>
                        </a:rPr>
                        <a:t>Männer 70-79 (71,5)</a:t>
                      </a:r>
                      <a:endParaRPr lang="de-AT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800" b="0" dirty="0" smtClean="0">
                          <a:solidFill>
                            <a:schemeClr val="tx1"/>
                          </a:solidFill>
                        </a:rPr>
                        <a:t>Errechnete Neuerkrankungszahl 2007</a:t>
                      </a:r>
                      <a:endParaRPr lang="de-AT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AT" sz="1800" b="0" dirty="0" smtClean="0">
                          <a:solidFill>
                            <a:schemeClr val="tx1"/>
                          </a:solidFill>
                        </a:rPr>
                        <a:t>906</a:t>
                      </a:r>
                      <a:endParaRPr lang="de-AT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sz="1800" dirty="0" smtClean="0">
                          <a:solidFill>
                            <a:schemeClr val="tx1"/>
                          </a:solidFill>
                        </a:rPr>
                        <a:t>Neuerkrankungszahl</a:t>
                      </a:r>
                      <a:r>
                        <a:rPr lang="de-AT" sz="1800" baseline="0" dirty="0" smtClean="0">
                          <a:solidFill>
                            <a:schemeClr val="tx1"/>
                          </a:solidFill>
                        </a:rPr>
                        <a:t> lt. Krebsregister der Statistik Austria</a:t>
                      </a:r>
                      <a:endParaRPr lang="de-A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AT" sz="1800" dirty="0" smtClean="0">
                          <a:solidFill>
                            <a:schemeClr val="tx1"/>
                          </a:solidFill>
                        </a:rPr>
                        <a:t>892</a:t>
                      </a:r>
                      <a:endParaRPr lang="de-A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de-AT" sz="1800" dirty="0" smtClean="0">
                          <a:solidFill>
                            <a:schemeClr val="tx1"/>
                          </a:solidFill>
                        </a:rPr>
                        <a:t>* Inzidenz</a:t>
                      </a:r>
                      <a:r>
                        <a:rPr lang="de-AT" sz="1800" baseline="0" dirty="0" smtClean="0">
                          <a:solidFill>
                            <a:schemeClr val="tx1"/>
                          </a:solidFill>
                        </a:rPr>
                        <a:t> pro 100 000 Personen der jeweiligen Altersgruppe</a:t>
                      </a:r>
                      <a:endParaRPr lang="de-A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Resultate</a:t>
            </a:r>
            <a:r>
              <a:rPr lang="en-US" sz="2500" b="1" dirty="0" smtClean="0">
                <a:solidFill>
                  <a:schemeClr val="bg1"/>
                </a:solidFill>
              </a:rPr>
              <a:t>: </a:t>
            </a:r>
            <a:r>
              <a:rPr lang="en-US" sz="2500" b="1" dirty="0" err="1" smtClean="0">
                <a:solidFill>
                  <a:schemeClr val="bg1"/>
                </a:solidFill>
              </a:rPr>
              <a:t>Lungenkrebs</a:t>
            </a:r>
            <a:r>
              <a:rPr lang="en-US" sz="2500" b="1" dirty="0" smtClean="0">
                <a:solidFill>
                  <a:schemeClr val="bg1"/>
                </a:solidFill>
              </a:rPr>
              <a:t> - </a:t>
            </a:r>
            <a:r>
              <a:rPr lang="en-US" sz="2500" b="1" dirty="0" err="1" smtClean="0">
                <a:solidFill>
                  <a:schemeClr val="bg1"/>
                </a:solidFill>
              </a:rPr>
              <a:t>Absoluterkrankungszahlen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4" name="Diagramm 3"/>
          <p:cNvGraphicFramePr/>
          <p:nvPr/>
        </p:nvGraphicFramePr>
        <p:xfrm>
          <a:off x="4572000" y="4114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m 4"/>
          <p:cNvGraphicFramePr/>
          <p:nvPr/>
        </p:nvGraphicFramePr>
        <p:xfrm>
          <a:off x="1032553" y="20471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 bwMode="auto">
          <a:xfrm>
            <a:off x="1972638" y="4119937"/>
            <a:ext cx="5435029" cy="842481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Resultate</a:t>
            </a:r>
            <a:r>
              <a:rPr lang="en-US" sz="2500" b="1" dirty="0" smtClean="0">
                <a:solidFill>
                  <a:schemeClr val="bg1"/>
                </a:solidFill>
              </a:rPr>
              <a:t>: </a:t>
            </a:r>
            <a:r>
              <a:rPr lang="en-US" sz="2500" b="1" dirty="0" err="1" smtClean="0">
                <a:solidFill>
                  <a:schemeClr val="bg1"/>
                </a:solidFill>
              </a:rPr>
              <a:t>Lungenkrebs</a:t>
            </a:r>
            <a:r>
              <a:rPr lang="en-US" sz="2500" b="1" dirty="0" smtClean="0">
                <a:solidFill>
                  <a:schemeClr val="bg1"/>
                </a:solidFill>
              </a:rPr>
              <a:t> – </a:t>
            </a:r>
            <a:br>
              <a:rPr lang="en-US" sz="2500" b="1" dirty="0" smtClean="0">
                <a:solidFill>
                  <a:schemeClr val="bg1"/>
                </a:solidFill>
              </a:rPr>
            </a:br>
            <a:r>
              <a:rPr lang="en-US" sz="2500" b="1" dirty="0" err="1" smtClean="0">
                <a:solidFill>
                  <a:schemeClr val="bg1"/>
                </a:solidFill>
              </a:rPr>
              <a:t>Inzidenz</a:t>
            </a:r>
            <a:r>
              <a:rPr lang="en-US" sz="2500" b="1" dirty="0" smtClean="0">
                <a:solidFill>
                  <a:schemeClr val="bg1"/>
                </a:solidFill>
              </a:rPr>
              <a:t>/</a:t>
            </a:r>
            <a:r>
              <a:rPr lang="en-US" sz="2500" b="1" dirty="0" err="1" smtClean="0">
                <a:solidFill>
                  <a:schemeClr val="bg1"/>
                </a:solidFill>
              </a:rPr>
              <a:t>Vergleich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078805" y="4932680"/>
          <a:ext cx="6096000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Errechnete Neuerkrankungszahl 2007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3.877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Neuerkrankungszahl</a:t>
                      </a:r>
                      <a:r>
                        <a:rPr lang="de-AT" baseline="0" dirty="0" smtClean="0">
                          <a:solidFill>
                            <a:schemeClr val="tx1"/>
                          </a:solidFill>
                        </a:rPr>
                        <a:t> lt. Krebsregister der Statistik Austria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4.087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2147300" y="2157577"/>
          <a:ext cx="5116528" cy="2804840"/>
        </p:xfrm>
        <a:graphic>
          <a:graphicData uri="http://schemas.openxmlformats.org/drawingml/2006/table">
            <a:tbl>
              <a:tblPr/>
              <a:tblGrid>
                <a:gridCol w="1279132"/>
                <a:gridCol w="1279132"/>
                <a:gridCol w="1279132"/>
                <a:gridCol w="1279132"/>
              </a:tblGrid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Altersgruppe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männlich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weiblich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gesamt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0-9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0,00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10-19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0,80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0,84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0,82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20-29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1,13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0,38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0,76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30-39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3,45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2,47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2,96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40-49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22,74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16,31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19,56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50-59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102,95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61,17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81,77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60-69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200,73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105,85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151,02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70-79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263,63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90,33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164,79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48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80+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194,94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>
                          <a:latin typeface="Arial"/>
                          <a:ea typeface="Calibri"/>
                          <a:cs typeface="Times New Roman"/>
                        </a:rPr>
                        <a:t>73,43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AT" sz="1000" dirty="0">
                          <a:latin typeface="Arial"/>
                          <a:ea typeface="Calibri"/>
                          <a:cs typeface="Times New Roman"/>
                        </a:rPr>
                        <a:t>109,21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924289" y="1052513"/>
            <a:ext cx="7219711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2500" b="1" dirty="0" err="1" smtClean="0">
                <a:solidFill>
                  <a:schemeClr val="bg1"/>
                </a:solidFill>
              </a:rPr>
              <a:t>Resultate</a:t>
            </a:r>
            <a:r>
              <a:rPr lang="en-US" sz="2500" b="1" dirty="0" smtClean="0">
                <a:solidFill>
                  <a:schemeClr val="bg1"/>
                </a:solidFill>
              </a:rPr>
              <a:t>: </a:t>
            </a:r>
            <a:r>
              <a:rPr lang="en-US" sz="2500" b="1" dirty="0" err="1" smtClean="0">
                <a:solidFill>
                  <a:schemeClr val="bg1"/>
                </a:solidFill>
              </a:rPr>
              <a:t>Zusammenfassung</a:t>
            </a:r>
            <a:endParaRPr lang="en-US" sz="2500" b="1" dirty="0" smtClean="0">
              <a:solidFill>
                <a:schemeClr val="bg1"/>
              </a:solidFill>
            </a:endParaRPr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38382" y="2527442"/>
            <a:ext cx="7632111" cy="4330557"/>
          </a:xfrm>
        </p:spPr>
        <p:txBody>
          <a:bodyPr/>
          <a:lstStyle/>
          <a:p>
            <a:pPr marL="800100">
              <a:buFont typeface="Wingdings" pitchFamily="2" charset="2"/>
              <a:buChar char="§"/>
            </a:pPr>
            <a:r>
              <a:rPr lang="de-AT" sz="2400" dirty="0" smtClean="0"/>
              <a:t>Gute Übereinstimmung bei ausgewählten Krebsarten, vor allem </a:t>
            </a:r>
            <a:r>
              <a:rPr lang="de-AT" sz="2400" dirty="0"/>
              <a:t>bei klar definierten Erkrankungen (z.B.: Leber, Lunge, </a:t>
            </a:r>
            <a:r>
              <a:rPr lang="de-AT" sz="2400" dirty="0" smtClean="0"/>
              <a:t>Hoden)</a:t>
            </a:r>
          </a:p>
          <a:p>
            <a:pPr marL="800100">
              <a:buFont typeface="Wingdings" pitchFamily="2" charset="2"/>
              <a:buChar char="§"/>
            </a:pPr>
            <a:r>
              <a:rPr lang="de-AT" sz="2400" dirty="0" smtClean="0"/>
              <a:t>Abweichungen unter anderem, da keine In-Situ-Karzinome im Krebsregister enthalten sind</a:t>
            </a:r>
          </a:p>
          <a:p>
            <a:pPr marL="800100">
              <a:buFont typeface="Wingdings" pitchFamily="2" charset="2"/>
              <a:buChar char="§"/>
            </a:pPr>
            <a:r>
              <a:rPr lang="de-AT" sz="2400" dirty="0" smtClean="0"/>
              <a:t>Ausnahme Darmkrebs (Beschränkte Erkennung, </a:t>
            </a:r>
            <a:r>
              <a:rPr lang="de-AT" sz="2400" dirty="0" err="1" smtClean="0"/>
              <a:t>Underreporting</a:t>
            </a:r>
            <a:r>
              <a:rPr lang="de-AT" sz="2400" dirty="0" smtClean="0"/>
              <a:t> um ca. 19%)</a:t>
            </a:r>
          </a:p>
        </p:txBody>
      </p:sp>
    </p:spTree>
    <p:extLst>
      <p:ext uri="{BB962C8B-B14F-4D97-AF65-F5344CB8AC3E}">
        <p14:creationId xmlns:p14="http://schemas.microsoft.com/office/powerpoint/2010/main" val="336257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LEXMETADATA" val="&lt;?xml version=&quot;1.0&quot; encoding=&quot;utf-16&quot;?&gt;&#10;&lt;PresentationMetadata xmlns:xsi=&quot;http://www.w3.org/2001/XMLSchema-instance&quot; xmlns:xsd=&quot;http://www.w3.org/2001/XMLSchema&quot;&gt;&#10;  &lt;TransitionType&gt;None&lt;/TransitionType&gt;&#10;  &lt;UniqueID&gt;0&lt;/UniqueID&gt;&#10;  &lt;ShowPreviews&gt;true&lt;/ShowPreviews&gt;&#10;  &lt;ShowReviews&gt;true&lt;/ShowReviews&gt;&#10;  &lt;ShowHeaderTitle&gt;true&lt;/ShowHeaderTitle&gt;&#10;  &lt;ShowHeaderNumber&gt;false&lt;/ShowHeaderNumber&gt;&#10;  &lt;SectionTemplate&gt;Template6&lt;/SectionTemplate&gt;&#10;  &lt;SectionTemplateColor&gt;&#10;    &lt;A&gt;255&lt;/A&gt;&#10;    &lt;R&gt;0&lt;/R&gt;&#10;    &lt;G&gt;0&lt;/G&gt;&#10;    &lt;B&gt;0&lt;/B&gt;&#10;    &lt;ScA&gt;1&lt;/ScA&gt;&#10;    &lt;ScR&gt;0&lt;/ScR&gt;&#10;    &lt;ScG&gt;0&lt;/ScG&gt;&#10;    &lt;ScB&gt;0&lt;/ScB&gt;&#10;  &lt;/SectionTemplateColor&gt;&#10;  &lt;SectionArrangement&gt;Simple&lt;/SectionArrangement&gt;&#10;&lt;/PresentationMetadata&gt;"/>
</p:tagLst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4D4D4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4D4D4D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396</Words>
  <Application>Microsoft Office PowerPoint</Application>
  <PresentationFormat>Bildschirmpräsentation (4:3)</PresentationFormat>
  <Paragraphs>135</Paragraphs>
  <Slides>15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Blank</vt:lpstr>
      <vt:lpstr>Krebsinzidenzanalyse und Vergleich mit Krebsregisterdaten ausgewählter Krebserkrankungen auf Basis der GAPDRG Datenbank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Julia</dc:creator>
  <cp:lastModifiedBy>npopper</cp:lastModifiedBy>
  <cp:revision>1047</cp:revision>
  <dcterms:created xsi:type="dcterms:W3CDTF">2009-05-29T19:55:49Z</dcterms:created>
  <dcterms:modified xsi:type="dcterms:W3CDTF">2013-06-03T14:33:16Z</dcterms:modified>
</cp:coreProperties>
</file>