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64" r:id="rId3"/>
    <p:sldId id="260" r:id="rId4"/>
    <p:sldId id="276" r:id="rId5"/>
    <p:sldId id="257" r:id="rId6"/>
    <p:sldId id="258" r:id="rId7"/>
    <p:sldId id="262" r:id="rId8"/>
    <p:sldId id="275" r:id="rId9"/>
    <p:sldId id="259" r:id="rId10"/>
    <p:sldId id="267" r:id="rId11"/>
    <p:sldId id="268" r:id="rId12"/>
    <p:sldId id="271" r:id="rId13"/>
    <p:sldId id="272" r:id="rId14"/>
    <p:sldId id="274" r:id="rId15"/>
    <p:sldId id="269" r:id="rId16"/>
    <p:sldId id="280" r:id="rId17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9A118-16E9-42D1-8FF7-2D19C7D8A6E7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41F7DE-B48B-4A2D-B03C-7E6111F0C95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067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1079-6A13-44E8-ABD0-76382AC8263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4E2C-954D-4C97-9F18-C8D942A54A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481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1079-6A13-44E8-ABD0-76382AC8263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4E2C-954D-4C97-9F18-C8D942A54A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745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1079-6A13-44E8-ABD0-76382AC8263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4E2C-954D-4C97-9F18-C8D942A54A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810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1079-6A13-44E8-ABD0-76382AC8263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4E2C-954D-4C97-9F18-C8D942A54A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3377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1079-6A13-44E8-ABD0-76382AC8263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4E2C-954D-4C97-9F18-C8D942A54A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745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1079-6A13-44E8-ABD0-76382AC8263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4E2C-954D-4C97-9F18-C8D942A54A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0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1079-6A13-44E8-ABD0-76382AC8263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4E2C-954D-4C97-9F18-C8D942A54A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114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1079-6A13-44E8-ABD0-76382AC8263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4E2C-954D-4C97-9F18-C8D942A54A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649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1079-6A13-44E8-ABD0-76382AC8263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4E2C-954D-4C97-9F18-C8D942A54A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979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1079-6A13-44E8-ABD0-76382AC8263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4E2C-954D-4C97-9F18-C8D942A54A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290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A1079-6A13-44E8-ABD0-76382AC8263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24E2C-954D-4C97-9F18-C8D942A54A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565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0A1079-6A13-44E8-ABD0-76382AC82638}" type="datetimeFigureOut">
              <a:rPr lang="en-GB" smtClean="0"/>
              <a:t>14/06/2013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24E2C-954D-4C97-9F18-C8D942A54AC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605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7504" y="1742951"/>
            <a:ext cx="8640960" cy="1470025"/>
          </a:xfrm>
        </p:spPr>
        <p:txBody>
          <a:bodyPr>
            <a:noAutofit/>
          </a:bodyPr>
          <a:lstStyle/>
          <a:p>
            <a:r>
              <a:rPr lang="de-AT" sz="3600" b="1" dirty="0"/>
              <a:t>Welche Gesundheitsleistungen </a:t>
            </a:r>
            <a:r>
              <a:rPr lang="de-AT" sz="3600" b="1" dirty="0" smtClean="0"/>
              <a:t>werden</a:t>
            </a:r>
            <a:br>
              <a:rPr lang="de-AT" sz="3600" b="1" dirty="0" smtClean="0"/>
            </a:br>
            <a:r>
              <a:rPr lang="de-AT" sz="3600" b="1" dirty="0" smtClean="0"/>
              <a:t> </a:t>
            </a:r>
            <a:r>
              <a:rPr lang="de-AT" sz="3600" b="1" dirty="0"/>
              <a:t>im Jahr nach der Einlösung von </a:t>
            </a:r>
            <a:r>
              <a:rPr lang="de-AT" sz="3600" b="1" dirty="0" smtClean="0"/>
              <a:t/>
            </a:r>
            <a:br>
              <a:rPr lang="de-AT" sz="3600" b="1" dirty="0" smtClean="0"/>
            </a:br>
            <a:r>
              <a:rPr lang="de-AT" sz="3600" b="1" dirty="0" err="1" smtClean="0"/>
              <a:t>Antidementiva</a:t>
            </a:r>
            <a:r>
              <a:rPr lang="de-AT" sz="3600" b="1" dirty="0" smtClean="0"/>
              <a:t>- </a:t>
            </a:r>
            <a:r>
              <a:rPr lang="de-AT" sz="3600" b="1" dirty="0"/>
              <a:t>und </a:t>
            </a:r>
            <a:r>
              <a:rPr lang="de-AT" sz="3600" b="1" dirty="0" err="1"/>
              <a:t>Antidepressivarezepten</a:t>
            </a:r>
            <a:r>
              <a:rPr lang="de-AT" sz="3600" b="1" dirty="0"/>
              <a:t> </a:t>
            </a:r>
            <a:r>
              <a:rPr lang="de-AT" sz="3600" b="1" dirty="0" smtClean="0"/>
              <a:t/>
            </a:r>
            <a:br>
              <a:rPr lang="de-AT" sz="3600" b="1" dirty="0" smtClean="0"/>
            </a:br>
            <a:r>
              <a:rPr lang="de-AT" sz="3600" b="1" dirty="0" smtClean="0"/>
              <a:t>in </a:t>
            </a:r>
            <a:r>
              <a:rPr lang="de-AT" sz="3600" b="1" dirty="0"/>
              <a:t>Anspruch </a:t>
            </a:r>
            <a:r>
              <a:rPr lang="de-AT" sz="3600" b="1" dirty="0" smtClean="0"/>
              <a:t>genommen? </a:t>
            </a:r>
            <a:br>
              <a:rPr lang="de-AT" sz="3600" b="1" dirty="0" smtClean="0"/>
            </a:br>
            <a:r>
              <a:rPr lang="de-AT" sz="3200" dirty="0" smtClean="0"/>
              <a:t/>
            </a:r>
            <a:br>
              <a:rPr lang="de-AT" sz="3200" dirty="0" smtClean="0"/>
            </a:br>
            <a:r>
              <a:rPr lang="de-AT" sz="3200" dirty="0" smtClean="0"/>
              <a:t>Eine Untersuchung mit der </a:t>
            </a:r>
            <a:br>
              <a:rPr lang="de-AT" sz="3200" dirty="0" smtClean="0"/>
            </a:br>
            <a:r>
              <a:rPr lang="de-AT" sz="3200" dirty="0" smtClean="0"/>
              <a:t>GAP-DRG Datenbank 2006-2007</a:t>
            </a:r>
            <a:r>
              <a:rPr lang="en-GB" sz="3200" b="1" dirty="0"/>
              <a:t/>
            </a:r>
            <a:br>
              <a:rPr lang="en-GB" sz="3200" b="1" dirty="0"/>
            </a:br>
            <a:endParaRPr lang="en-GB" sz="32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5536" y="4124672"/>
            <a:ext cx="8352928" cy="1752600"/>
          </a:xfrm>
        </p:spPr>
        <p:txBody>
          <a:bodyPr>
            <a:normAutofit fontScale="92500"/>
          </a:bodyPr>
          <a:lstStyle/>
          <a:p>
            <a:r>
              <a:rPr lang="de-AT" dirty="0" smtClean="0">
                <a:solidFill>
                  <a:schemeClr val="tx1"/>
                </a:solidFill>
              </a:rPr>
              <a:t/>
            </a:r>
            <a:br>
              <a:rPr lang="de-AT" dirty="0" smtClean="0">
                <a:solidFill>
                  <a:schemeClr val="tx1"/>
                </a:solidFill>
              </a:rPr>
            </a:br>
            <a:r>
              <a:rPr lang="de-AT" sz="2400" dirty="0" smtClean="0">
                <a:solidFill>
                  <a:schemeClr val="tx1"/>
                </a:solidFill>
              </a:rPr>
              <a:t>Heinz </a:t>
            </a:r>
            <a:r>
              <a:rPr lang="de-AT" sz="2400" dirty="0" err="1" smtClean="0">
                <a:solidFill>
                  <a:schemeClr val="tx1"/>
                </a:solidFill>
              </a:rPr>
              <a:t>Katschnig</a:t>
            </a:r>
            <a:r>
              <a:rPr lang="de-AT" sz="2400" dirty="0" smtClean="0">
                <a:solidFill>
                  <a:schemeClr val="tx1"/>
                </a:solidFill>
              </a:rPr>
              <a:t>, Ludwig Boltzmann Institut für Sozialpsychiatrie, Wien</a:t>
            </a:r>
            <a:r>
              <a:rPr lang="de-AT" sz="2400" dirty="0" smtClean="0">
                <a:solidFill>
                  <a:schemeClr val="tx1"/>
                </a:solidFill>
              </a:rPr>
              <a:t/>
            </a:r>
            <a:br>
              <a:rPr lang="de-AT" sz="2400" dirty="0" smtClean="0">
                <a:solidFill>
                  <a:schemeClr val="tx1"/>
                </a:solidFill>
              </a:rPr>
            </a:br>
            <a:r>
              <a:rPr lang="de-AT" sz="2400" dirty="0" smtClean="0">
                <a:solidFill>
                  <a:schemeClr val="tx1"/>
                </a:solidFill>
              </a:rPr>
              <a:t>Gottfried </a:t>
            </a:r>
            <a:r>
              <a:rPr lang="de-AT" sz="2400" dirty="0" err="1" smtClean="0">
                <a:solidFill>
                  <a:schemeClr val="tx1"/>
                </a:solidFill>
              </a:rPr>
              <a:t>Endel</a:t>
            </a:r>
            <a:r>
              <a:rPr lang="de-AT" sz="2400" dirty="0" smtClean="0">
                <a:solidFill>
                  <a:schemeClr val="tx1"/>
                </a:solidFill>
              </a:rPr>
              <a:t>, Hauptverband der Österr. Sozialversicherungsträger</a:t>
            </a:r>
            <a:r>
              <a:rPr lang="de-AT" sz="2400" dirty="0" smtClean="0">
                <a:solidFill>
                  <a:schemeClr val="tx1"/>
                </a:solidFill>
              </a:rPr>
              <a:t/>
            </a:r>
            <a:br>
              <a:rPr lang="de-AT" sz="2400" dirty="0" smtClean="0">
                <a:solidFill>
                  <a:schemeClr val="tx1"/>
                </a:solidFill>
              </a:rPr>
            </a:br>
            <a:r>
              <a:rPr lang="de-AT" sz="2400" dirty="0" smtClean="0">
                <a:solidFill>
                  <a:schemeClr val="tx1"/>
                </a:solidFill>
              </a:rPr>
              <a:t>Florian </a:t>
            </a:r>
            <a:r>
              <a:rPr lang="de-AT" sz="2400" dirty="0" err="1" smtClean="0">
                <a:solidFill>
                  <a:schemeClr val="tx1"/>
                </a:solidFill>
              </a:rPr>
              <a:t>Endel</a:t>
            </a:r>
            <a:r>
              <a:rPr lang="de-AT" sz="2400" dirty="0" smtClean="0">
                <a:solidFill>
                  <a:schemeClr val="tx1"/>
                </a:solidFill>
              </a:rPr>
              <a:t>, Technische Universität Wien</a:t>
            </a: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21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Hauptergebnisse </a:t>
            </a:r>
            <a:r>
              <a:rPr lang="de-AT" dirty="0" smtClean="0"/>
              <a:t>1: Basispopulation 2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618500"/>
            <a:ext cx="8435280" cy="469081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de-AT" dirty="0" smtClean="0"/>
              <a:t>Antidepressiva mit Abstand am häufigsten: </a:t>
            </a:r>
            <a:br>
              <a:rPr lang="de-AT" dirty="0" smtClean="0"/>
            </a:br>
            <a:r>
              <a:rPr lang="de-AT" dirty="0" smtClean="0"/>
              <a:t>Hälfte aller </a:t>
            </a:r>
            <a:r>
              <a:rPr lang="de-AT" dirty="0" smtClean="0"/>
              <a:t>Psychopharmaka-Verschreibungen </a:t>
            </a:r>
          </a:p>
          <a:p>
            <a:pPr>
              <a:lnSpc>
                <a:spcPct val="110000"/>
              </a:lnSpc>
            </a:pPr>
            <a:r>
              <a:rPr lang="de-AT" dirty="0" err="1"/>
              <a:t>Antidementiva</a:t>
            </a:r>
            <a:r>
              <a:rPr lang="de-AT" dirty="0"/>
              <a:t>: 1 von 8 </a:t>
            </a:r>
            <a:r>
              <a:rPr lang="de-AT" dirty="0" smtClean="0"/>
              <a:t>Psychopharmaka-Verschreibungen</a:t>
            </a:r>
          </a:p>
          <a:p>
            <a:pPr>
              <a:lnSpc>
                <a:spcPct val="110000"/>
              </a:lnSpc>
            </a:pPr>
            <a:r>
              <a:rPr lang="de-AT" dirty="0" smtClean="0"/>
              <a:t>Über drei  Viertel  </a:t>
            </a:r>
            <a:r>
              <a:rPr lang="de-AT" dirty="0"/>
              <a:t>der Verschreibungen </a:t>
            </a:r>
            <a:r>
              <a:rPr lang="de-AT" dirty="0" smtClean="0"/>
              <a:t>in beiden Substanzgruppen sind </a:t>
            </a:r>
            <a:r>
              <a:rPr lang="de-AT" dirty="0"/>
              <a:t>von  </a:t>
            </a:r>
            <a:r>
              <a:rPr lang="de-AT" dirty="0" err="1"/>
              <a:t>ÄrztInnen</a:t>
            </a:r>
            <a:r>
              <a:rPr lang="de-AT" dirty="0"/>
              <a:t> für </a:t>
            </a:r>
            <a:r>
              <a:rPr lang="de-AT" dirty="0" smtClean="0"/>
              <a:t>Allgemeinmedizin</a:t>
            </a:r>
            <a:endParaRPr lang="de-AT" dirty="0" smtClean="0"/>
          </a:p>
          <a:p>
            <a:pPr>
              <a:lnSpc>
                <a:spcPct val="110000"/>
              </a:lnSpc>
            </a:pPr>
            <a:r>
              <a:rPr lang="de-AT" dirty="0" smtClean="0"/>
              <a:t>Ko-verschreibungen </a:t>
            </a:r>
            <a:r>
              <a:rPr lang="de-AT" dirty="0" smtClean="0"/>
              <a:t>für körperliche Krankheiten </a:t>
            </a:r>
            <a:r>
              <a:rPr lang="de-AT" dirty="0" smtClean="0"/>
              <a:t>sind b</a:t>
            </a:r>
            <a:r>
              <a:rPr lang="de-AT" dirty="0" smtClean="0"/>
              <a:t>ei </a:t>
            </a:r>
            <a:r>
              <a:rPr lang="de-AT" dirty="0"/>
              <a:t>beiden </a:t>
            </a:r>
            <a:r>
              <a:rPr lang="de-AT" dirty="0" smtClean="0"/>
              <a:t>Substanzgruppen </a:t>
            </a:r>
            <a:r>
              <a:rPr lang="de-AT" dirty="0"/>
              <a:t>extrem </a:t>
            </a:r>
            <a:r>
              <a:rPr lang="de-AT" dirty="0" smtClean="0"/>
              <a:t>häufig </a:t>
            </a:r>
          </a:p>
          <a:p>
            <a:pPr>
              <a:lnSpc>
                <a:spcPct val="110000"/>
              </a:lnSpc>
            </a:pPr>
            <a:r>
              <a:rPr lang="de-AT" dirty="0" err="1" smtClean="0"/>
              <a:t>Antidementiva</a:t>
            </a:r>
            <a:r>
              <a:rPr lang="de-AT" dirty="0" smtClean="0"/>
              <a:t>: </a:t>
            </a:r>
            <a:r>
              <a:rPr lang="de-AT" dirty="0" smtClean="0"/>
              <a:t>85% </a:t>
            </a:r>
            <a:r>
              <a:rPr lang="de-AT" dirty="0" smtClean="0"/>
              <a:t>sind Ginkgo </a:t>
            </a:r>
            <a:r>
              <a:rPr lang="de-AT" dirty="0" err="1" smtClean="0"/>
              <a:t>Biloba</a:t>
            </a:r>
            <a:r>
              <a:rPr lang="de-AT" dirty="0" smtClean="0"/>
              <a:t> Verschreibungen</a:t>
            </a:r>
            <a:endParaRPr lang="de-AT" dirty="0" smtClean="0"/>
          </a:p>
          <a:p>
            <a:pPr>
              <a:lnSpc>
                <a:spcPct val="110000"/>
              </a:lnSpc>
            </a:pPr>
            <a:r>
              <a:rPr lang="de-AT" dirty="0" smtClean="0"/>
              <a:t>Antidepressiva: </a:t>
            </a:r>
            <a:r>
              <a:rPr lang="de-AT" dirty="0" smtClean="0"/>
              <a:t>5% </a:t>
            </a:r>
            <a:r>
              <a:rPr lang="de-AT" dirty="0" smtClean="0"/>
              <a:t>sind alte </a:t>
            </a:r>
            <a:r>
              <a:rPr lang="de-AT" dirty="0" err="1" smtClean="0"/>
              <a:t>tri</a:t>
            </a:r>
            <a:r>
              <a:rPr lang="de-AT" dirty="0" smtClean="0"/>
              <a:t>-/</a:t>
            </a:r>
            <a:r>
              <a:rPr lang="de-AT" dirty="0" err="1" smtClean="0"/>
              <a:t>tetrazyklische</a:t>
            </a:r>
            <a:r>
              <a:rPr lang="de-AT" dirty="0" smtClean="0"/>
              <a:t> AD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126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de-AT" sz="4000" dirty="0" smtClean="0"/>
              <a:t>Hauptergebnisse 2: Follow-Up1</a:t>
            </a:r>
            <a:endParaRPr lang="en-GB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340768"/>
            <a:ext cx="8568952" cy="3384376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de-AT" dirty="0" smtClean="0"/>
              <a:t>Verstorben vor Ende 2007:</a:t>
            </a:r>
            <a:r>
              <a:rPr lang="de-AT" dirty="0"/>
              <a:t>	</a:t>
            </a:r>
            <a:r>
              <a:rPr lang="de-AT" dirty="0" smtClean="0"/>
              <a:t>ADEP: 4,2%   ADEM 6%</a:t>
            </a:r>
          </a:p>
          <a:p>
            <a:pPr>
              <a:lnSpc>
                <a:spcPct val="120000"/>
              </a:lnSpc>
            </a:pPr>
            <a:r>
              <a:rPr lang="de-AT" dirty="0" smtClean="0"/>
              <a:t>Inanspruchnahme 2007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AT" dirty="0" smtClean="0"/>
              <a:t>     </a:t>
            </a:r>
            <a:r>
              <a:rPr lang="de-AT" dirty="0" err="1" smtClean="0"/>
              <a:t>niedergelass</a:t>
            </a:r>
            <a:r>
              <a:rPr lang="de-AT" dirty="0" smtClean="0"/>
              <a:t>. Psychiater:  	ADEP 19%  	ADEM 14%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AT" dirty="0" smtClean="0"/>
              <a:t>     </a:t>
            </a:r>
            <a:r>
              <a:rPr lang="de-AT" dirty="0" err="1" smtClean="0"/>
              <a:t>niedergelass</a:t>
            </a:r>
            <a:r>
              <a:rPr lang="de-AT" dirty="0" smtClean="0"/>
              <a:t>. anderer FA: 	ADEP 68% 	ADEM  74%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AT" dirty="0" smtClean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43133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atschnig\!E\!                   PP4\!  schopenhauer 18.5.2013\0 con FE 4.6.2013\output [2013-06-04]\fgnonpsy-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atschnig\!E\!                   PP4\!  schopenhauer 18.5.2013\0 con FE 4.6.2013\output [2013-06-04]\fgpsy-a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27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de-AT" sz="4000" dirty="0" smtClean="0"/>
              <a:t>Hauptergebnisse 2: </a:t>
            </a:r>
            <a:r>
              <a:rPr lang="de-AT" sz="4000" dirty="0" smtClean="0"/>
              <a:t>Follow-Up2</a:t>
            </a:r>
            <a:endParaRPr lang="en-GB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340768"/>
            <a:ext cx="8568952" cy="5257800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de-AT" dirty="0" smtClean="0"/>
              <a:t>Verstorben </a:t>
            </a:r>
            <a:r>
              <a:rPr lang="de-AT" dirty="0"/>
              <a:t>v</a:t>
            </a:r>
            <a:r>
              <a:rPr lang="de-AT" dirty="0" smtClean="0"/>
              <a:t>or Ende 2007:</a:t>
            </a:r>
            <a:r>
              <a:rPr lang="de-AT" dirty="0"/>
              <a:t>	</a:t>
            </a:r>
            <a:r>
              <a:rPr lang="de-AT" dirty="0" smtClean="0"/>
              <a:t>ADEP: 4,2%   ADEM 6%</a:t>
            </a:r>
          </a:p>
          <a:p>
            <a:pPr>
              <a:lnSpc>
                <a:spcPct val="120000"/>
              </a:lnSpc>
            </a:pPr>
            <a:r>
              <a:rPr lang="de-AT" dirty="0" smtClean="0"/>
              <a:t>Inanspruchnahme 2007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AT" dirty="0" smtClean="0"/>
              <a:t>     </a:t>
            </a:r>
            <a:r>
              <a:rPr lang="de-AT" dirty="0" err="1" smtClean="0"/>
              <a:t>niedergelass</a:t>
            </a:r>
            <a:r>
              <a:rPr lang="de-AT" dirty="0" smtClean="0"/>
              <a:t>. Psychiater:  	ADEP 19%  	ADEM 14%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AT" dirty="0" smtClean="0"/>
              <a:t>     </a:t>
            </a:r>
            <a:r>
              <a:rPr lang="de-AT" dirty="0" err="1" smtClean="0"/>
              <a:t>niedergelass</a:t>
            </a:r>
            <a:r>
              <a:rPr lang="de-AT" dirty="0" smtClean="0"/>
              <a:t>. anderer FA: 	ADEP 68% 	ADEM  74%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AT" dirty="0" smtClean="0"/>
              <a:t>     </a:t>
            </a:r>
            <a:r>
              <a:rPr lang="de-AT" dirty="0" smtClean="0"/>
              <a:t>psychiatrisches </a:t>
            </a:r>
            <a:r>
              <a:rPr lang="de-AT" dirty="0" smtClean="0"/>
              <a:t>Bett KA:	ADEP   3%  	ADEM   1%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AT" dirty="0" smtClean="0"/>
              <a:t>     nicht-psych. Bett in KA:      	ADEP 31%  	ADEM 34%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de-AT" dirty="0" smtClean="0"/>
              <a:t>     </a:t>
            </a:r>
            <a:r>
              <a:rPr lang="de-AT" dirty="0" err="1" smtClean="0"/>
              <a:t>ÄfA</a:t>
            </a:r>
            <a:r>
              <a:rPr lang="de-AT" dirty="0" smtClean="0"/>
              <a:t> und Apotheken: 		ADEP &amp; ADEM  &gt;95%</a:t>
            </a:r>
          </a:p>
        </p:txBody>
      </p:sp>
    </p:spTree>
    <p:extLst>
      <p:ext uri="{BB962C8B-B14F-4D97-AF65-F5344CB8AC3E}">
        <p14:creationId xmlns:p14="http://schemas.microsoft.com/office/powerpoint/2010/main" val="396576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de-AT" sz="4000" dirty="0" smtClean="0"/>
              <a:t>Hauptergebnisse 2: Follow-</a:t>
            </a:r>
            <a:r>
              <a:rPr lang="de-AT" sz="4000" dirty="0" err="1"/>
              <a:t>U</a:t>
            </a:r>
            <a:r>
              <a:rPr lang="de-AT" sz="4000" dirty="0" err="1" smtClean="0"/>
              <a:t>p</a:t>
            </a:r>
            <a:r>
              <a:rPr lang="de-AT" sz="4000" dirty="0" smtClean="0"/>
              <a:t> </a:t>
            </a:r>
            <a:r>
              <a:rPr lang="de-AT" sz="4000" dirty="0" smtClean="0"/>
              <a:t>3</a:t>
            </a:r>
            <a:endParaRPr lang="en-GB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340768"/>
            <a:ext cx="8568952" cy="5257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de-AT" sz="2800" dirty="0" smtClean="0"/>
              <a:t>Spezifische Weiterverschreibungen 2007 bei Erstverschreibung </a:t>
            </a:r>
            <a:r>
              <a:rPr lang="de-AT" sz="2800" dirty="0" smtClean="0"/>
              <a:t> im 4. Quartal 2006</a:t>
            </a:r>
            <a:r>
              <a:rPr lang="de-AT" sz="2800" dirty="0" smtClean="0"/>
              <a:t/>
            </a:r>
            <a:br>
              <a:rPr lang="de-AT" sz="2800" dirty="0" smtClean="0"/>
            </a:br>
            <a:r>
              <a:rPr lang="de-AT" sz="2800" dirty="0" smtClean="0"/>
              <a:t>ADEM &gt; ADEM</a:t>
            </a:r>
            <a:br>
              <a:rPr lang="de-AT" sz="2800" dirty="0" smtClean="0"/>
            </a:br>
            <a:r>
              <a:rPr lang="de-AT" sz="2800" dirty="0" smtClean="0"/>
              <a:t>Ginkgo </a:t>
            </a:r>
            <a:r>
              <a:rPr lang="de-AT" sz="2800" dirty="0" err="1" smtClean="0"/>
              <a:t>Biloba</a:t>
            </a:r>
            <a:r>
              <a:rPr lang="de-AT" sz="2800" dirty="0" smtClean="0"/>
              <a:t>: 	0x: 46% 	1-2x  17%	0-2x: 63%</a:t>
            </a:r>
            <a:br>
              <a:rPr lang="de-AT" sz="2800" dirty="0" smtClean="0"/>
            </a:br>
            <a:r>
              <a:rPr lang="de-AT" sz="2800" dirty="0" smtClean="0"/>
              <a:t>ADEM </a:t>
            </a:r>
            <a:r>
              <a:rPr lang="de-AT" sz="2800" dirty="0" err="1" smtClean="0"/>
              <a:t>i.e.S</a:t>
            </a:r>
            <a:r>
              <a:rPr lang="de-AT" sz="2800" dirty="0" smtClean="0"/>
              <a:t>:	0x: 18%	1-2x    8%	0-2x: 26%</a:t>
            </a:r>
          </a:p>
          <a:p>
            <a:pPr>
              <a:lnSpc>
                <a:spcPct val="120000"/>
              </a:lnSpc>
            </a:pPr>
            <a:r>
              <a:rPr lang="de-AT" sz="2800" dirty="0" smtClean="0"/>
              <a:t>ADEP &gt; ADEP	0x: 41%%	1-2x   20%     0-2x: 61%</a:t>
            </a:r>
            <a:br>
              <a:rPr lang="de-AT" sz="2800" dirty="0" smtClean="0"/>
            </a:br>
            <a:r>
              <a:rPr lang="de-AT" sz="2800" dirty="0" smtClean="0"/>
              <a:t/>
            </a:r>
            <a:br>
              <a:rPr lang="de-AT" sz="2800" dirty="0" smtClean="0"/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1381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Ergebnisse zum Nachdenken in Richtung Verbesserung der Versorgung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36504"/>
          </a:xfrm>
        </p:spPr>
        <p:txBody>
          <a:bodyPr>
            <a:normAutofit fontScale="85000" lnSpcReduction="10000"/>
          </a:bodyPr>
          <a:lstStyle/>
          <a:p>
            <a:r>
              <a:rPr lang="de-AT" dirty="0" smtClean="0"/>
              <a:t>Hohe </a:t>
            </a:r>
            <a:r>
              <a:rPr lang="de-AT" dirty="0" smtClean="0"/>
              <a:t>Ko-Verschreibungen </a:t>
            </a:r>
            <a:r>
              <a:rPr lang="de-AT" dirty="0" smtClean="0"/>
              <a:t>von Medikamenten für körperliche Krankheiten</a:t>
            </a:r>
          </a:p>
          <a:p>
            <a:r>
              <a:rPr lang="de-AT" dirty="0" smtClean="0"/>
              <a:t>Hohe Inanspruchnahme nicht-psychiatrischer Fachärzte und </a:t>
            </a:r>
            <a:r>
              <a:rPr lang="de-AT" dirty="0" smtClean="0"/>
              <a:t>nicht-psychiatrischer Krankenhausabteilungen</a:t>
            </a:r>
            <a:endParaRPr lang="de-AT" dirty="0" smtClean="0"/>
          </a:p>
          <a:p>
            <a:pPr lvl="1"/>
            <a:r>
              <a:rPr lang="de-AT" dirty="0"/>
              <a:t>Körperliche </a:t>
            </a:r>
            <a:r>
              <a:rPr lang="de-AT" dirty="0" err="1"/>
              <a:t>Komorbidität</a:t>
            </a:r>
            <a:r>
              <a:rPr lang="de-AT" dirty="0"/>
              <a:t>?</a:t>
            </a:r>
          </a:p>
          <a:p>
            <a:pPr lvl="1"/>
            <a:r>
              <a:rPr lang="de-AT" dirty="0" smtClean="0"/>
              <a:t>Erreichbarkeit nicht-psychiatrischer Dienste besser?</a:t>
            </a:r>
            <a:endParaRPr lang="de-AT" dirty="0"/>
          </a:p>
          <a:p>
            <a:pPr lvl="1"/>
            <a:r>
              <a:rPr lang="de-AT" dirty="0"/>
              <a:t> </a:t>
            </a:r>
            <a:r>
              <a:rPr lang="de-AT" dirty="0" err="1"/>
              <a:t>Stigmavermeidung</a:t>
            </a:r>
            <a:r>
              <a:rPr lang="de-AT" dirty="0" smtClean="0"/>
              <a:t>?</a:t>
            </a:r>
          </a:p>
          <a:p>
            <a:r>
              <a:rPr lang="de-AT" dirty="0" smtClean="0"/>
              <a:t>85% Ginkgo </a:t>
            </a:r>
            <a:r>
              <a:rPr lang="de-AT" dirty="0" err="1" smtClean="0"/>
              <a:t>biloba</a:t>
            </a:r>
            <a:r>
              <a:rPr lang="de-AT" dirty="0" smtClean="0"/>
              <a:t> – keine Evidenz für Wirksamkeit</a:t>
            </a:r>
          </a:p>
          <a:p>
            <a:r>
              <a:rPr lang="de-AT" dirty="0" smtClean="0"/>
              <a:t>Weiterverschreibung überraschend selten bei Substanzen, die nicht für Einmalverschreibung gedacht sind 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31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Warum psychische Störungen</a:t>
            </a:r>
            <a:r>
              <a:rPr lang="de-AT" dirty="0" smtClean="0"/>
              <a:t>? 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628800"/>
            <a:ext cx="8507288" cy="4525963"/>
          </a:xfrm>
        </p:spPr>
        <p:txBody>
          <a:bodyPr>
            <a:normAutofit/>
          </a:bodyPr>
          <a:lstStyle/>
          <a:p>
            <a:r>
              <a:rPr lang="de-AT" sz="2800" dirty="0" smtClean="0"/>
              <a:t>Epidemiologie Life-Time Prävalenz 30 - ?%</a:t>
            </a:r>
          </a:p>
          <a:p>
            <a:r>
              <a:rPr lang="de-AT" sz="2800" dirty="0" smtClean="0"/>
              <a:t>Frühpensionierungsproblematik</a:t>
            </a:r>
          </a:p>
          <a:p>
            <a:r>
              <a:rPr lang="de-AT" sz="2800" dirty="0" err="1" smtClean="0"/>
              <a:t>Krankenstandsproblematik</a:t>
            </a:r>
            <a:endParaRPr lang="de-AT" sz="2800" dirty="0" smtClean="0"/>
          </a:p>
          <a:p>
            <a:r>
              <a:rPr lang="de-AT" sz="2800" dirty="0" smtClean="0"/>
              <a:t>Überproportionale Zunahme </a:t>
            </a:r>
            <a:br>
              <a:rPr lang="de-AT" sz="2800" dirty="0" smtClean="0"/>
            </a:br>
            <a:r>
              <a:rPr lang="de-AT" sz="2800" dirty="0" smtClean="0"/>
              <a:t>von Psychopharmaka-Verschreibungen, </a:t>
            </a:r>
            <a:br>
              <a:rPr lang="de-AT" sz="2800" dirty="0" smtClean="0"/>
            </a:br>
            <a:r>
              <a:rPr lang="de-AT" sz="2800" dirty="0" smtClean="0"/>
              <a:t>darunter besonders Antidepressiva</a:t>
            </a:r>
          </a:p>
          <a:p>
            <a:r>
              <a:rPr lang="de-AT" sz="2800" dirty="0" smtClean="0"/>
              <a:t>Demenz wird aus demographischen Gründen stark zunehmen</a:t>
            </a:r>
            <a:r>
              <a:rPr lang="de-AT" sz="2800" dirty="0" smtClean="0"/>
              <a:t/>
            </a:r>
            <a:br>
              <a:rPr lang="de-AT" sz="2800" dirty="0" smtClean="0"/>
            </a:br>
            <a:endParaRPr lang="de-AT" sz="2800" dirty="0" smtClean="0"/>
          </a:p>
        </p:txBody>
      </p:sp>
    </p:spTree>
    <p:extLst>
      <p:ext uri="{BB962C8B-B14F-4D97-AF65-F5344CB8AC3E}">
        <p14:creationId xmlns:p14="http://schemas.microsoft.com/office/powerpoint/2010/main" val="250860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1176" y="274638"/>
            <a:ext cx="8579296" cy="1143000"/>
          </a:xfrm>
        </p:spPr>
        <p:txBody>
          <a:bodyPr>
            <a:normAutofit fontScale="90000"/>
          </a:bodyPr>
          <a:lstStyle/>
          <a:p>
            <a:pPr>
              <a:lnSpc>
                <a:spcPts val="4000"/>
              </a:lnSpc>
            </a:pPr>
            <a:r>
              <a:rPr lang="de-AT" dirty="0" smtClean="0"/>
              <a:t>Rezept-Einlösungen Heilmittelkostenstatistik 2006 und 2012</a:t>
            </a:r>
            <a:endParaRPr lang="en-GB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9630901"/>
              </p:ext>
            </p:extLst>
          </p:nvPr>
        </p:nvGraphicFramePr>
        <p:xfrm>
          <a:off x="457200" y="1844822"/>
          <a:ext cx="8229600" cy="4248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1587624"/>
                <a:gridCol w="1155576"/>
                <a:gridCol w="1724744"/>
                <a:gridCol w="1018456"/>
              </a:tblGrid>
              <a:tr h="456025"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Rezepteinlösungen</a:t>
                      </a:r>
                      <a:endParaRPr lang="en-GB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2006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2012</a:t>
                      </a:r>
                      <a:endParaRPr lang="en-GB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56025"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absolut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%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absolut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%</a:t>
                      </a:r>
                      <a:endParaRPr lang="en-GB" sz="2000" dirty="0"/>
                    </a:p>
                  </a:txBody>
                  <a:tcPr/>
                </a:tc>
              </a:tr>
              <a:tr h="720236">
                <a:tc>
                  <a:txBody>
                    <a:bodyPr/>
                    <a:lstStyle/>
                    <a:p>
                      <a:r>
                        <a:rPr lang="de-AT" sz="2000" dirty="0" smtClean="0"/>
                        <a:t>Alle Medikamente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108,579.638 </a:t>
                      </a:r>
                    </a:p>
                    <a:p>
                      <a:pPr algn="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100%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122,525.792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100% </a:t>
                      </a:r>
                      <a:endParaRPr lang="en-GB" sz="2000" dirty="0"/>
                    </a:p>
                  </a:txBody>
                  <a:tcPr/>
                </a:tc>
              </a:tr>
              <a:tr h="350520">
                <a:tc rowSpan="2">
                  <a:txBody>
                    <a:bodyPr/>
                    <a:lstStyle/>
                    <a:p>
                      <a:r>
                        <a:rPr lang="de-AT" sz="2000" dirty="0" smtClean="0"/>
                        <a:t>Psychopharmaka N05+N06</a:t>
                      </a:r>
                      <a:endParaRPr lang="en-GB" sz="2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9,953.131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8%</a:t>
                      </a:r>
                      <a:r>
                        <a:rPr lang="de-AT" sz="2000" baseline="0" dirty="0" smtClean="0"/>
                        <a:t> </a:t>
                      </a:r>
                      <a:r>
                        <a:rPr lang="de-AT" sz="2000" dirty="0" smtClean="0"/>
                        <a:t> </a:t>
                      </a:r>
                      <a:endParaRPr lang="en-GB" sz="20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13,090.380</a:t>
                      </a:r>
                      <a:endParaRPr lang="en-GB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11%</a:t>
                      </a:r>
                      <a:endParaRPr lang="en-GB" sz="2000" dirty="0"/>
                    </a:p>
                  </a:txBody>
                  <a:tcPr/>
                </a:tc>
              </a:tr>
              <a:tr h="3505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100%</a:t>
                      </a:r>
                      <a:endParaRPr lang="en-GB" sz="2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100%</a:t>
                      </a:r>
                      <a:endParaRPr lang="en-GB" sz="2000" dirty="0"/>
                    </a:p>
                  </a:txBody>
                  <a:tcPr/>
                </a:tc>
              </a:tr>
              <a:tr h="456025">
                <a:tc>
                  <a:txBody>
                    <a:bodyPr/>
                    <a:lstStyle/>
                    <a:p>
                      <a:r>
                        <a:rPr lang="de-AT" sz="2000" dirty="0" smtClean="0"/>
                        <a:t>    davon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2000" dirty="0"/>
                    </a:p>
                  </a:txBody>
                  <a:tcPr/>
                </a:tc>
              </a:tr>
              <a:tr h="456025">
                <a:tc>
                  <a:txBody>
                    <a:bodyPr/>
                    <a:lstStyle/>
                    <a:p>
                      <a:r>
                        <a:rPr lang="de-AT" sz="2000" dirty="0" smtClean="0"/>
                        <a:t>      Antidepressiva N06A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4,397.198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44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6,017.558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49</a:t>
                      </a:r>
                      <a:endParaRPr lang="en-GB" sz="2000" dirty="0"/>
                    </a:p>
                  </a:txBody>
                  <a:tcPr/>
                </a:tc>
              </a:tr>
              <a:tr h="456025">
                <a:tc>
                  <a:txBody>
                    <a:bodyPr/>
                    <a:lstStyle/>
                    <a:p>
                      <a:r>
                        <a:rPr lang="de-AT" sz="2000" dirty="0" smtClean="0"/>
                        <a:t>      </a:t>
                      </a:r>
                      <a:r>
                        <a:rPr lang="de-AT" sz="2000" dirty="0" err="1" smtClean="0"/>
                        <a:t>Antidementiva</a:t>
                      </a:r>
                      <a:r>
                        <a:rPr lang="de-AT" sz="2000" dirty="0" smtClean="0"/>
                        <a:t> N06D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1,282.952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13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1,801.225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14</a:t>
                      </a:r>
                      <a:endParaRPr lang="en-GB" sz="2000" dirty="0"/>
                    </a:p>
                  </a:txBody>
                  <a:tcPr/>
                </a:tc>
              </a:tr>
              <a:tr h="456025">
                <a:tc>
                  <a:txBody>
                    <a:bodyPr/>
                    <a:lstStyle/>
                    <a:p>
                      <a:r>
                        <a:rPr lang="de-AT" sz="2000" dirty="0" smtClean="0"/>
                        <a:t>      </a:t>
                      </a:r>
                      <a:r>
                        <a:rPr lang="de-AT" sz="2000" dirty="0" err="1" smtClean="0"/>
                        <a:t>Antipsychotika</a:t>
                      </a:r>
                      <a:r>
                        <a:rPr lang="de-AT" sz="2000" dirty="0" smtClean="0"/>
                        <a:t> N05A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1,672.704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17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2,072.196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 smtClean="0"/>
                        <a:t>16</a:t>
                      </a:r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962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4300" y="260648"/>
            <a:ext cx="9029700" cy="1143000"/>
          </a:xfrm>
        </p:spPr>
        <p:txBody>
          <a:bodyPr>
            <a:normAutofit fontScale="90000"/>
          </a:bodyPr>
          <a:lstStyle/>
          <a:p>
            <a:r>
              <a:rPr lang="de-AT" dirty="0" smtClean="0"/>
              <a:t>Warum psychische Störungen? </a:t>
            </a:r>
            <a:r>
              <a:rPr lang="de-AT" dirty="0" smtClean="0"/>
              <a:t>(</a:t>
            </a:r>
            <a:r>
              <a:rPr lang="de-AT" dirty="0" err="1" smtClean="0"/>
              <a:t>Fortsetzg</a:t>
            </a:r>
            <a:r>
              <a:rPr lang="de-AT" dirty="0" smtClean="0"/>
              <a:t>)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1628800"/>
            <a:ext cx="8723312" cy="5040560"/>
          </a:xfrm>
        </p:spPr>
        <p:txBody>
          <a:bodyPr>
            <a:normAutofit lnSpcReduction="10000"/>
          </a:bodyPr>
          <a:lstStyle/>
          <a:p>
            <a:r>
              <a:rPr lang="de-AT" dirty="0" smtClean="0"/>
              <a:t>Lebenserwartung </a:t>
            </a:r>
            <a:r>
              <a:rPr lang="de-AT" dirty="0" smtClean="0"/>
              <a:t>bei psychischen Erkrankungen reduziert</a:t>
            </a:r>
            <a:endParaRPr lang="de-AT" dirty="0" smtClean="0"/>
          </a:p>
          <a:p>
            <a:r>
              <a:rPr lang="de-AT" dirty="0" err="1" smtClean="0"/>
              <a:t>Komorbidität</a:t>
            </a:r>
            <a:r>
              <a:rPr lang="de-AT" dirty="0" smtClean="0"/>
              <a:t> mit körperlichen Krankheiten hoch</a:t>
            </a:r>
          </a:p>
          <a:p>
            <a:r>
              <a:rPr lang="de-AT" dirty="0" err="1" smtClean="0"/>
              <a:t>Stigmabefürchtungen</a:t>
            </a:r>
            <a:r>
              <a:rPr lang="de-AT" dirty="0" smtClean="0"/>
              <a:t> beeinflussen </a:t>
            </a:r>
            <a:r>
              <a:rPr lang="de-AT" dirty="0" err="1" smtClean="0"/>
              <a:t>Inanspruchnahmeverhalten</a:t>
            </a:r>
            <a:endParaRPr lang="de-AT" dirty="0" smtClean="0"/>
          </a:p>
          <a:p>
            <a:r>
              <a:rPr lang="de-AT" dirty="0" smtClean="0"/>
              <a:t>Starke Überschneidung von Gesundheits-</a:t>
            </a:r>
            <a:r>
              <a:rPr lang="de-AT" dirty="0"/>
              <a:t> </a:t>
            </a:r>
            <a:r>
              <a:rPr lang="de-AT" dirty="0" smtClean="0"/>
              <a:t>und </a:t>
            </a:r>
            <a:r>
              <a:rPr lang="de-AT" dirty="0" smtClean="0"/>
              <a:t> </a:t>
            </a:r>
            <a:r>
              <a:rPr lang="de-AT" dirty="0" smtClean="0"/>
              <a:t>Sozialbereich </a:t>
            </a:r>
            <a:r>
              <a:rPr lang="de-AT" dirty="0"/>
              <a:t>bei Verfügbarkeit und Bezahlung von fachlicher </a:t>
            </a:r>
            <a:r>
              <a:rPr lang="de-AT" dirty="0" smtClean="0"/>
              <a:t>Hilfe</a:t>
            </a:r>
            <a:endParaRPr lang="de-AT" dirty="0" smtClean="0"/>
          </a:p>
          <a:p>
            <a:pPr marL="0" indent="0">
              <a:buNone/>
            </a:pPr>
            <a:r>
              <a:rPr lang="de-AT" dirty="0" smtClean="0"/>
              <a:t/>
            </a:r>
            <a:br>
              <a:rPr lang="de-AT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2131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de-AT" dirty="0" smtClean="0"/>
              <a:t>Rezept-Einlösungen </a:t>
            </a:r>
            <a:br>
              <a:rPr lang="de-AT" dirty="0" smtClean="0"/>
            </a:br>
            <a:r>
              <a:rPr lang="de-AT" dirty="0" smtClean="0"/>
              <a:t> in der GAP-DRG Datenbank 2006 </a:t>
            </a:r>
            <a:endParaRPr lang="en-GB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1952486"/>
              </p:ext>
            </p:extLst>
          </p:nvPr>
        </p:nvGraphicFramePr>
        <p:xfrm>
          <a:off x="745232" y="2044359"/>
          <a:ext cx="7499176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588"/>
                <a:gridCol w="1874794"/>
                <a:gridCol w="1874794"/>
              </a:tblGrid>
              <a:tr h="415560"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Rezepteinlösungen</a:t>
                      </a:r>
                      <a:endParaRPr lang="en-GB" sz="2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2006</a:t>
                      </a:r>
                      <a:endParaRPr lang="en-GB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15560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absolut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%</a:t>
                      </a:r>
                      <a:endParaRPr lang="en-GB" sz="2800" dirty="0"/>
                    </a:p>
                  </a:txBody>
                  <a:tcPr/>
                </a:tc>
              </a:tr>
              <a:tr h="415560"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Psychopharmaka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8,817.187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 100</a:t>
                      </a:r>
                      <a:endParaRPr lang="en-GB" sz="2800" dirty="0"/>
                    </a:p>
                  </a:txBody>
                  <a:tcPr/>
                </a:tc>
              </a:tr>
              <a:tr h="415560"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      Antidepressiva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4,164.848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   47</a:t>
                      </a:r>
                      <a:endParaRPr lang="en-GB" sz="2800" dirty="0"/>
                    </a:p>
                  </a:txBody>
                  <a:tcPr/>
                </a:tc>
              </a:tr>
              <a:tr h="415560"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      </a:t>
                      </a:r>
                      <a:r>
                        <a:rPr lang="de-AT" sz="2800" dirty="0" err="1" smtClean="0"/>
                        <a:t>Antidementiva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1,216,981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800" dirty="0" smtClean="0"/>
                        <a:t>   14</a:t>
                      </a:r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698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de-AT" sz="4000" dirty="0" smtClean="0"/>
              <a:t>Ziel der Untersuchung</a:t>
            </a:r>
            <a:endParaRPr lang="en-GB" sz="40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3568" y="1279301"/>
            <a:ext cx="8352928" cy="5578699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AT" sz="2800" dirty="0" smtClean="0"/>
              <a:t>Personenbezogene Auswertung der </a:t>
            </a:r>
            <a:br>
              <a:rPr lang="de-AT" sz="2800" dirty="0" smtClean="0"/>
            </a:br>
            <a:r>
              <a:rPr lang="de-AT" sz="2800" dirty="0" smtClean="0"/>
              <a:t>GAP-DRG 2006/2007 Datenbank, um zu erfassen</a:t>
            </a:r>
          </a:p>
          <a:p>
            <a:pPr marL="0" indent="0">
              <a:buNone/>
            </a:pPr>
            <a:r>
              <a:rPr lang="de-AT" sz="2800" dirty="0" smtClean="0"/>
              <a:t/>
            </a:r>
            <a:br>
              <a:rPr lang="de-AT" sz="2800" dirty="0" smtClean="0"/>
            </a:br>
            <a:r>
              <a:rPr lang="de-AT" sz="2800" dirty="0" smtClean="0"/>
              <a:t>(1) Personen mit mindestens einer Rezepteinlösung </a:t>
            </a:r>
            <a:r>
              <a:rPr lang="de-AT" sz="2800" dirty="0" smtClean="0"/>
              <a:t> </a:t>
            </a:r>
          </a:p>
          <a:p>
            <a:pPr marL="0" indent="0">
              <a:buNone/>
            </a:pPr>
            <a:r>
              <a:rPr lang="de-AT" sz="2800" dirty="0"/>
              <a:t> </a:t>
            </a:r>
            <a:r>
              <a:rPr lang="de-AT" sz="2800" dirty="0" smtClean="0"/>
              <a:t>    </a:t>
            </a:r>
            <a:r>
              <a:rPr lang="de-AT" sz="2800" dirty="0" smtClean="0"/>
              <a:t>im 4. Quartal 2006</a:t>
            </a:r>
            <a:endParaRPr lang="de-AT" sz="2800" dirty="0" smtClean="0"/>
          </a:p>
          <a:p>
            <a:pPr marL="0" indent="0">
              <a:buNone/>
            </a:pPr>
            <a:r>
              <a:rPr lang="de-AT" sz="2800" dirty="0"/>
              <a:t> </a:t>
            </a:r>
            <a:r>
              <a:rPr lang="de-AT" sz="2800" dirty="0" smtClean="0"/>
              <a:t>    a) für Antidepressiva – ADEP</a:t>
            </a:r>
          </a:p>
          <a:p>
            <a:pPr marL="0" indent="0">
              <a:buNone/>
            </a:pPr>
            <a:r>
              <a:rPr lang="de-AT" sz="2800" dirty="0"/>
              <a:t> </a:t>
            </a:r>
            <a:r>
              <a:rPr lang="de-AT" sz="2800" dirty="0" smtClean="0"/>
              <a:t>    b) für </a:t>
            </a:r>
            <a:r>
              <a:rPr lang="de-AT" sz="2800" dirty="0" err="1" smtClean="0"/>
              <a:t>Antidementiva</a:t>
            </a:r>
            <a:r>
              <a:rPr lang="de-AT" sz="2800" dirty="0" smtClean="0"/>
              <a:t> – ADEM</a:t>
            </a:r>
          </a:p>
          <a:p>
            <a:pPr marL="0" indent="0">
              <a:buNone/>
            </a:pPr>
            <a:r>
              <a:rPr lang="de-AT" sz="2800" dirty="0" smtClean="0"/>
              <a:t/>
            </a:r>
            <a:br>
              <a:rPr lang="de-AT" sz="2800" dirty="0" smtClean="0"/>
            </a:br>
            <a:r>
              <a:rPr lang="de-AT" sz="2800" dirty="0" smtClean="0"/>
              <a:t>(2) Inanspruchnahme von Gesundheitsleistungen 2007 </a:t>
            </a:r>
          </a:p>
          <a:p>
            <a:pPr marL="0" indent="0">
              <a:buNone/>
            </a:pPr>
            <a:r>
              <a:rPr lang="de-AT" sz="2800" dirty="0"/>
              <a:t> </a:t>
            </a:r>
            <a:r>
              <a:rPr lang="de-AT" sz="2800" dirty="0" smtClean="0"/>
              <a:t>     durch diese Personengruppen </a:t>
            </a:r>
          </a:p>
          <a:p>
            <a:pPr marL="0" indent="0">
              <a:buNone/>
            </a:pPr>
            <a:r>
              <a:rPr lang="de-AT" sz="2800" dirty="0"/>
              <a:t> </a:t>
            </a:r>
            <a:r>
              <a:rPr lang="de-AT" sz="2800" dirty="0" smtClean="0"/>
              <a:t>     im ambulanten und stationären Bereich und Apotheke</a:t>
            </a:r>
          </a:p>
          <a:p>
            <a:pPr marL="0" indent="0">
              <a:buNone/>
            </a:pPr>
            <a:endParaRPr lang="de-AT" sz="2800" dirty="0" smtClean="0"/>
          </a:p>
          <a:p>
            <a:pPr marL="0" indent="0">
              <a:buNone/>
            </a:pPr>
            <a:r>
              <a:rPr lang="de-AT" sz="2800" dirty="0" smtClean="0"/>
              <a:t>(3) Nutzen: Lässt sich aus den Ergebnissen etwas über die  </a:t>
            </a:r>
          </a:p>
          <a:p>
            <a:pPr marL="0" indent="0">
              <a:buNone/>
            </a:pPr>
            <a:r>
              <a:rPr lang="de-AT" sz="2800" dirty="0"/>
              <a:t> </a:t>
            </a:r>
            <a:r>
              <a:rPr lang="de-AT" sz="2800" dirty="0" smtClean="0"/>
              <a:t>     Qualität der Versorgung  der Bevölkerung ableiten?</a:t>
            </a:r>
          </a:p>
          <a:p>
            <a:pPr marL="0" indent="0">
              <a:buNone/>
            </a:pPr>
            <a:r>
              <a:rPr lang="de-AT" sz="2800" dirty="0"/>
              <a:t> </a:t>
            </a:r>
            <a:r>
              <a:rPr lang="de-AT" sz="2800" dirty="0" smtClean="0"/>
              <a:t>   </a:t>
            </a:r>
            <a:r>
              <a:rPr lang="de-AT" sz="2800" dirty="0" smtClean="0"/>
              <a:t>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22857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de-AT" dirty="0" smtClean="0"/>
              <a:t>Methodik 1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661248"/>
          </a:xfrm>
        </p:spPr>
        <p:txBody>
          <a:bodyPr>
            <a:normAutofit/>
          </a:bodyPr>
          <a:lstStyle/>
          <a:p>
            <a:r>
              <a:rPr lang="de-AT" sz="2800" dirty="0" smtClean="0"/>
              <a:t>GAP-DRG Forschungsdatenbank 2006/2007</a:t>
            </a:r>
          </a:p>
          <a:p>
            <a:r>
              <a:rPr lang="de-AT" sz="2800" dirty="0" smtClean="0"/>
              <a:t>Enthält semantisch vergleichbare Leistungsdaten </a:t>
            </a:r>
          </a:p>
          <a:p>
            <a:pPr lvl="1"/>
            <a:r>
              <a:rPr lang="de-AT" sz="2400" dirty="0" smtClean="0"/>
              <a:t>der </a:t>
            </a:r>
            <a:r>
              <a:rPr lang="de-AT" sz="2400" dirty="0" smtClean="0"/>
              <a:t>19 österreichischen Krankenkassen im niedergelassenen </a:t>
            </a:r>
            <a:r>
              <a:rPr lang="de-AT" sz="2400" dirty="0" smtClean="0"/>
              <a:t>Bereich,  </a:t>
            </a:r>
          </a:p>
          <a:p>
            <a:pPr lvl="1"/>
            <a:r>
              <a:rPr lang="de-AT" sz="2400" dirty="0" smtClean="0"/>
              <a:t>die Landesfondsdaten </a:t>
            </a:r>
            <a:r>
              <a:rPr lang="de-AT" sz="2400" dirty="0" smtClean="0"/>
              <a:t>im stationären </a:t>
            </a:r>
            <a:r>
              <a:rPr lang="de-AT" sz="2400" dirty="0" smtClean="0"/>
              <a:t>Bereich und</a:t>
            </a:r>
          </a:p>
          <a:p>
            <a:pPr lvl="1"/>
            <a:r>
              <a:rPr lang="de-AT" sz="2400" dirty="0" smtClean="0"/>
              <a:t>Apothekendaten</a:t>
            </a:r>
            <a:endParaRPr lang="de-AT" sz="2400" dirty="0" smtClean="0"/>
          </a:p>
          <a:p>
            <a:r>
              <a:rPr lang="de-AT" sz="2800" dirty="0" smtClean="0"/>
              <a:t>Nicht enthalten: </a:t>
            </a:r>
            <a:r>
              <a:rPr lang="de-AT" sz="2800" dirty="0" smtClean="0"/>
              <a:t/>
            </a:r>
            <a:br>
              <a:rPr lang="de-AT" sz="2800" dirty="0" smtClean="0"/>
            </a:br>
            <a:r>
              <a:rPr lang="de-AT" sz="2800" dirty="0" smtClean="0"/>
              <a:t>Spitalsambulanzen</a:t>
            </a:r>
            <a:r>
              <a:rPr lang="de-AT" sz="2800" dirty="0" smtClean="0"/>
              <a:t>, </a:t>
            </a:r>
            <a:r>
              <a:rPr lang="de-AT" sz="2800" dirty="0" err="1" smtClean="0"/>
              <a:t>PsychotherapeutInnen</a:t>
            </a:r>
            <a:r>
              <a:rPr lang="de-AT" sz="2800" dirty="0" smtClean="0"/>
              <a:t>, </a:t>
            </a:r>
            <a:r>
              <a:rPr lang="de-AT" sz="2800" dirty="0" err="1" smtClean="0"/>
              <a:t>WahlärztInnen</a:t>
            </a:r>
            <a:r>
              <a:rPr lang="de-AT" sz="2800" dirty="0" smtClean="0"/>
              <a:t>, </a:t>
            </a:r>
            <a:r>
              <a:rPr lang="de-AT" sz="2800" dirty="0" smtClean="0"/>
              <a:t>Rehabilitationskrankenanstalten, u.a.; </a:t>
            </a:r>
            <a:r>
              <a:rPr lang="de-AT" sz="2800" dirty="0" smtClean="0"/>
              <a:t>KFA-Daten</a:t>
            </a:r>
            <a:r>
              <a:rPr lang="de-AT" sz="2800" dirty="0" smtClean="0"/>
              <a:t/>
            </a:r>
            <a:br>
              <a:rPr lang="de-AT" sz="2800" dirty="0" smtClean="0"/>
            </a:br>
            <a:endParaRPr lang="de-AT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87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de-AT" dirty="0" smtClean="0"/>
              <a:t>Methodik 2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5661248"/>
          </a:xfrm>
        </p:spPr>
        <p:txBody>
          <a:bodyPr>
            <a:normAutofit/>
          </a:bodyPr>
          <a:lstStyle/>
          <a:p>
            <a:r>
              <a:rPr lang="de-AT" sz="2800" dirty="0" smtClean="0"/>
              <a:t>Durch </a:t>
            </a:r>
            <a:r>
              <a:rPr lang="de-AT" sz="2800" dirty="0" err="1" smtClean="0"/>
              <a:t>pseudonymisierte</a:t>
            </a:r>
            <a:r>
              <a:rPr lang="de-AT" sz="2800" dirty="0" smtClean="0"/>
              <a:t> UPIs </a:t>
            </a:r>
            <a:r>
              <a:rPr lang="de-AT" sz="2800" dirty="0" smtClean="0"/>
              <a:t>(Unique </a:t>
            </a:r>
            <a:r>
              <a:rPr lang="de-AT" sz="2800" dirty="0"/>
              <a:t>P</a:t>
            </a:r>
            <a:r>
              <a:rPr lang="de-AT" sz="2800" dirty="0" smtClean="0"/>
              <a:t>atient </a:t>
            </a:r>
            <a:r>
              <a:rPr lang="de-AT" sz="2800" dirty="0" err="1" smtClean="0"/>
              <a:t>I</a:t>
            </a:r>
            <a:r>
              <a:rPr lang="de-AT" sz="2800" dirty="0" err="1" smtClean="0"/>
              <a:t>dentifiers</a:t>
            </a:r>
            <a:r>
              <a:rPr lang="de-AT" sz="2800" dirty="0" smtClean="0"/>
              <a:t>) </a:t>
            </a:r>
            <a:r>
              <a:rPr lang="de-AT" sz="2800" dirty="0" smtClean="0"/>
              <a:t>ist personenzentriertes „</a:t>
            </a:r>
            <a:r>
              <a:rPr lang="de-AT" sz="2800" dirty="0" err="1" smtClean="0"/>
              <a:t>record</a:t>
            </a:r>
            <a:r>
              <a:rPr lang="de-AT" sz="2800" dirty="0" smtClean="0"/>
              <a:t> </a:t>
            </a:r>
            <a:r>
              <a:rPr lang="de-AT" sz="2800" dirty="0" err="1" smtClean="0"/>
              <a:t>linkage</a:t>
            </a:r>
            <a:r>
              <a:rPr lang="de-AT" sz="2800" dirty="0" smtClean="0"/>
              <a:t>“ über alle Versorgungsbereiche hinweg möglich, und nicht nur die institutionenzentrierte Darstellung der Leistungen eines </a:t>
            </a:r>
            <a:r>
              <a:rPr lang="de-AT" sz="2800" dirty="0" smtClean="0"/>
              <a:t>Versorgungsbereiches</a:t>
            </a:r>
          </a:p>
          <a:p>
            <a:r>
              <a:rPr lang="de-AT" sz="2800" dirty="0" smtClean="0"/>
              <a:t>Vorteil von Follow-</a:t>
            </a:r>
            <a:r>
              <a:rPr lang="de-AT" sz="2800" dirty="0" err="1" smtClean="0"/>
              <a:t>Up</a:t>
            </a:r>
            <a:r>
              <a:rPr lang="de-AT" sz="2800" dirty="0" smtClean="0"/>
              <a:t> Studien mit der GAP-DRG Datenbank:</a:t>
            </a:r>
            <a:br>
              <a:rPr lang="de-AT" sz="2800" dirty="0" smtClean="0"/>
            </a:br>
            <a:r>
              <a:rPr lang="de-AT" sz="2800" dirty="0" smtClean="0"/>
              <a:t>N=all, im Vergleich zu realen Follow-</a:t>
            </a:r>
            <a:r>
              <a:rPr lang="de-AT" sz="2800" dirty="0" err="1" smtClean="0"/>
              <a:t>Up</a:t>
            </a:r>
            <a:r>
              <a:rPr lang="de-AT" sz="2800" dirty="0" smtClean="0"/>
              <a:t> Studien billig</a:t>
            </a:r>
          </a:p>
          <a:p>
            <a:r>
              <a:rPr lang="de-AT" sz="2800" dirty="0" smtClean="0"/>
              <a:t>Nachteil von „Big </a:t>
            </a:r>
            <a:r>
              <a:rPr lang="de-AT" sz="2800" dirty="0" err="1" smtClean="0"/>
              <a:t>data</a:t>
            </a:r>
            <a:r>
              <a:rPr lang="de-AT" sz="2800" dirty="0" smtClean="0"/>
              <a:t>“: Manche Daten sind „</a:t>
            </a:r>
            <a:r>
              <a:rPr lang="de-AT" sz="2800" dirty="0" err="1" smtClean="0"/>
              <a:t>messy</a:t>
            </a:r>
            <a:r>
              <a:rPr lang="de-AT" sz="2800" dirty="0" smtClean="0"/>
              <a:t>“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9224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Hauptergebnisse </a:t>
            </a:r>
            <a:r>
              <a:rPr lang="de-AT" dirty="0" smtClean="0"/>
              <a:t>1: Basispopulation 1 </a:t>
            </a:r>
            <a:endParaRPr lang="en-GB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8011659"/>
              </p:ext>
            </p:extLst>
          </p:nvPr>
        </p:nvGraphicFramePr>
        <p:xfrm>
          <a:off x="457200" y="1600200"/>
          <a:ext cx="8229600" cy="421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6688"/>
                <a:gridCol w="1152128"/>
                <a:gridCol w="1584176"/>
                <a:gridCol w="1008112"/>
                <a:gridCol w="13784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Personen</a:t>
                      </a:r>
                      <a:r>
                        <a:rPr lang="de-AT" baseline="0" dirty="0" smtClean="0"/>
                        <a:t> mit mindestens einer </a:t>
                      </a:r>
                      <a:r>
                        <a:rPr lang="de-AT" baseline="0" dirty="0" smtClean="0"/>
                        <a:t>Rezepteinlösung  </a:t>
                      </a:r>
                      <a:br>
                        <a:rPr lang="de-AT" baseline="0" dirty="0" smtClean="0"/>
                      </a:br>
                      <a:r>
                        <a:rPr lang="de-AT" baseline="0" dirty="0" smtClean="0"/>
                        <a:t>im Quartal </a:t>
                      </a:r>
                      <a:r>
                        <a:rPr lang="de-AT" dirty="0" smtClean="0"/>
                        <a:t>4/2006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AT" dirty="0" err="1" smtClean="0"/>
                        <a:t>Antidementiva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Antidepressiva</a:t>
                      </a:r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absolut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 absolut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Alle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144.457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b="0" dirty="0" smtClean="0">
                          <a:solidFill>
                            <a:schemeClr val="tx1"/>
                          </a:solidFill>
                        </a:rPr>
                        <a:t>ca.1,5% der </a:t>
                      </a:r>
                      <a:r>
                        <a:rPr lang="de-AT" b="0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de-AT" b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de-AT" b="0" dirty="0" smtClean="0">
                          <a:solidFill>
                            <a:schemeClr val="tx1"/>
                          </a:solidFill>
                        </a:rPr>
                        <a:t> Bevölkerung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424.281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b="0" dirty="0" smtClean="0">
                          <a:solidFill>
                            <a:schemeClr val="tx1"/>
                          </a:solidFill>
                        </a:rPr>
                        <a:t>ca. 5% der  Bevölkerung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  davon vor</a:t>
                      </a:r>
                      <a:r>
                        <a:rPr lang="de-AT" baseline="0" dirty="0" smtClean="0"/>
                        <a:t> Ende 2007</a:t>
                      </a:r>
                      <a:br>
                        <a:rPr lang="de-AT" baseline="0" dirty="0" smtClean="0"/>
                      </a:br>
                      <a:r>
                        <a:rPr lang="de-AT" baseline="0" dirty="0" smtClean="0"/>
                        <a:t>  verstorben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 8.596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6.0%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19.624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4.6%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b="0" dirty="0" smtClean="0"/>
                        <a:t>Verbleibend</a:t>
                      </a:r>
                      <a:r>
                        <a:rPr lang="de-AT" b="0" baseline="0" dirty="0" smtClean="0"/>
                        <a:t> für Follow-</a:t>
                      </a:r>
                      <a:r>
                        <a:rPr lang="de-AT" b="0" baseline="0" dirty="0" err="1" smtClean="0"/>
                        <a:t>Up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b="0" dirty="0" smtClean="0"/>
                        <a:t>135.861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b="0" dirty="0" smtClean="0"/>
                        <a:t>100%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b="0" dirty="0" smtClean="0"/>
                        <a:t>404.657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b="0" dirty="0" smtClean="0"/>
                        <a:t>100%</a:t>
                      </a:r>
                      <a:endParaRPr lang="en-GB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  </a:t>
                      </a:r>
                      <a:r>
                        <a:rPr lang="de-AT" dirty="0" smtClean="0"/>
                        <a:t>davon Neuverschreibungen</a:t>
                      </a:r>
                    </a:p>
                    <a:p>
                      <a:r>
                        <a:rPr lang="de-AT" dirty="0" smtClean="0"/>
                        <a:t>    4/2006 („neu“)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26.148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19%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61.357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15%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AT" dirty="0" smtClean="0"/>
                        <a:t>  davon </a:t>
                      </a:r>
                      <a:r>
                        <a:rPr lang="de-AT" dirty="0" smtClean="0"/>
                        <a:t>schon</a:t>
                      </a:r>
                      <a:r>
                        <a:rPr lang="de-AT" baseline="0" dirty="0" smtClean="0"/>
                        <a:t> 1-3/2006 </a:t>
                      </a:r>
                    </a:p>
                    <a:p>
                      <a:r>
                        <a:rPr lang="de-AT" baseline="0" dirty="0" smtClean="0"/>
                        <a:t>    gleiche Verschreibung („alt“)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109.713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81%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343.300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dirty="0" smtClean="0"/>
                        <a:t>85%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15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</Words>
  <Application>Microsoft Office PowerPoint</Application>
  <PresentationFormat>Bildschirmpräsentation (4:3)</PresentationFormat>
  <Paragraphs>155</Paragraphs>
  <Slides>16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Larissa</vt:lpstr>
      <vt:lpstr>Welche Gesundheitsleistungen werden  im Jahr nach der Einlösung von  Antidementiva- und Antidepressivarezepten  in Anspruch genommen?   Eine Untersuchung mit der  GAP-DRG Datenbank 2006-2007 </vt:lpstr>
      <vt:lpstr>Warum psychische Störungen? </vt:lpstr>
      <vt:lpstr>Rezept-Einlösungen Heilmittelkostenstatistik 2006 und 2012</vt:lpstr>
      <vt:lpstr>Warum psychische Störungen? (Fortsetzg)</vt:lpstr>
      <vt:lpstr>Rezept-Einlösungen   in der GAP-DRG Datenbank 2006 </vt:lpstr>
      <vt:lpstr>Ziel der Untersuchung</vt:lpstr>
      <vt:lpstr>Methodik 1</vt:lpstr>
      <vt:lpstr>Methodik 2</vt:lpstr>
      <vt:lpstr>Hauptergebnisse 1: Basispopulation 1 </vt:lpstr>
      <vt:lpstr>Hauptergebnisse 1: Basispopulation 2</vt:lpstr>
      <vt:lpstr>Hauptergebnisse 2: Follow-Up1</vt:lpstr>
      <vt:lpstr>PowerPoint-Präsentation</vt:lpstr>
      <vt:lpstr>PowerPoint-Präsentation</vt:lpstr>
      <vt:lpstr>Hauptergebnisse 2: Follow-Up2</vt:lpstr>
      <vt:lpstr>Hauptergebnisse 2: Follow-Up 3</vt:lpstr>
      <vt:lpstr>Ergebnisse zum Nachdenken in Richtung Verbesserung der Versorgung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Welche Gesundheitsleistungen werden im Jahr nach der Einlösung von Antidementiva- und Antidepressivarezepten in Anspruch genommen</dc:title>
  <dc:creator>katschnig</dc:creator>
  <cp:lastModifiedBy>katschnig</cp:lastModifiedBy>
  <cp:revision>48</cp:revision>
  <cp:lastPrinted>2013-06-14T15:06:01Z</cp:lastPrinted>
  <dcterms:created xsi:type="dcterms:W3CDTF">2013-06-05T20:36:40Z</dcterms:created>
  <dcterms:modified xsi:type="dcterms:W3CDTF">2013-06-14T15:16:19Z</dcterms:modified>
</cp:coreProperties>
</file>