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95" r:id="rId3"/>
    <p:sldId id="257" r:id="rId4"/>
    <p:sldId id="269" r:id="rId5"/>
    <p:sldId id="270" r:id="rId6"/>
    <p:sldId id="274" r:id="rId7"/>
    <p:sldId id="288" r:id="rId8"/>
    <p:sldId id="271" r:id="rId9"/>
    <p:sldId id="275" r:id="rId10"/>
    <p:sldId id="296" r:id="rId11"/>
    <p:sldId id="292" r:id="rId12"/>
    <p:sldId id="278" r:id="rId13"/>
    <p:sldId id="293" r:id="rId14"/>
    <p:sldId id="297" r:id="rId15"/>
    <p:sldId id="281" r:id="rId16"/>
    <p:sldId id="294" r:id="rId17"/>
    <p:sldId id="286" r:id="rId18"/>
    <p:sldId id="272" r:id="rId19"/>
    <p:sldId id="291" r:id="rId20"/>
    <p:sldId id="283" r:id="rId2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5F5F5F"/>
    <a:srgbClr val="CE7D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80" autoAdjust="0"/>
  </p:normalViewPr>
  <p:slideViewPr>
    <p:cSldViewPr>
      <p:cViewPr>
        <p:scale>
          <a:sx n="75" d="100"/>
          <a:sy n="75" d="100"/>
        </p:scale>
        <p:origin x="-3396" y="-13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55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4A5F987-DC74-46B0-B39F-8B14BC677D84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D081BB6-3382-40AF-8566-582F8F2D8E6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03593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05D1B-9BB7-46B6-B69D-3F5E8FB5CEB3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DFC0E-D65B-4B2E-8C0F-F67F854585E2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8C08A-2199-41D2-8C1D-141E9FCB14FC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6F0A1-696B-4550-8207-EC6ED0B183F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97877-43D0-4722-93E2-CB927D2E4F6B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9882-7B3B-44A6-82D7-95307CBDE570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91E2D-03A6-43C6-802A-35F78FFC812F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2CC91-E3EE-4A6A-8B17-DC4F6D85111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BD906-3E1F-4773-86B0-5E7CD7D032FA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6DDF9-5534-48E9-92A2-1801B4B1DEA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C3AA5-E414-415E-876E-46F89BCB7D32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38259-224C-4AF1-8016-D0822D2DC280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5EBB0-01CA-417E-A09B-42AA6DD099DE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18BD5-9023-4A71-BDA4-E2C20594A973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6EB18-C590-4BB5-B372-522C557A5E0A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68811-02F1-46C7-AD88-06E145ED41BA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604D9-3C83-4340-9EE0-2D0A5AB58642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C3C9E-76B7-42E0-8FDE-987EEE95AD7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9BFEC-4D6C-4EEB-9A23-3AF2CE82165D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851AF-92A2-4E19-89E6-29C0FA82423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B57C8-DA98-4E8E-8EA9-E2AF7AF73C25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81BCB-817C-4AB8-93E5-7793C4A274DF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de-AT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88BB3D-7C79-44D9-89F0-9C77782CE7D8}" type="datetimeFigureOut">
              <a:rPr lang="de-AT"/>
              <a:pPr>
                <a:defRPr/>
              </a:pPr>
              <a:t>29.05.2013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59F868-93F3-4B57-9C19-D317EB618BE3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684213" y="1988840"/>
            <a:ext cx="7772400" cy="1830685"/>
          </a:xfrm>
          <a:solidFill>
            <a:schemeClr val="accent5">
              <a:lumMod val="60000"/>
              <a:lumOff val="40000"/>
              <a:alpha val="54000"/>
            </a:schemeClr>
          </a:solidFill>
          <a:ln w="31750"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pPr eaLnBrk="1" hangingPunct="1"/>
            <a:r>
              <a:rPr lang="de-AT" sz="2800" b="1" dirty="0" smtClean="0"/>
              <a:t>Analyse diabetes-induzierter Erkrankungen basierend auf Routinedaten medizinischer Leistungen in Österreich</a:t>
            </a:r>
            <a:r>
              <a:rPr lang="de-AT" sz="2400" b="1" dirty="0" smtClean="0"/>
              <a:t> </a:t>
            </a:r>
            <a:endParaRPr lang="de-AT" sz="2400" dirty="0" smtClean="0"/>
          </a:p>
        </p:txBody>
      </p:sp>
      <p:sp>
        <p:nvSpPr>
          <p:cNvPr id="14338" name="Untertitel 2"/>
          <p:cNvSpPr>
            <a:spLocks noGrp="1"/>
          </p:cNvSpPr>
          <p:nvPr>
            <p:ph type="subTitle" idx="1"/>
          </p:nvPr>
        </p:nvSpPr>
        <p:spPr>
          <a:xfrm>
            <a:off x="539552" y="5373216"/>
            <a:ext cx="8424862" cy="50447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de-AT" sz="1700" b="1" dirty="0" smtClean="0">
                <a:solidFill>
                  <a:schemeClr val="accent5">
                    <a:lumMod val="75000"/>
                  </a:schemeClr>
                </a:solidFill>
              </a:rPr>
              <a:t>Epidemiologie aus Routinedaten  </a:t>
            </a:r>
          </a:p>
          <a:p>
            <a:pPr eaLnBrk="1" hangingPunct="1">
              <a:lnSpc>
                <a:spcPct val="80000"/>
              </a:lnSpc>
            </a:pPr>
            <a:r>
              <a:rPr lang="de-AT" sz="1700" b="1" dirty="0" smtClean="0">
                <a:solidFill>
                  <a:schemeClr val="accent5">
                    <a:lumMod val="75000"/>
                  </a:schemeClr>
                </a:solidFill>
              </a:rPr>
              <a:t>Eine Basis für Planung und Steuerung im österreichischen Gesundheitswesen?</a:t>
            </a:r>
            <a:endParaRPr lang="de-AT" sz="17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de-AT" sz="1700" b="1" dirty="0" smtClean="0">
              <a:solidFill>
                <a:srgbClr val="898989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de-AT" sz="1700" b="1" dirty="0" smtClean="0">
                <a:solidFill>
                  <a:srgbClr val="898989"/>
                </a:solidFill>
              </a:rPr>
              <a:t>Wien, 6. Juni 2013</a:t>
            </a:r>
          </a:p>
          <a:p>
            <a:pPr eaLnBrk="1" hangingPunct="1">
              <a:lnSpc>
                <a:spcPct val="80000"/>
              </a:lnSpc>
            </a:pPr>
            <a:endParaRPr lang="de-AT" sz="3000" dirty="0" smtClean="0">
              <a:solidFill>
                <a:srgbClr val="898989"/>
              </a:solidFill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 l="20625"/>
          <a:stretch>
            <a:fillRect/>
          </a:stretch>
        </p:blipFill>
        <p:spPr bwMode="auto">
          <a:xfrm>
            <a:off x="0" y="0"/>
            <a:ext cx="9145588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feld 4"/>
          <p:cNvSpPr txBox="1">
            <a:spLocks noChangeArrowheads="1"/>
          </p:cNvSpPr>
          <p:nvPr/>
        </p:nvSpPr>
        <p:spPr bwMode="auto">
          <a:xfrm>
            <a:off x="6156325" y="476250"/>
            <a:ext cx="26638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AT">
                <a:latin typeface="Calibri" pitchFamily="34" charset="0"/>
              </a:rPr>
              <a:t>Institut für Sozialmedizin und Epidemiologie</a:t>
            </a:r>
          </a:p>
        </p:txBody>
      </p:sp>
      <p:sp>
        <p:nvSpPr>
          <p:cNvPr id="14341" name="Textfeld 5"/>
          <p:cNvSpPr txBox="1">
            <a:spLocks noChangeArrowheads="1"/>
          </p:cNvSpPr>
          <p:nvPr/>
        </p:nvSpPr>
        <p:spPr bwMode="auto">
          <a:xfrm>
            <a:off x="684212" y="3933056"/>
            <a:ext cx="77041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de-AT" dirty="0" smtClean="0">
              <a:latin typeface="Calibri" pitchFamily="34" charset="0"/>
            </a:endParaRPr>
          </a:p>
          <a:p>
            <a:pPr algn="ctr"/>
            <a:r>
              <a:rPr lang="de-AT" dirty="0" smtClean="0">
                <a:latin typeface="Calibri" pitchFamily="34" charset="0"/>
              </a:rPr>
              <a:t>Franziska </a:t>
            </a:r>
            <a:r>
              <a:rPr lang="de-AT" dirty="0" err="1" smtClean="0">
                <a:latin typeface="Calibri" pitchFamily="34" charset="0"/>
              </a:rPr>
              <a:t>Großschädl</a:t>
            </a:r>
            <a:endParaRPr lang="de-AT" dirty="0" smtClean="0">
              <a:latin typeface="Calibri" pitchFamily="34" charset="0"/>
            </a:endParaRPr>
          </a:p>
          <a:p>
            <a:pPr algn="ctr"/>
            <a:endParaRPr lang="de-AT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feld 4"/>
          <p:cNvSpPr txBox="1">
            <a:spLocks noChangeArrowheads="1"/>
          </p:cNvSpPr>
          <p:nvPr/>
        </p:nvSpPr>
        <p:spPr bwMode="auto">
          <a:xfrm>
            <a:off x="539552" y="404813"/>
            <a:ext cx="860444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Ergebnisse - Spätfolgen</a:t>
            </a:r>
            <a:endParaRPr lang="de-AT" sz="4000" b="1" dirty="0">
              <a:latin typeface="Calibri" pitchFamily="34" charset="0"/>
            </a:endParaRPr>
          </a:p>
        </p:txBody>
      </p:sp>
      <p:pic>
        <p:nvPicPr>
          <p:cNvPr id="2867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676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8" name="Textfeld 7"/>
          <p:cNvSpPr txBox="1"/>
          <p:nvPr/>
        </p:nvSpPr>
        <p:spPr>
          <a:xfrm>
            <a:off x="323850" y="1412776"/>
            <a:ext cx="828059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de-DE" sz="2000" b="1" dirty="0" smtClean="0"/>
              <a:t>Stratifizierung nach Geschlecht:</a:t>
            </a:r>
          </a:p>
          <a:p>
            <a:pPr marL="800100" lvl="1" indent="-342900">
              <a:buFontTx/>
              <a:buChar char="-"/>
            </a:pPr>
            <a:r>
              <a:rPr lang="de-AT" sz="2000" dirty="0" smtClean="0"/>
              <a:t>Amputation: Anteil bei Männern mit Diabetes höher als bei Frauen mit Diabetes</a:t>
            </a:r>
          </a:p>
          <a:p>
            <a:pPr marL="800100" lvl="1" indent="-342900">
              <a:buFontTx/>
              <a:buChar char="-"/>
            </a:pPr>
            <a:r>
              <a:rPr lang="de-AT" sz="2000" dirty="0" smtClean="0"/>
              <a:t>Herzinfarkte insgesamt bei Männern häufiger</a:t>
            </a:r>
          </a:p>
          <a:p>
            <a:pPr marL="800100" lvl="1" indent="-342900">
              <a:buFontTx/>
              <a:buChar char="-"/>
            </a:pPr>
            <a:endParaRPr lang="de-AT" sz="2000" dirty="0"/>
          </a:p>
          <a:p>
            <a:pPr marL="342900" indent="-342900">
              <a:buFontTx/>
              <a:buChar char="-"/>
            </a:pPr>
            <a:r>
              <a:rPr lang="de-DE" sz="2000" b="1" dirty="0"/>
              <a:t>Stratifizierung nach </a:t>
            </a:r>
            <a:r>
              <a:rPr lang="de-DE" sz="2000" b="1" dirty="0" smtClean="0"/>
              <a:t>Altersgruppen:</a:t>
            </a:r>
            <a:endParaRPr lang="de-DE" sz="2000" b="1" dirty="0"/>
          </a:p>
          <a:p>
            <a:pPr marL="800100" lvl="1" indent="-342900">
              <a:buFontTx/>
              <a:buChar char="-"/>
            </a:pPr>
            <a:r>
              <a:rPr lang="de-AT" sz="2000" dirty="0" smtClean="0"/>
              <a:t>Dialyse-, Amputations- und </a:t>
            </a:r>
            <a:r>
              <a:rPr lang="de-AT" sz="2000" dirty="0" err="1" smtClean="0"/>
              <a:t>Insulthäufigkeiten</a:t>
            </a:r>
            <a:r>
              <a:rPr lang="de-AT" sz="2000" dirty="0" smtClean="0"/>
              <a:t> steigen mit Alter</a:t>
            </a:r>
            <a:endParaRPr lang="de-AT" sz="2000" dirty="0"/>
          </a:p>
          <a:p>
            <a:pPr marL="800100" lvl="1" indent="-342900">
              <a:buFontTx/>
              <a:buChar char="-"/>
            </a:pPr>
            <a:r>
              <a:rPr lang="de-AT" sz="2000" dirty="0" smtClean="0"/>
              <a:t>Hoher Anteil an Nierentransplantationen bereits bei jüngeren </a:t>
            </a:r>
            <a:r>
              <a:rPr lang="de-AT" sz="2000" dirty="0" err="1" smtClean="0"/>
              <a:t>DiabetikerInnen</a:t>
            </a:r>
            <a:endParaRPr lang="de-AT" sz="2000" dirty="0" smtClean="0"/>
          </a:p>
          <a:p>
            <a:pPr marL="800100" lvl="1" indent="-342900">
              <a:buFontTx/>
              <a:buChar char="-"/>
            </a:pPr>
            <a:r>
              <a:rPr lang="de-AT" sz="2000" dirty="0" smtClean="0"/>
              <a:t>Myokardinfarkte traten bei </a:t>
            </a:r>
            <a:r>
              <a:rPr lang="de-AT" sz="2000" dirty="0" err="1" smtClean="0"/>
              <a:t>DiabetikerInnen</a:t>
            </a:r>
            <a:r>
              <a:rPr lang="de-AT" sz="2000" dirty="0" smtClean="0"/>
              <a:t> früher auf (60-74 a)</a:t>
            </a:r>
          </a:p>
          <a:p>
            <a:pPr marL="800100" lvl="1" indent="-342900">
              <a:buFontTx/>
              <a:buChar char="-"/>
            </a:pPr>
            <a:endParaRPr lang="de-AT" sz="2000" dirty="0"/>
          </a:p>
          <a:p>
            <a:pPr marL="342900" indent="-342900">
              <a:buFontTx/>
              <a:buChar char="-"/>
            </a:pPr>
            <a:r>
              <a:rPr lang="de-DE" sz="2000" b="1" dirty="0"/>
              <a:t>Stratifizierung nach </a:t>
            </a:r>
            <a:r>
              <a:rPr lang="de-DE" sz="2000" b="1" dirty="0" smtClean="0"/>
              <a:t>Bundesländer:</a:t>
            </a:r>
            <a:endParaRPr lang="de-DE" sz="2000" b="1" dirty="0"/>
          </a:p>
          <a:p>
            <a:pPr marL="800100" lvl="1" indent="-342900">
              <a:buFontTx/>
              <a:buChar char="-"/>
            </a:pPr>
            <a:r>
              <a:rPr lang="de-AT" sz="2000" dirty="0" smtClean="0"/>
              <a:t>ASW der prozentuellen Anteile zu Spätfolgen meist in Vorarlberg am niedrigsten</a:t>
            </a:r>
          </a:p>
          <a:p>
            <a:pPr marL="800100" lvl="1" indent="-342900">
              <a:buFontTx/>
              <a:buChar char="-"/>
            </a:pPr>
            <a:r>
              <a:rPr lang="de-AT" sz="2000" dirty="0" smtClean="0"/>
              <a:t>Ausnahme = Dialyse (&lt; Burgenland)</a:t>
            </a:r>
          </a:p>
          <a:p>
            <a:pPr marL="800100" lvl="1" indent="-342900">
              <a:buFontTx/>
              <a:buChar char="-"/>
            </a:pPr>
            <a:endParaRPr lang="de-AT" sz="2000" dirty="0"/>
          </a:p>
          <a:p>
            <a:pPr marL="800100" lvl="1" indent="-342900">
              <a:buFontTx/>
              <a:buChar char="-"/>
            </a:pPr>
            <a:endParaRPr lang="de-AT" sz="2000" dirty="0" smtClean="0"/>
          </a:p>
          <a:p>
            <a:pPr marL="800100" lvl="1" indent="-342900">
              <a:buFontTx/>
              <a:buChar char="-"/>
            </a:pPr>
            <a:endParaRPr lang="de-DE" sz="2000" dirty="0" smtClean="0"/>
          </a:p>
          <a:p>
            <a:pPr algn="ctr"/>
            <a:endParaRPr lang="de-DE" sz="2000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</p:spTree>
    <p:extLst>
      <p:ext uri="{BB962C8B-B14F-4D97-AF65-F5344CB8AC3E}">
        <p14:creationId xmlns:p14="http://schemas.microsoft.com/office/powerpoint/2010/main" val="210983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8208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Ergebnisse - Leistungsdaten</a:t>
            </a:r>
            <a:endParaRPr lang="de-AT" sz="2400" b="1" dirty="0">
              <a:latin typeface="Calibri" pitchFamily="34" charset="0"/>
            </a:endParaRPr>
          </a:p>
        </p:txBody>
      </p:sp>
      <p:pic>
        <p:nvPicPr>
          <p:cNvPr id="20484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485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13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34" t="19000" r="10347" b="33000"/>
          <a:stretch/>
        </p:blipFill>
        <p:spPr bwMode="auto">
          <a:xfrm>
            <a:off x="429443" y="1273026"/>
            <a:ext cx="5438701" cy="5546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Untertitel 2"/>
          <p:cNvSpPr txBox="1">
            <a:spLocks/>
          </p:cNvSpPr>
          <p:nvPr/>
        </p:nvSpPr>
        <p:spPr bwMode="auto">
          <a:xfrm>
            <a:off x="5920678" y="4028924"/>
            <a:ext cx="2953023" cy="247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300" baseline="30000" dirty="0" smtClean="0"/>
              <a:t>1 </a:t>
            </a:r>
            <a:r>
              <a:rPr lang="de-DE" sz="1300" dirty="0" smtClean="0"/>
              <a:t>Anzahl </a:t>
            </a:r>
            <a:r>
              <a:rPr lang="de-DE" sz="1300" dirty="0"/>
              <a:t>an </a:t>
            </a:r>
            <a:r>
              <a:rPr lang="de-DE" sz="1300" dirty="0" err="1"/>
              <a:t>DiabetikerInnen</a:t>
            </a:r>
            <a:r>
              <a:rPr lang="de-DE" sz="1300" dirty="0"/>
              <a:t> mit entsprechender Spätfolge</a:t>
            </a:r>
            <a:r>
              <a:rPr lang="de-DE" sz="1300" dirty="0" smtClean="0"/>
              <a:t>.</a:t>
            </a:r>
          </a:p>
          <a:p>
            <a:pPr marL="0" indent="0">
              <a:buNone/>
            </a:pPr>
            <a:endParaRPr lang="de-DE" sz="1300" dirty="0"/>
          </a:p>
          <a:p>
            <a:pPr marL="0" indent="0">
              <a:buNone/>
            </a:pPr>
            <a:r>
              <a:rPr lang="de-DE" sz="1300" baseline="30000" dirty="0" smtClean="0"/>
              <a:t>2 </a:t>
            </a:r>
            <a:r>
              <a:rPr lang="de-DE" sz="1300" dirty="0" smtClean="0"/>
              <a:t>Beschreibt durchschnittliche </a:t>
            </a:r>
            <a:r>
              <a:rPr lang="de-DE" sz="1300" dirty="0"/>
              <a:t>Anzahl an Leistungen welche pro </a:t>
            </a:r>
            <a:r>
              <a:rPr lang="de-DE" sz="1300" dirty="0" err="1"/>
              <a:t>DiabetikerIn</a:t>
            </a:r>
            <a:r>
              <a:rPr lang="de-DE" sz="1300" dirty="0"/>
              <a:t> während des Untersuchungszeitraums durchgeführt wurde. Die Ergebnisse zum Mittelwert beziehen sich jeweils auf den Anteil der Personen mit der entsprechenden Spätfolge. </a:t>
            </a:r>
          </a:p>
          <a:p>
            <a:pPr marL="0" indent="0" eaLnBrk="1" hangingPunct="1">
              <a:buFont typeface="Arial" charset="0"/>
              <a:buNone/>
            </a:pPr>
            <a:endParaRPr lang="de-AT" sz="1000" dirty="0" smtClean="0">
              <a:solidFill>
                <a:srgbClr val="0D0D0D"/>
              </a:solidFill>
            </a:endParaRPr>
          </a:p>
          <a:p>
            <a:pPr marL="0" indent="0" eaLnBrk="1" hangingPunct="1">
              <a:buNone/>
            </a:pPr>
            <a:endParaRPr lang="de-DE" sz="1800" dirty="0" smtClean="0">
              <a:solidFill>
                <a:srgbClr val="0D0D0D"/>
              </a:solidFill>
            </a:endParaRPr>
          </a:p>
          <a:p>
            <a:pPr marL="400050" lvl="1" indent="0" eaLnBrk="1" hangingPunct="1">
              <a:buFont typeface="Arial" charset="0"/>
              <a:buNone/>
            </a:pPr>
            <a:endParaRPr lang="de-AT" sz="1400" dirty="0" smtClean="0">
              <a:solidFill>
                <a:srgbClr val="0D0D0D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920677" y="1484784"/>
            <a:ext cx="30439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Häufigste medizinische Leistungen ambulant = </a:t>
            </a:r>
            <a:r>
              <a:rPr lang="de-AT" b="1" dirty="0" smtClean="0"/>
              <a:t>Messungen von Laborparametern </a:t>
            </a:r>
            <a:r>
              <a:rPr lang="de-AT" dirty="0" smtClean="0"/>
              <a:t>(Messung des </a:t>
            </a:r>
            <a:r>
              <a:rPr lang="de-AT" dirty="0" err="1" smtClean="0"/>
              <a:t>Kreatinins</a:t>
            </a:r>
            <a:r>
              <a:rPr lang="de-AT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24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8208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Ergebnisse - Spitalaufenthaltsdauer</a:t>
            </a:r>
            <a:endParaRPr lang="de-AT" sz="2400" b="1" dirty="0">
              <a:latin typeface="Calibri" pitchFamily="34" charset="0"/>
            </a:endParaRPr>
          </a:p>
        </p:txBody>
      </p:sp>
      <p:pic>
        <p:nvPicPr>
          <p:cNvPr id="22531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532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8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34" t="43000" r="9583" b="39000"/>
          <a:stretch/>
        </p:blipFill>
        <p:spPr bwMode="auto">
          <a:xfrm>
            <a:off x="755650" y="1374303"/>
            <a:ext cx="6480646" cy="224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20" t="16778" r="15277" b="61334"/>
          <a:stretch/>
        </p:blipFill>
        <p:spPr bwMode="auto">
          <a:xfrm>
            <a:off x="755650" y="3722366"/>
            <a:ext cx="6480646" cy="273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feld 4"/>
          <p:cNvSpPr txBox="1">
            <a:spLocks noChangeArrowheads="1"/>
          </p:cNvSpPr>
          <p:nvPr/>
        </p:nvSpPr>
        <p:spPr bwMode="auto">
          <a:xfrm>
            <a:off x="539552" y="404813"/>
            <a:ext cx="80648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Ergebnisse – </a:t>
            </a:r>
            <a:r>
              <a:rPr lang="de-AT" sz="2500" b="1" dirty="0" smtClean="0">
                <a:latin typeface="Calibri" pitchFamily="34" charset="0"/>
              </a:rPr>
              <a:t>Beschreibung Ausgangssituation DMP </a:t>
            </a:r>
            <a:endParaRPr lang="de-AT" sz="2500" b="1" dirty="0">
              <a:latin typeface="Calibri" pitchFamily="34" charset="0"/>
            </a:endParaRPr>
          </a:p>
        </p:txBody>
      </p:sp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389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250825" y="1412875"/>
            <a:ext cx="8893175" cy="51085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None/>
            </a:pPr>
            <a:r>
              <a:rPr lang="de-DE" sz="2500" i="1" dirty="0"/>
              <a:t>I</a:t>
            </a:r>
            <a:r>
              <a:rPr lang="de-DE" sz="2500" i="1" dirty="0" smtClean="0"/>
              <a:t>nwieweit Ergebnisse </a:t>
            </a:r>
            <a:r>
              <a:rPr lang="de-DE" sz="2500" i="1" dirty="0"/>
              <a:t>zur Beschreibung der Ausgangssituation für das DMP „Therapie Aktiv – Diabetes im Griff“ zu verwerten sind und diese für spätere Evaluierungen des DMPs als Baseline zu nutzen </a:t>
            </a:r>
            <a:r>
              <a:rPr lang="de-DE" sz="2500" i="1" dirty="0" smtClean="0"/>
              <a:t>sind</a:t>
            </a:r>
          </a:p>
          <a:p>
            <a:pPr eaLnBrk="1" hangingPunct="1">
              <a:lnSpc>
                <a:spcPct val="90000"/>
              </a:lnSpc>
            </a:pPr>
            <a:endParaRPr lang="de-AT" sz="2000" dirty="0" smtClean="0"/>
          </a:p>
          <a:p>
            <a:pPr eaLnBrk="1" hangingPunct="1">
              <a:lnSpc>
                <a:spcPct val="90000"/>
              </a:lnSpc>
            </a:pPr>
            <a:r>
              <a:rPr lang="de-DE" sz="2200" b="1" dirty="0" smtClean="0"/>
              <a:t>Grobe </a:t>
            </a:r>
            <a:r>
              <a:rPr lang="de-DE" sz="2200" b="1" dirty="0"/>
              <a:t>Ausgangswerte </a:t>
            </a:r>
            <a:r>
              <a:rPr lang="de-DE" sz="2200" dirty="0"/>
              <a:t>für </a:t>
            </a:r>
            <a:r>
              <a:rPr lang="de-DE" sz="2200" dirty="0" smtClean="0"/>
              <a:t>ausgewählte </a:t>
            </a:r>
            <a:r>
              <a:rPr lang="de-DE" sz="2200" dirty="0"/>
              <a:t>Endpunkte </a:t>
            </a:r>
            <a:r>
              <a:rPr lang="de-DE" sz="2200" dirty="0" smtClean="0"/>
              <a:t>stratifiziert </a:t>
            </a:r>
            <a:r>
              <a:rPr lang="de-DE" sz="2200" dirty="0"/>
              <a:t>nach Geschlecht, Alter und </a:t>
            </a:r>
            <a:r>
              <a:rPr lang="de-DE" sz="2200" dirty="0" smtClean="0"/>
              <a:t>Wohnort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1600" dirty="0" smtClean="0"/>
          </a:p>
          <a:p>
            <a:pPr eaLnBrk="1" hangingPunct="1">
              <a:lnSpc>
                <a:spcPct val="90000"/>
              </a:lnSpc>
            </a:pPr>
            <a:r>
              <a:rPr lang="de-DE" sz="2200" dirty="0" smtClean="0"/>
              <a:t>Verwendung für</a:t>
            </a:r>
            <a:r>
              <a:rPr lang="de-DE" sz="2200" b="1" dirty="0" smtClean="0"/>
              <a:t> Beobachtung </a:t>
            </a:r>
            <a:r>
              <a:rPr lang="de-DE" sz="2200" b="1" dirty="0"/>
              <a:t>von langfristigen </a:t>
            </a:r>
            <a:r>
              <a:rPr lang="de-DE" sz="2200" b="1" dirty="0" smtClean="0"/>
              <a:t>Veränderungen</a:t>
            </a:r>
            <a:endParaRPr lang="de-DE" sz="2200" dirty="0" smtClean="0"/>
          </a:p>
          <a:p>
            <a:pPr lvl="1" eaLnBrk="1" hangingPunct="1">
              <a:lnSpc>
                <a:spcPct val="90000"/>
              </a:lnSpc>
            </a:pPr>
            <a:r>
              <a:rPr lang="de-DE" sz="1600" dirty="0" smtClean="0"/>
              <a:t>Für Ergebnismessung </a:t>
            </a:r>
            <a:r>
              <a:rPr lang="de-DE" sz="1600" dirty="0"/>
              <a:t>von </a:t>
            </a:r>
            <a:r>
              <a:rPr lang="de-DE" sz="1600" dirty="0" smtClean="0"/>
              <a:t>DMPs: </a:t>
            </a:r>
            <a:r>
              <a:rPr lang="de-DE" sz="1600" b="1" dirty="0" smtClean="0"/>
              <a:t>Erhebung </a:t>
            </a:r>
            <a:r>
              <a:rPr lang="de-DE" sz="1600" b="1" dirty="0"/>
              <a:t>spezifischer Parameter </a:t>
            </a:r>
            <a:r>
              <a:rPr lang="de-DE" sz="1600" b="1" dirty="0" smtClean="0"/>
              <a:t> </a:t>
            </a:r>
            <a:r>
              <a:rPr lang="de-DE" sz="1600" dirty="0" smtClean="0"/>
              <a:t>(Gewicht/Cholesterinwert) </a:t>
            </a:r>
            <a:r>
              <a:rPr lang="de-DE" sz="1600" dirty="0"/>
              <a:t>auf individueller Basis </a:t>
            </a:r>
            <a:r>
              <a:rPr lang="de-DE" sz="1600" b="1" dirty="0" smtClean="0"/>
              <a:t>auch notwendig 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de-DE" sz="1600" b="1" dirty="0" smtClean="0"/>
          </a:p>
          <a:p>
            <a:pPr eaLnBrk="1" hangingPunct="1">
              <a:lnSpc>
                <a:spcPct val="90000"/>
              </a:lnSpc>
            </a:pPr>
            <a:r>
              <a:rPr lang="de-DE" sz="2200" dirty="0"/>
              <a:t>Für </a:t>
            </a:r>
            <a:r>
              <a:rPr lang="de-DE" sz="2200" dirty="0" smtClean="0"/>
              <a:t>fundierte </a:t>
            </a:r>
            <a:r>
              <a:rPr lang="de-DE" sz="2200" dirty="0"/>
              <a:t>Evaluation müssten Indikatoren definiert und entsprechend erhoben und dokumentiert </a:t>
            </a:r>
            <a:r>
              <a:rPr lang="de-DE" sz="2200" dirty="0" smtClean="0"/>
              <a:t>werden </a:t>
            </a:r>
            <a:r>
              <a:rPr lang="de-DE" sz="2200" dirty="0" smtClean="0">
                <a:sym typeface="Wingdings" pitchFamily="2" charset="2"/>
              </a:rPr>
              <a:t></a:t>
            </a:r>
            <a:r>
              <a:rPr lang="de-DE" sz="2200" dirty="0" smtClean="0"/>
              <a:t>bisher nicht ausreichend</a:t>
            </a:r>
            <a:endParaRPr lang="de-DE" sz="22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de-AT" sz="2000" dirty="0" smtClean="0"/>
          </a:p>
        </p:txBody>
      </p:sp>
    </p:spTree>
    <p:extLst>
      <p:ext uri="{BB962C8B-B14F-4D97-AF65-F5344CB8AC3E}">
        <p14:creationId xmlns:p14="http://schemas.microsoft.com/office/powerpoint/2010/main" val="41794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feld 4"/>
          <p:cNvSpPr txBox="1">
            <a:spLocks noChangeArrowheads="1"/>
          </p:cNvSpPr>
          <p:nvPr/>
        </p:nvSpPr>
        <p:spPr bwMode="auto">
          <a:xfrm>
            <a:off x="539552" y="404813"/>
            <a:ext cx="80648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Ergebnisse – Evaluation GAP-DRG</a:t>
            </a:r>
            <a:endParaRPr lang="de-AT" sz="4000" b="1" dirty="0">
              <a:latin typeface="Calibri" pitchFamily="34" charset="0"/>
            </a:endParaRPr>
          </a:p>
        </p:txBody>
      </p:sp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389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250825" y="1988840"/>
            <a:ext cx="8893175" cy="453261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de-DE" sz="2500" dirty="0" smtClean="0"/>
              <a:t>Daten eignen sich bedingt um medizinische Versorgung von DM 2 abzubilden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1000" dirty="0" smtClean="0"/>
          </a:p>
          <a:p>
            <a:pPr eaLnBrk="1" hangingPunct="1">
              <a:lnSpc>
                <a:spcPct val="90000"/>
              </a:lnSpc>
            </a:pPr>
            <a:r>
              <a:rPr lang="de-AT" sz="2500" dirty="0" smtClean="0"/>
              <a:t>Diagnosen im extramuralen Datensatz nicht miterfasst –Definition Basispopulation über Medikation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1000" dirty="0" smtClean="0"/>
          </a:p>
          <a:p>
            <a:pPr eaLnBrk="1" hangingPunct="1">
              <a:lnSpc>
                <a:spcPct val="90000"/>
              </a:lnSpc>
            </a:pPr>
            <a:r>
              <a:rPr lang="de-DE" sz="2500" dirty="0" smtClean="0"/>
              <a:t>Darstellung aller gewünschten  Spätfolgen nicht möglich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1000" dirty="0" smtClean="0"/>
          </a:p>
          <a:p>
            <a:pPr eaLnBrk="1" hangingPunct="1">
              <a:lnSpc>
                <a:spcPct val="90000"/>
              </a:lnSpc>
            </a:pPr>
            <a:r>
              <a:rPr lang="de-AT" sz="2500" dirty="0" smtClean="0"/>
              <a:t>Verknüpfung mit anderen Datenbanken wäre sinnvoll</a:t>
            </a:r>
          </a:p>
          <a:p>
            <a:pPr eaLnBrk="1" hangingPunct="1">
              <a:lnSpc>
                <a:spcPct val="90000"/>
              </a:lnSpc>
            </a:pPr>
            <a:endParaRPr lang="de-DE" sz="1600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de-DE" sz="1600" b="1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de-AT" sz="2000" dirty="0" smtClean="0"/>
          </a:p>
        </p:txBody>
      </p:sp>
    </p:spTree>
    <p:extLst>
      <p:ext uri="{BB962C8B-B14F-4D97-AF65-F5344CB8AC3E}">
        <p14:creationId xmlns:p14="http://schemas.microsoft.com/office/powerpoint/2010/main" val="39143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Untertitel 2"/>
          <p:cNvSpPr>
            <a:spLocks noGrp="1"/>
          </p:cNvSpPr>
          <p:nvPr>
            <p:ph type="subTitle" idx="4294967295"/>
          </p:nvPr>
        </p:nvSpPr>
        <p:spPr>
          <a:xfrm>
            <a:off x="179512" y="1556792"/>
            <a:ext cx="8785101" cy="496465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de-AT" sz="2500" b="1" dirty="0">
                <a:solidFill>
                  <a:srgbClr val="0D0D0D"/>
                </a:solidFill>
              </a:rPr>
              <a:t> </a:t>
            </a:r>
            <a:r>
              <a:rPr lang="de-AT" sz="2500" dirty="0" smtClean="0">
                <a:solidFill>
                  <a:srgbClr val="0D0D0D"/>
                </a:solidFill>
              </a:rPr>
              <a:t>Diabetes-assoziierte Todesfälle nicht darstellbar </a:t>
            </a:r>
            <a:r>
              <a:rPr lang="de-AT" sz="1600" dirty="0" smtClean="0">
                <a:solidFill>
                  <a:srgbClr val="0D0D0D"/>
                </a:solidFill>
                <a:sym typeface="Wingdings" pitchFamily="2" charset="2"/>
              </a:rPr>
              <a:t> Verlinkung Sterbedaten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AT" sz="1500" dirty="0" smtClean="0">
              <a:solidFill>
                <a:srgbClr val="0D0D0D"/>
              </a:solidFill>
              <a:sym typeface="Wingdings" pitchFamily="2" charset="2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de-AT" sz="2500" dirty="0">
                <a:solidFill>
                  <a:srgbClr val="0D0D0D"/>
                </a:solidFill>
                <a:sym typeface="Wingdings" pitchFamily="2" charset="2"/>
              </a:rPr>
              <a:t> </a:t>
            </a:r>
            <a:r>
              <a:rPr lang="de-DE" sz="2500" dirty="0" smtClean="0"/>
              <a:t>Großteil Spätfolgen </a:t>
            </a:r>
            <a:r>
              <a:rPr lang="de-DE" sz="2500" dirty="0" smtClean="0">
                <a:sym typeface="Wingdings" pitchFamily="2" charset="2"/>
              </a:rPr>
              <a:t></a:t>
            </a:r>
            <a:r>
              <a:rPr lang="de-DE" sz="2500" dirty="0" smtClean="0"/>
              <a:t> </a:t>
            </a:r>
            <a:r>
              <a:rPr lang="de-DE" sz="2500" dirty="0"/>
              <a:t>Zusammenfügen mehrere HDGs und </a:t>
            </a:r>
            <a:r>
              <a:rPr lang="de-DE" sz="2500" dirty="0" smtClean="0"/>
              <a:t>MELs</a:t>
            </a:r>
          </a:p>
          <a:p>
            <a:pPr marL="400050" lvl="1" indent="0" eaLnBrk="1" hangingPunct="1">
              <a:lnSpc>
                <a:spcPct val="90000"/>
              </a:lnSpc>
            </a:pPr>
            <a:r>
              <a:rPr lang="de-AT" sz="2300" dirty="0">
                <a:solidFill>
                  <a:srgbClr val="0D0D0D"/>
                </a:solidFill>
                <a:sym typeface="Wingdings" pitchFamily="2" charset="2"/>
              </a:rPr>
              <a:t> </a:t>
            </a:r>
            <a:r>
              <a:rPr lang="de-AT" sz="2300" dirty="0" smtClean="0">
                <a:solidFill>
                  <a:srgbClr val="0D0D0D"/>
                </a:solidFill>
                <a:sym typeface="Wingdings" pitchFamily="2" charset="2"/>
              </a:rPr>
              <a:t>Traumatische </a:t>
            </a:r>
            <a:r>
              <a:rPr lang="de-AT" sz="2300" dirty="0">
                <a:solidFill>
                  <a:srgbClr val="0D0D0D"/>
                </a:solidFill>
                <a:sym typeface="Wingdings" pitchFamily="2" charset="2"/>
              </a:rPr>
              <a:t>Amputationen auch enthalten  diabetes-assoziierte Amputation nicht darstellbar</a:t>
            </a:r>
          </a:p>
          <a:p>
            <a:pPr marL="400050" lvl="1" indent="0" eaLnBrk="1" hangingPunct="1">
              <a:lnSpc>
                <a:spcPct val="90000"/>
              </a:lnSpc>
            </a:pPr>
            <a:r>
              <a:rPr lang="de-AT" sz="2300" dirty="0">
                <a:solidFill>
                  <a:srgbClr val="0D0D0D"/>
                </a:solidFill>
                <a:sym typeface="Wingdings" pitchFamily="2" charset="2"/>
              </a:rPr>
              <a:t> </a:t>
            </a:r>
            <a:r>
              <a:rPr lang="de-AT" sz="2300" dirty="0" smtClean="0">
                <a:solidFill>
                  <a:srgbClr val="0D0D0D"/>
                </a:solidFill>
                <a:sym typeface="Wingdings" pitchFamily="2" charset="2"/>
              </a:rPr>
              <a:t>Blindheit nicht darstellbar  HDGs zu Augenerkrankungen zu undifferenziert (Ergebnisse zu unspezifischen Sehstörungen)</a:t>
            </a:r>
          </a:p>
          <a:p>
            <a:pPr marL="800100" lvl="2" indent="0" eaLnBrk="1" hangingPunct="1">
              <a:lnSpc>
                <a:spcPct val="90000"/>
              </a:lnSpc>
            </a:pPr>
            <a:r>
              <a:rPr lang="de-AT" sz="2000" dirty="0">
                <a:solidFill>
                  <a:srgbClr val="0D0D0D"/>
                </a:solidFill>
                <a:sym typeface="Wingdings" pitchFamily="2" charset="2"/>
              </a:rPr>
              <a:t> </a:t>
            </a:r>
            <a:r>
              <a:rPr lang="de-AT" sz="2000" dirty="0" smtClean="0">
                <a:solidFill>
                  <a:srgbClr val="0D0D0D"/>
                </a:solidFill>
                <a:sym typeface="Wingdings" pitchFamily="2" charset="2"/>
              </a:rPr>
              <a:t>Deutschland: Identifizierung über Blindengeld</a:t>
            </a:r>
          </a:p>
          <a:p>
            <a:pPr marL="800100" lvl="2" indent="0" eaLnBrk="1" hangingPunct="1">
              <a:lnSpc>
                <a:spcPct val="90000"/>
              </a:lnSpc>
              <a:buNone/>
            </a:pPr>
            <a:endParaRPr lang="de-AT" sz="1500" dirty="0" smtClean="0">
              <a:solidFill>
                <a:srgbClr val="0D0D0D"/>
              </a:solidFill>
              <a:sym typeface="Wingdings" pitchFamily="2" charset="2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de-AT" sz="2500" dirty="0">
                <a:solidFill>
                  <a:srgbClr val="0D0D0D"/>
                </a:solidFill>
                <a:sym typeface="Wingdings" pitchFamily="2" charset="2"/>
              </a:rPr>
              <a:t> </a:t>
            </a:r>
            <a:r>
              <a:rPr lang="de-AT" sz="2500" dirty="0" smtClean="0">
                <a:solidFill>
                  <a:srgbClr val="0D0D0D"/>
                </a:solidFill>
                <a:sym typeface="Wingdings" pitchFamily="2" charset="2"/>
              </a:rPr>
              <a:t>Krankenstanddauer nicht für alle Fälle berechenbar  Datumswerte fehlten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de-AT" sz="2800" b="1" dirty="0" smtClean="0">
                <a:solidFill>
                  <a:srgbClr val="0D0D0D"/>
                </a:solidFill>
                <a:sym typeface="Wingdings" pitchFamily="2" charset="2"/>
              </a:rPr>
              <a:t> </a:t>
            </a:r>
            <a:endParaRPr lang="de-AT" sz="2800" b="1" dirty="0" smtClean="0">
              <a:solidFill>
                <a:srgbClr val="0D0D0D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endParaRPr lang="de-AT" sz="800" b="1" dirty="0" smtClean="0">
              <a:solidFill>
                <a:srgbClr val="0D0D0D"/>
              </a:solidFill>
            </a:endParaRPr>
          </a:p>
        </p:txBody>
      </p:sp>
      <p:sp>
        <p:nvSpPr>
          <p:cNvPr id="26626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8208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Limitationen </a:t>
            </a:r>
            <a:endParaRPr lang="de-AT" sz="2400" b="1" dirty="0">
              <a:latin typeface="Calibri" pitchFamily="34" charset="0"/>
            </a:endParaRPr>
          </a:p>
        </p:txBody>
      </p:sp>
      <p:pic>
        <p:nvPicPr>
          <p:cNvPr id="26628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629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Untertitel 2"/>
          <p:cNvSpPr>
            <a:spLocks noGrp="1"/>
          </p:cNvSpPr>
          <p:nvPr>
            <p:ph type="subTitle" idx="4294967295"/>
          </p:nvPr>
        </p:nvSpPr>
        <p:spPr>
          <a:xfrm>
            <a:off x="357981" y="1772816"/>
            <a:ext cx="7958435" cy="4748634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</a:pPr>
            <a:r>
              <a:rPr lang="de-DE" sz="2500" dirty="0" smtClean="0"/>
              <a:t> Abweichung </a:t>
            </a:r>
            <a:r>
              <a:rPr lang="de-DE" sz="2500" dirty="0"/>
              <a:t>der Studienpopulation </a:t>
            </a:r>
            <a:r>
              <a:rPr lang="de-DE" sz="2500" dirty="0" smtClean="0"/>
              <a:t>von </a:t>
            </a:r>
            <a:r>
              <a:rPr lang="de-DE" sz="2500" dirty="0"/>
              <a:t>der Bevölkerung </a:t>
            </a:r>
            <a:r>
              <a:rPr lang="de-DE" sz="2500" dirty="0" smtClean="0"/>
              <a:t>insgesamt </a:t>
            </a:r>
            <a:r>
              <a:rPr lang="de-DE" sz="2500" dirty="0"/>
              <a:t>sehr </a:t>
            </a:r>
            <a:r>
              <a:rPr lang="de-DE" sz="2500" dirty="0" smtClean="0"/>
              <a:t>niedrig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DE" sz="1000" dirty="0" smtClean="0"/>
          </a:p>
          <a:p>
            <a:pPr marL="0" indent="0" eaLnBrk="1" hangingPunct="1">
              <a:lnSpc>
                <a:spcPct val="90000"/>
              </a:lnSpc>
            </a:pPr>
            <a:r>
              <a:rPr lang="de-DE" sz="2500" dirty="0"/>
              <a:t> </a:t>
            </a:r>
            <a:r>
              <a:rPr lang="de-DE" sz="2500" dirty="0" err="1"/>
              <a:t>Validitätsprüfung</a:t>
            </a:r>
            <a:r>
              <a:rPr lang="de-DE" sz="2500" dirty="0"/>
              <a:t> der GAP-DRG </a:t>
            </a:r>
            <a:r>
              <a:rPr lang="de-DE" sz="2500" dirty="0" smtClean="0"/>
              <a:t>durch </a:t>
            </a:r>
            <a:r>
              <a:rPr lang="de-DE" sz="2500" dirty="0"/>
              <a:t>Abgleich mit dem </a:t>
            </a:r>
            <a:r>
              <a:rPr lang="de-DE" sz="2500" dirty="0" smtClean="0"/>
              <a:t>AT-HIS 2006/07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AT" sz="1000" dirty="0" smtClean="0">
              <a:solidFill>
                <a:srgbClr val="0D0D0D"/>
              </a:solidFill>
              <a:sym typeface="Wingdings" pitchFamily="2" charset="2"/>
            </a:endParaRPr>
          </a:p>
          <a:p>
            <a:pPr marL="0" indent="0" eaLnBrk="1" hangingPunct="1">
              <a:lnSpc>
                <a:spcPct val="90000"/>
              </a:lnSpc>
            </a:pPr>
            <a:r>
              <a:rPr lang="de-AT" sz="2500" b="1" dirty="0">
                <a:solidFill>
                  <a:srgbClr val="0D0D0D"/>
                </a:solidFill>
                <a:sym typeface="Wingdings" pitchFamily="2" charset="2"/>
              </a:rPr>
              <a:t> </a:t>
            </a:r>
            <a:r>
              <a:rPr lang="de-DE" sz="2500" dirty="0"/>
              <a:t>Arbeit mit Routinedaten </a:t>
            </a:r>
            <a:r>
              <a:rPr lang="de-DE" sz="2500" dirty="0" smtClean="0"/>
              <a:t>international </a:t>
            </a:r>
            <a:r>
              <a:rPr lang="de-DE" sz="2500" dirty="0"/>
              <a:t>intensiv </a:t>
            </a:r>
            <a:r>
              <a:rPr lang="de-DE" sz="2500" dirty="0" smtClean="0"/>
              <a:t>diskutiert </a:t>
            </a:r>
            <a:r>
              <a:rPr lang="de-DE" sz="2500" dirty="0" smtClean="0">
                <a:sym typeface="Wingdings" pitchFamily="2" charset="2"/>
              </a:rPr>
              <a:t></a:t>
            </a:r>
            <a:r>
              <a:rPr lang="de-DE" sz="2500" dirty="0" smtClean="0"/>
              <a:t> Vorstoß </a:t>
            </a:r>
            <a:r>
              <a:rPr lang="de-DE" sz="2500" dirty="0"/>
              <a:t>des </a:t>
            </a:r>
            <a:r>
              <a:rPr lang="de-DE" sz="2500" dirty="0" smtClean="0"/>
              <a:t>HVSV</a:t>
            </a:r>
          </a:p>
          <a:p>
            <a:pPr marL="0" indent="0" eaLnBrk="1" hangingPunct="1">
              <a:lnSpc>
                <a:spcPct val="90000"/>
              </a:lnSpc>
            </a:pPr>
            <a:endParaRPr lang="de-DE" sz="1000" dirty="0" smtClean="0"/>
          </a:p>
          <a:p>
            <a:pPr marL="0" indent="0" eaLnBrk="1" hangingPunct="1">
              <a:lnSpc>
                <a:spcPct val="90000"/>
              </a:lnSpc>
            </a:pPr>
            <a:r>
              <a:rPr lang="de-AT" sz="2500" b="1" dirty="0">
                <a:solidFill>
                  <a:srgbClr val="0D0D0D"/>
                </a:solidFill>
              </a:rPr>
              <a:t> </a:t>
            </a:r>
            <a:r>
              <a:rPr lang="de-DE" sz="2500" dirty="0" smtClean="0"/>
              <a:t>Technische</a:t>
            </a:r>
            <a:r>
              <a:rPr lang="de-DE" sz="2500" dirty="0"/>
              <a:t>, epidemiologische, </a:t>
            </a:r>
            <a:r>
              <a:rPr lang="de-DE" sz="2500" dirty="0" smtClean="0"/>
              <a:t>sozialwissenschaftliche, medizinische </a:t>
            </a:r>
            <a:r>
              <a:rPr lang="de-DE" sz="2500" dirty="0"/>
              <a:t>Expertise ergänzten sich in </a:t>
            </a:r>
            <a:r>
              <a:rPr lang="de-DE" sz="2500" dirty="0" smtClean="0"/>
              <a:t>Datenanalyse und -Dateninterpretation </a:t>
            </a:r>
            <a:r>
              <a:rPr lang="de-DE" sz="2500" dirty="0" smtClean="0">
                <a:sym typeface="Wingdings" pitchFamily="2" charset="2"/>
              </a:rPr>
              <a:t> transdisziplinärer Zugang</a:t>
            </a:r>
            <a:r>
              <a:rPr lang="de-DE" sz="2500" dirty="0" smtClean="0"/>
              <a:t> </a:t>
            </a:r>
            <a:endParaRPr lang="de-AT" sz="2500" b="1" dirty="0" smtClean="0">
              <a:solidFill>
                <a:srgbClr val="0D0D0D"/>
              </a:solidFill>
            </a:endParaRPr>
          </a:p>
          <a:p>
            <a:pPr marL="0" indent="0" eaLnBrk="1" hangingPunct="1">
              <a:lnSpc>
                <a:spcPct val="90000"/>
              </a:lnSpc>
            </a:pPr>
            <a:endParaRPr lang="de-AT" sz="800" b="1" dirty="0" smtClean="0">
              <a:solidFill>
                <a:srgbClr val="0D0D0D"/>
              </a:solidFill>
            </a:endParaRPr>
          </a:p>
        </p:txBody>
      </p:sp>
      <p:sp>
        <p:nvSpPr>
          <p:cNvPr id="26626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8208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Stärken</a:t>
            </a:r>
            <a:endParaRPr lang="de-AT" sz="2400" b="1" dirty="0">
              <a:latin typeface="Calibri" pitchFamily="34" charset="0"/>
            </a:endParaRPr>
          </a:p>
        </p:txBody>
      </p:sp>
      <p:pic>
        <p:nvPicPr>
          <p:cNvPr id="26628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629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</p:spTree>
    <p:extLst>
      <p:ext uri="{BB962C8B-B14F-4D97-AF65-F5344CB8AC3E}">
        <p14:creationId xmlns:p14="http://schemas.microsoft.com/office/powerpoint/2010/main" val="287059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8208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Zusammenfassung</a:t>
            </a:r>
            <a:endParaRPr lang="de-AT" sz="2400" b="1" dirty="0">
              <a:latin typeface="Calibri" pitchFamily="34" charset="0"/>
            </a:endParaRPr>
          </a:p>
        </p:txBody>
      </p:sp>
      <p:pic>
        <p:nvPicPr>
          <p:cNvPr id="22531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532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22534" name="Textfeld 8"/>
          <p:cNvSpPr txBox="1">
            <a:spLocks noChangeArrowheads="1"/>
          </p:cNvSpPr>
          <p:nvPr/>
        </p:nvSpPr>
        <p:spPr bwMode="auto">
          <a:xfrm>
            <a:off x="287337" y="1556792"/>
            <a:ext cx="8677275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de-AT" sz="2200" dirty="0" smtClean="0"/>
              <a:t>Spätfolgen: </a:t>
            </a:r>
            <a:r>
              <a:rPr lang="de-AT" sz="2200" b="1" dirty="0" smtClean="0"/>
              <a:t>größer Anteil </a:t>
            </a:r>
            <a:r>
              <a:rPr lang="de-AT" sz="2200" dirty="0" smtClean="0"/>
              <a:t>= </a:t>
            </a:r>
            <a:r>
              <a:rPr lang="de-AT" sz="2200" b="1" dirty="0" smtClean="0"/>
              <a:t>Myokardinfarkte</a:t>
            </a:r>
          </a:p>
          <a:p>
            <a:endParaRPr lang="de-AT" sz="500" dirty="0" smtClean="0"/>
          </a:p>
          <a:p>
            <a:pPr marL="285750" indent="-285750">
              <a:buFontTx/>
              <a:buChar char="-"/>
            </a:pPr>
            <a:r>
              <a:rPr lang="de-AT" sz="2200" b="1" dirty="0" smtClean="0"/>
              <a:t>Größtes Risiko </a:t>
            </a:r>
            <a:r>
              <a:rPr lang="de-AT" sz="2200" dirty="0" smtClean="0"/>
              <a:t>für </a:t>
            </a:r>
            <a:r>
              <a:rPr lang="de-AT" sz="2200" dirty="0" err="1" smtClean="0"/>
              <a:t>DiabetikerInnen</a:t>
            </a:r>
            <a:r>
              <a:rPr lang="de-AT" sz="2200" dirty="0" smtClean="0"/>
              <a:t> </a:t>
            </a:r>
            <a:r>
              <a:rPr lang="de-AT" sz="2200" dirty="0" smtClean="0">
                <a:sym typeface="Wingdings" pitchFamily="2" charset="2"/>
              </a:rPr>
              <a:t> </a:t>
            </a:r>
            <a:r>
              <a:rPr lang="de-AT" sz="2200" b="1" dirty="0" smtClean="0"/>
              <a:t>Amputation</a:t>
            </a:r>
          </a:p>
          <a:p>
            <a:endParaRPr lang="de-AT" sz="500" dirty="0" smtClean="0"/>
          </a:p>
          <a:p>
            <a:pPr marL="285750" indent="-285750">
              <a:buFontTx/>
              <a:buChar char="-"/>
            </a:pPr>
            <a:r>
              <a:rPr lang="de-AT" sz="2200" b="1" dirty="0" smtClean="0"/>
              <a:t>Kein erhöhtes Risiko </a:t>
            </a:r>
            <a:r>
              <a:rPr lang="de-AT" sz="2200" dirty="0" smtClean="0">
                <a:sym typeface="Wingdings" pitchFamily="2" charset="2"/>
              </a:rPr>
              <a:t></a:t>
            </a:r>
            <a:r>
              <a:rPr lang="de-AT" sz="2200" dirty="0" smtClean="0"/>
              <a:t> </a:t>
            </a:r>
            <a:r>
              <a:rPr lang="de-AT" sz="2200" b="1" dirty="0" smtClean="0"/>
              <a:t>Nierentransplantation</a:t>
            </a:r>
          </a:p>
          <a:p>
            <a:endParaRPr lang="de-AT" sz="500" dirty="0" smtClean="0"/>
          </a:p>
          <a:p>
            <a:pPr marL="285750" indent="-285750">
              <a:buFontTx/>
              <a:buChar char="-"/>
            </a:pPr>
            <a:r>
              <a:rPr lang="de-AT" sz="2200" dirty="0" smtClean="0"/>
              <a:t>Kaum geschlechtsspezifische Unterschiede</a:t>
            </a:r>
          </a:p>
          <a:p>
            <a:endParaRPr lang="de-AT" sz="500" dirty="0" smtClean="0"/>
          </a:p>
          <a:p>
            <a:pPr marL="285750" indent="-285750">
              <a:buFontTx/>
              <a:buChar char="-"/>
            </a:pPr>
            <a:r>
              <a:rPr lang="de-AT" sz="2200" b="1" dirty="0" smtClean="0"/>
              <a:t>ASW</a:t>
            </a:r>
            <a:r>
              <a:rPr lang="de-AT" sz="2200" dirty="0" smtClean="0"/>
              <a:t> hinsichtlich prozentueller Verteilung der Spätfolgen bei </a:t>
            </a:r>
            <a:r>
              <a:rPr lang="de-AT" sz="2200" dirty="0" err="1" smtClean="0"/>
              <a:t>DiabetikerInnen</a:t>
            </a:r>
            <a:r>
              <a:rPr lang="de-AT" sz="2200" dirty="0" smtClean="0"/>
              <a:t> in </a:t>
            </a:r>
            <a:r>
              <a:rPr lang="de-AT" sz="2200" b="1" dirty="0" smtClean="0"/>
              <a:t>Vorarlberg am niedrigsten</a:t>
            </a:r>
          </a:p>
          <a:p>
            <a:endParaRPr lang="de-AT" sz="500" dirty="0" smtClean="0"/>
          </a:p>
          <a:p>
            <a:pPr marL="285750" indent="-285750">
              <a:buFontTx/>
              <a:buChar char="-"/>
            </a:pPr>
            <a:r>
              <a:rPr lang="de-AT" sz="2200" b="1" dirty="0" smtClean="0"/>
              <a:t>Ost-West Gefälle </a:t>
            </a:r>
            <a:r>
              <a:rPr lang="de-AT" sz="2200" dirty="0" smtClean="0"/>
              <a:t>bei Diabetes</a:t>
            </a:r>
          </a:p>
          <a:p>
            <a:endParaRPr lang="de-AT" sz="500" dirty="0" smtClean="0"/>
          </a:p>
          <a:p>
            <a:pPr marL="285750" indent="-285750">
              <a:buFontTx/>
              <a:buChar char="-"/>
            </a:pPr>
            <a:r>
              <a:rPr lang="de-AT" sz="2200" dirty="0" smtClean="0"/>
              <a:t>Häufigste Leistungen </a:t>
            </a:r>
            <a:r>
              <a:rPr lang="de-AT" sz="2200" dirty="0" smtClean="0">
                <a:sym typeface="Wingdings" pitchFamily="2" charset="2"/>
              </a:rPr>
              <a:t> </a:t>
            </a:r>
            <a:r>
              <a:rPr lang="de-AT" sz="2200" b="1" dirty="0" smtClean="0">
                <a:sym typeface="Wingdings" pitchFamily="2" charset="2"/>
              </a:rPr>
              <a:t>Messungen von Laborparametern </a:t>
            </a:r>
          </a:p>
          <a:p>
            <a:pPr marL="742950" lvl="1" indent="-285750">
              <a:buFontTx/>
              <a:buChar char="-"/>
            </a:pPr>
            <a:r>
              <a:rPr lang="de-AT" sz="2200" dirty="0" smtClean="0">
                <a:sym typeface="Wingdings" pitchFamily="2" charset="2"/>
              </a:rPr>
              <a:t>Regionales Gefälle (  </a:t>
            </a:r>
            <a:r>
              <a:rPr lang="de-AT" sz="2200" dirty="0" err="1" smtClean="0">
                <a:sym typeface="Wingdings" pitchFamily="2" charset="2"/>
              </a:rPr>
              <a:t>Vbg</a:t>
            </a:r>
            <a:r>
              <a:rPr lang="de-AT" sz="2200" dirty="0" smtClean="0">
                <a:sym typeface="Wingdings" pitchFamily="2" charset="2"/>
              </a:rPr>
              <a:t>,  Tirol)  </a:t>
            </a:r>
            <a:r>
              <a:rPr lang="de-AT" sz="2200" b="1" dirty="0" err="1" smtClean="0">
                <a:sym typeface="Wingdings" pitchFamily="2" charset="2"/>
              </a:rPr>
              <a:t>Abrechungsmodalitäten</a:t>
            </a:r>
            <a:endParaRPr lang="de-AT" sz="2200" b="1" dirty="0" smtClean="0">
              <a:sym typeface="Wingdings" pitchFamily="2" charset="2"/>
            </a:endParaRPr>
          </a:p>
          <a:p>
            <a:pPr lvl="1"/>
            <a:endParaRPr lang="de-AT" sz="500" dirty="0" smtClean="0">
              <a:sym typeface="Wingdings" pitchFamily="2" charset="2"/>
            </a:endParaRPr>
          </a:p>
          <a:p>
            <a:pPr lvl="1"/>
            <a:endParaRPr lang="de-AT" sz="500" dirty="0" smtClean="0">
              <a:sym typeface="Wingdings" pitchFamily="2" charset="2"/>
            </a:endParaRPr>
          </a:p>
          <a:p>
            <a:pPr marL="285750" indent="-285750">
              <a:buFontTx/>
              <a:buChar char="-"/>
            </a:pPr>
            <a:r>
              <a:rPr lang="de-AT" sz="2200" dirty="0" smtClean="0">
                <a:sym typeface="Wingdings" pitchFamily="2" charset="2"/>
              </a:rPr>
              <a:t>Deutlich </a:t>
            </a:r>
            <a:r>
              <a:rPr lang="de-AT" sz="2200" b="1" dirty="0" smtClean="0">
                <a:sym typeface="Wingdings" pitchFamily="2" charset="2"/>
              </a:rPr>
              <a:t>häufigere Spitalsaufenthalte bei </a:t>
            </a:r>
            <a:r>
              <a:rPr lang="de-AT" sz="2200" b="1" dirty="0" err="1" smtClean="0">
                <a:sym typeface="Wingdings" pitchFamily="2" charset="2"/>
              </a:rPr>
              <a:t>DiabetikerInnen</a:t>
            </a:r>
            <a:r>
              <a:rPr lang="de-AT" sz="2200" b="1" dirty="0" smtClean="0">
                <a:sym typeface="Wingdings" pitchFamily="2" charset="2"/>
              </a:rPr>
              <a:t> </a:t>
            </a:r>
            <a:r>
              <a:rPr lang="de-AT" sz="2200" dirty="0" smtClean="0">
                <a:sym typeface="Wingdings" pitchFamily="2" charset="2"/>
              </a:rPr>
              <a:t> v. a. unter jüngeren Männern, OÖ</a:t>
            </a:r>
          </a:p>
          <a:p>
            <a:pPr marL="285750" indent="-285750">
              <a:buFontTx/>
              <a:buChar char="-"/>
            </a:pPr>
            <a:endParaRPr lang="de-AT" sz="1600" dirty="0" smtClean="0">
              <a:sym typeface="Wingdings" pitchFamily="2" charset="2"/>
            </a:endParaRPr>
          </a:p>
          <a:p>
            <a:pPr marL="285750" indent="-285750">
              <a:buFontTx/>
              <a:buChar char="-"/>
            </a:pPr>
            <a:endParaRPr lang="de-AT" sz="1600" dirty="0" smtClean="0"/>
          </a:p>
          <a:p>
            <a:pPr marL="285750" indent="-285750">
              <a:buFontTx/>
              <a:buChar char="-"/>
            </a:pPr>
            <a:endParaRPr lang="de-AT" sz="1600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  <p:cxnSp>
        <p:nvCxnSpPr>
          <p:cNvPr id="3" name="Gerade Verbindung mit Pfeil 2"/>
          <p:cNvCxnSpPr/>
          <p:nvPr/>
        </p:nvCxnSpPr>
        <p:spPr>
          <a:xfrm>
            <a:off x="3768428" y="479715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/>
          <p:cNvCxnSpPr/>
          <p:nvPr/>
        </p:nvCxnSpPr>
        <p:spPr>
          <a:xfrm flipV="1">
            <a:off x="4490988" y="480628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feld 4"/>
          <p:cNvSpPr txBox="1">
            <a:spLocks noChangeArrowheads="1"/>
          </p:cNvSpPr>
          <p:nvPr/>
        </p:nvSpPr>
        <p:spPr bwMode="auto">
          <a:xfrm>
            <a:off x="539552" y="404813"/>
            <a:ext cx="860444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Empfehlungen</a:t>
            </a:r>
            <a:endParaRPr lang="de-AT" sz="4000" b="1" dirty="0">
              <a:latin typeface="Calibri" pitchFamily="34" charset="0"/>
            </a:endParaRPr>
          </a:p>
        </p:txBody>
      </p:sp>
      <p:pic>
        <p:nvPicPr>
          <p:cNvPr id="2867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676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8" name="Textfeld 7"/>
          <p:cNvSpPr txBox="1"/>
          <p:nvPr/>
        </p:nvSpPr>
        <p:spPr>
          <a:xfrm>
            <a:off x="323850" y="1412776"/>
            <a:ext cx="828059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de-DE" sz="2500" b="1" dirty="0" smtClean="0"/>
              <a:t>Epidemiologisches Diabetesregister </a:t>
            </a:r>
            <a:r>
              <a:rPr lang="de-DE" sz="2500" dirty="0" smtClean="0">
                <a:sym typeface="Wingdings" pitchFamily="2" charset="2"/>
              </a:rPr>
              <a:t> </a:t>
            </a:r>
            <a:r>
              <a:rPr lang="de-DE" sz="2500" dirty="0" smtClean="0"/>
              <a:t>Gewinnung </a:t>
            </a:r>
            <a:r>
              <a:rPr lang="de-DE" sz="2500" dirty="0"/>
              <a:t>valider </a:t>
            </a:r>
            <a:r>
              <a:rPr lang="de-DE" sz="2500" dirty="0" smtClean="0"/>
              <a:t>&amp; aussagekräftiger </a:t>
            </a:r>
            <a:r>
              <a:rPr lang="de-DE" sz="2500" dirty="0"/>
              <a:t>Daten zu Diabetes </a:t>
            </a:r>
            <a:r>
              <a:rPr lang="de-DE" sz="2500"/>
              <a:t>und </a:t>
            </a:r>
            <a:r>
              <a:rPr lang="de-DE" sz="2500" smtClean="0"/>
              <a:t>gesundheitlichen </a:t>
            </a:r>
            <a:r>
              <a:rPr lang="de-DE" sz="2500" dirty="0" smtClean="0"/>
              <a:t>Auswirkungen</a:t>
            </a:r>
          </a:p>
          <a:p>
            <a:endParaRPr lang="de-DE" sz="1000" dirty="0" smtClean="0"/>
          </a:p>
          <a:p>
            <a:pPr marL="342900" indent="-342900">
              <a:buFontTx/>
              <a:buChar char="-"/>
            </a:pPr>
            <a:r>
              <a:rPr lang="de-DE" sz="2500" b="1" dirty="0"/>
              <a:t>R</a:t>
            </a:r>
            <a:r>
              <a:rPr lang="de-DE" sz="2500" b="1" dirty="0" smtClean="0"/>
              <a:t>egelmäßige </a:t>
            </a:r>
            <a:r>
              <a:rPr lang="de-DE" sz="2500" b="1" dirty="0"/>
              <a:t>Untersuchung </a:t>
            </a:r>
            <a:r>
              <a:rPr lang="de-DE" sz="2500" dirty="0"/>
              <a:t>einer repräsentativen </a:t>
            </a:r>
            <a:r>
              <a:rPr lang="de-DE" sz="2500" dirty="0" smtClean="0"/>
              <a:t>Stichprobe</a:t>
            </a:r>
          </a:p>
          <a:p>
            <a:endParaRPr lang="de-DE" sz="1000" dirty="0" smtClean="0"/>
          </a:p>
          <a:p>
            <a:pPr marL="342900" indent="-342900">
              <a:buFontTx/>
              <a:buChar char="-"/>
            </a:pPr>
            <a:r>
              <a:rPr lang="de-DE" sz="2500" b="1" dirty="0"/>
              <a:t>Datenqualität</a:t>
            </a:r>
            <a:r>
              <a:rPr lang="de-DE" sz="2500" dirty="0"/>
              <a:t> in Bezug auf </a:t>
            </a:r>
            <a:r>
              <a:rPr lang="de-DE" sz="2500" dirty="0" smtClean="0"/>
              <a:t>einzelne </a:t>
            </a:r>
            <a:r>
              <a:rPr lang="de-DE" sz="2500" dirty="0"/>
              <a:t>Variablen, Diagnosen </a:t>
            </a:r>
            <a:r>
              <a:rPr lang="de-DE" sz="2500" dirty="0" smtClean="0"/>
              <a:t>&amp; Leistungsabbildungen </a:t>
            </a:r>
            <a:r>
              <a:rPr lang="de-DE" sz="2500" b="1" dirty="0" smtClean="0"/>
              <a:t>verbessern</a:t>
            </a:r>
            <a:r>
              <a:rPr lang="de-DE" sz="2500" dirty="0" smtClean="0"/>
              <a:t> </a:t>
            </a:r>
            <a:r>
              <a:rPr lang="de-DE" sz="2500" dirty="0"/>
              <a:t>und </a:t>
            </a:r>
            <a:r>
              <a:rPr lang="de-DE" sz="2500" dirty="0" smtClean="0"/>
              <a:t>vereinheitlichen </a:t>
            </a:r>
            <a:r>
              <a:rPr lang="de-DE" sz="2500" dirty="0" smtClean="0">
                <a:sym typeface="Wingdings" pitchFamily="2" charset="2"/>
              </a:rPr>
              <a:t></a:t>
            </a:r>
            <a:r>
              <a:rPr lang="de-DE" sz="2500" dirty="0" smtClean="0"/>
              <a:t> </a:t>
            </a:r>
            <a:r>
              <a:rPr lang="de-DE" sz="2500" dirty="0"/>
              <a:t>da in </a:t>
            </a:r>
            <a:r>
              <a:rPr lang="de-DE" sz="2500" dirty="0" smtClean="0"/>
              <a:t>Bundesländern </a:t>
            </a:r>
            <a:r>
              <a:rPr lang="de-DE" sz="2500" dirty="0"/>
              <a:t>allfällige unterschiedliche Versorgungsstrategien zur Anwendung </a:t>
            </a:r>
            <a:r>
              <a:rPr lang="de-DE" sz="2500" dirty="0" smtClean="0"/>
              <a:t>kommen</a:t>
            </a:r>
          </a:p>
          <a:p>
            <a:pPr algn="ctr"/>
            <a:endParaRPr lang="de-DE" sz="2000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feld 4"/>
          <p:cNvSpPr txBox="1">
            <a:spLocks noChangeArrowheads="1"/>
          </p:cNvSpPr>
          <p:nvPr/>
        </p:nvSpPr>
        <p:spPr bwMode="auto">
          <a:xfrm>
            <a:off x="0" y="404813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AT" sz="4000" b="1" dirty="0" smtClean="0">
                <a:latin typeface="Calibri" pitchFamily="34" charset="0"/>
              </a:rPr>
              <a:t>Danke</a:t>
            </a:r>
            <a:endParaRPr lang="de-AT" sz="4000" b="1" dirty="0">
              <a:latin typeface="Calibri" pitchFamily="34" charset="0"/>
            </a:endParaRPr>
          </a:p>
        </p:txBody>
      </p:sp>
      <p:pic>
        <p:nvPicPr>
          <p:cNvPr id="2867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676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28678" name="Textfeld 5"/>
          <p:cNvSpPr>
            <a:spLocks noGrp="1" noChangeArrowheads="1"/>
          </p:cNvSpPr>
          <p:nvPr>
            <p:ph type="subTitle" idx="4294967295"/>
          </p:nvPr>
        </p:nvSpPr>
        <p:spPr>
          <a:xfrm>
            <a:off x="467544" y="1916832"/>
            <a:ext cx="8208912" cy="237624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b="1" u="sng" dirty="0" smtClean="0"/>
              <a:t>Kontakt: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de-AT" sz="1000" dirty="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Medizinische Universität Graz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Institut für Sozialmedizin und Epidemiologie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Universitätsstraße 6/I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A - 8010 Graz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de-AT" sz="1000" dirty="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Email: franziska.grossschaedl@medunigraz.at</a:t>
            </a:r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</p:spTree>
    <p:extLst>
      <p:ext uri="{BB962C8B-B14F-4D97-AF65-F5344CB8AC3E}">
        <p14:creationId xmlns:p14="http://schemas.microsoft.com/office/powerpoint/2010/main" val="112283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feld 4"/>
          <p:cNvSpPr txBox="1">
            <a:spLocks noChangeArrowheads="1"/>
          </p:cNvSpPr>
          <p:nvPr/>
        </p:nvSpPr>
        <p:spPr bwMode="auto">
          <a:xfrm>
            <a:off x="0" y="404813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de-AT" sz="4000" b="1" dirty="0" smtClean="0">
                <a:latin typeface="Calibri" pitchFamily="34" charset="0"/>
              </a:rPr>
              <a:t>Ausarbeitung des Projektes</a:t>
            </a:r>
            <a:endParaRPr lang="de-AT" sz="4000" b="1" dirty="0">
              <a:latin typeface="Calibri" pitchFamily="34" charset="0"/>
            </a:endParaRPr>
          </a:p>
        </p:txBody>
      </p:sp>
      <p:pic>
        <p:nvPicPr>
          <p:cNvPr id="2867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676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28678" name="Textfeld 5"/>
          <p:cNvSpPr>
            <a:spLocks noGrp="1" noChangeArrowheads="1"/>
          </p:cNvSpPr>
          <p:nvPr>
            <p:ph type="subTitle" idx="4294967295"/>
          </p:nvPr>
        </p:nvSpPr>
        <p:spPr>
          <a:xfrm>
            <a:off x="611560" y="1412776"/>
            <a:ext cx="8281614" cy="4824536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b="1" u="sng" dirty="0" err="1" smtClean="0"/>
              <a:t>Aufgraggeber</a:t>
            </a:r>
            <a:r>
              <a:rPr lang="de-AT" sz="2400" b="1" u="sng" dirty="0" smtClean="0"/>
              <a:t>:</a:t>
            </a:r>
            <a:r>
              <a:rPr lang="de-AT" sz="2400" dirty="0" smtClean="0"/>
              <a:t>  HVSV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de-AT" sz="2400" dirty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b="1" u="sng" dirty="0" smtClean="0"/>
              <a:t>Institut für </a:t>
            </a:r>
            <a:r>
              <a:rPr lang="de-AT" sz="2400" b="1" u="sng" dirty="0" err="1" smtClean="0"/>
              <a:t>Sozialmedin</a:t>
            </a:r>
            <a:r>
              <a:rPr lang="de-AT" sz="2400" b="1" u="sng" dirty="0" smtClean="0"/>
              <a:t> und Epidemiologie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Franziska </a:t>
            </a:r>
            <a:r>
              <a:rPr lang="de-AT" sz="2400" dirty="0" err="1" smtClean="0"/>
              <a:t>Großschädl</a:t>
            </a:r>
            <a:r>
              <a:rPr lang="de-AT" sz="2400" dirty="0" smtClean="0"/>
              <a:t>, </a:t>
            </a:r>
            <a:r>
              <a:rPr lang="de-AT" sz="2400" dirty="0" err="1" smtClean="0"/>
              <a:t>BSc</a:t>
            </a:r>
            <a:r>
              <a:rPr lang="de-AT" sz="2400" dirty="0" smtClean="0"/>
              <a:t>., </a:t>
            </a:r>
            <a:r>
              <a:rPr lang="de-AT" sz="2400" dirty="0" err="1" smtClean="0"/>
              <a:t>MSc</a:t>
            </a:r>
            <a:r>
              <a:rPr lang="de-AT" sz="2400" dirty="0" smtClean="0"/>
              <a:t>.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Univ.-Prof.</a:t>
            </a:r>
            <a:r>
              <a:rPr lang="de-AT" sz="2400" baseline="30000" dirty="0" smtClean="0"/>
              <a:t>in</a:t>
            </a:r>
            <a:r>
              <a:rPr lang="de-AT" sz="2400" dirty="0" smtClean="0"/>
              <a:t> Dr.</a:t>
            </a:r>
            <a:r>
              <a:rPr lang="de-AT" sz="2400" baseline="30000" dirty="0" smtClean="0"/>
              <a:t>in</a:t>
            </a:r>
            <a:r>
              <a:rPr lang="de-AT" sz="2400" dirty="0" smtClean="0"/>
              <a:t> </a:t>
            </a:r>
            <a:r>
              <a:rPr lang="de-AT" sz="2400" dirty="0" err="1" smtClean="0"/>
              <a:t>Éva</a:t>
            </a:r>
            <a:r>
              <a:rPr lang="de-AT" sz="2400" dirty="0" smtClean="0"/>
              <a:t> </a:t>
            </a:r>
            <a:r>
              <a:rPr lang="de-AT" sz="2400" dirty="0" err="1" smtClean="0"/>
              <a:t>Rásky</a:t>
            </a:r>
            <a:r>
              <a:rPr lang="de-AT" sz="2400" dirty="0" smtClean="0"/>
              <a:t>, MME, </a:t>
            </a:r>
            <a:r>
              <a:rPr lang="de-AT" sz="2400" dirty="0" err="1" smtClean="0"/>
              <a:t>MSc</a:t>
            </a:r>
            <a:endParaRPr lang="de-AT" sz="2400" dirty="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Univ.-Prof. Dr. Willibald J. </a:t>
            </a:r>
            <a:r>
              <a:rPr lang="de-AT" sz="2400" dirty="0" err="1" smtClean="0"/>
              <a:t>Stronegger</a:t>
            </a:r>
            <a:endParaRPr lang="de-AT" sz="2400" dirty="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Univ.-Prof. Dr. Wolfgang </a:t>
            </a:r>
            <a:r>
              <a:rPr lang="de-AT" sz="2400" dirty="0" err="1" smtClean="0"/>
              <a:t>Freidl</a:t>
            </a:r>
            <a:endParaRPr lang="de-AT" sz="2400" dirty="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de-AT" sz="1000" b="1" u="sng" dirty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b="1" dirty="0" smtClean="0"/>
              <a:t>in Kooperation mit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de-AT" sz="1000" b="1" u="sng" dirty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Dr. Martin Sprenger, MPH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Univ.-Prof.</a:t>
            </a:r>
            <a:r>
              <a:rPr lang="de-AT" sz="2400" baseline="30000" dirty="0" smtClean="0"/>
              <a:t>in</a:t>
            </a:r>
            <a:r>
              <a:rPr lang="de-AT" sz="2400" dirty="0" smtClean="0"/>
              <a:t> Dr.</a:t>
            </a:r>
            <a:r>
              <a:rPr lang="de-AT" sz="2400" baseline="30000" dirty="0" smtClean="0"/>
              <a:t>in</a:t>
            </a:r>
            <a:r>
              <a:rPr lang="de-AT" sz="2400" dirty="0" smtClean="0"/>
              <a:t> Andrea </a:t>
            </a:r>
            <a:r>
              <a:rPr lang="de-AT" sz="2400" dirty="0" err="1" smtClean="0"/>
              <a:t>Siebenhofer-Kroitzsch</a:t>
            </a:r>
            <a:endParaRPr lang="de-AT" sz="2400" dirty="0" smtClean="0"/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Florian </a:t>
            </a:r>
            <a:r>
              <a:rPr lang="de-AT" sz="2400" dirty="0" err="1" smtClean="0"/>
              <a:t>Endel</a:t>
            </a:r>
            <a:r>
              <a:rPr lang="de-AT" sz="2400" dirty="0" smtClean="0"/>
              <a:t>, </a:t>
            </a:r>
            <a:r>
              <a:rPr lang="de-AT" sz="2400" dirty="0" err="1" smtClean="0"/>
              <a:t>BSc</a:t>
            </a:r>
            <a:r>
              <a:rPr lang="de-AT" sz="2400" dirty="0" smtClean="0"/>
              <a:t>.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err="1" smtClean="0"/>
              <a:t>Mag.</a:t>
            </a:r>
            <a:r>
              <a:rPr lang="de-AT" sz="2400" baseline="30000" dirty="0" err="1" smtClean="0"/>
              <a:t>a</a:t>
            </a:r>
            <a:r>
              <a:rPr lang="de-AT" sz="2400" dirty="0" smtClean="0"/>
              <a:t> Nina Pfeffer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de-AT" sz="2400" dirty="0" smtClean="0"/>
              <a:t>Mag. Andreas Goltz</a:t>
            </a:r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</p:spTree>
    <p:extLst>
      <p:ext uri="{BB962C8B-B14F-4D97-AF65-F5344CB8AC3E}">
        <p14:creationId xmlns:p14="http://schemas.microsoft.com/office/powerpoint/2010/main" val="7943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Untertitel 2"/>
          <p:cNvSpPr>
            <a:spLocks noGrp="1"/>
          </p:cNvSpPr>
          <p:nvPr>
            <p:ph type="subTitle" idx="4294967295"/>
          </p:nvPr>
        </p:nvSpPr>
        <p:spPr>
          <a:xfrm>
            <a:off x="250825" y="1412875"/>
            <a:ext cx="8208963" cy="4319588"/>
          </a:xfrm>
        </p:spPr>
        <p:txBody>
          <a:bodyPr/>
          <a:lstStyle/>
          <a:p>
            <a:pPr lvl="0">
              <a:lnSpc>
                <a:spcPct val="80000"/>
              </a:lnSpc>
            </a:pPr>
            <a:r>
              <a:rPr lang="de-DE" sz="1700" dirty="0"/>
              <a:t>Brzoska, P., Voigtländer, S., </a:t>
            </a:r>
            <a:r>
              <a:rPr lang="de-DE" sz="1700" dirty="0" err="1"/>
              <a:t>Spallek</a:t>
            </a:r>
            <a:r>
              <a:rPr lang="de-DE" sz="1700" dirty="0"/>
              <a:t>, J. &amp; </a:t>
            </a:r>
            <a:r>
              <a:rPr lang="de-DE" sz="1700" dirty="0" err="1"/>
              <a:t>Razum</a:t>
            </a:r>
            <a:r>
              <a:rPr lang="de-DE" sz="1700" dirty="0"/>
              <a:t>, O. (2012) Die Nutzung von Routinedaten in der rehabilitationswissenschaftlichen Versorgung bei Menschen mit Migrationshintergrund: Möglichkeiten und Grenzen. Gesundheitswesen 74 (6): 371-378</a:t>
            </a:r>
            <a:r>
              <a:rPr lang="de-DE" sz="1700" dirty="0" smtClean="0"/>
              <a:t>.</a:t>
            </a:r>
          </a:p>
          <a:p>
            <a:pPr lvl="0">
              <a:lnSpc>
                <a:spcPct val="80000"/>
              </a:lnSpc>
            </a:pPr>
            <a:r>
              <a:rPr lang="de-DE" sz="1700" dirty="0"/>
              <a:t>Jüttner, B., Stenger, K., Heller, G., Krause, A., Günster, C. &amp; </a:t>
            </a:r>
            <a:r>
              <a:rPr lang="de-DE" sz="1700" dirty="0" err="1"/>
              <a:t>Scheinichen</a:t>
            </a:r>
            <a:r>
              <a:rPr lang="de-DE" sz="1700" dirty="0"/>
              <a:t>, D. (2012) Anästhesiologische Ergebnisqualität aus Routinedaten. Beispiele der Appendektomie und der Dickdarmresektion. Anästhesist 64:444-451.</a:t>
            </a:r>
          </a:p>
          <a:p>
            <a:pPr>
              <a:lnSpc>
                <a:spcPct val="80000"/>
              </a:lnSpc>
            </a:pPr>
            <a:r>
              <a:rPr lang="en-US" sz="1700" dirty="0" err="1"/>
              <a:t>Ostermann</a:t>
            </a:r>
            <a:r>
              <a:rPr lang="en-US" sz="1700" dirty="0"/>
              <a:t>, H., </a:t>
            </a:r>
            <a:r>
              <a:rPr lang="en-US" sz="1700" dirty="0" err="1"/>
              <a:t>Hoess</a:t>
            </a:r>
            <a:r>
              <a:rPr lang="en-US" sz="1700" dirty="0"/>
              <a:t>, V. &amp; Mueller, M. (2012) Efficiency of the Austrian disease management program for diabetes mellitus type 2: a historic cohort study based on health insurance </a:t>
            </a:r>
            <a:r>
              <a:rPr lang="en-US" sz="1700" dirty="0" err="1"/>
              <a:t>providers´s</a:t>
            </a:r>
            <a:r>
              <a:rPr lang="en-US" sz="1700" dirty="0"/>
              <a:t> routine data. BMC Public Health 12 (490</a:t>
            </a:r>
            <a:r>
              <a:rPr lang="en-US" sz="1700" dirty="0" smtClean="0"/>
              <a:t>).</a:t>
            </a:r>
          </a:p>
          <a:p>
            <a:pPr lvl="0">
              <a:lnSpc>
                <a:spcPct val="80000"/>
              </a:lnSpc>
            </a:pPr>
            <a:r>
              <a:rPr lang="de-DE" sz="1700" dirty="0"/>
              <a:t>Pfaff, H., Neugebauer, E.A.M., </a:t>
            </a:r>
            <a:r>
              <a:rPr lang="de-DE" sz="1700" dirty="0" err="1"/>
              <a:t>Glaeske</a:t>
            </a:r>
            <a:r>
              <a:rPr lang="de-DE" sz="1700" dirty="0"/>
              <a:t>, G. &amp; Schrappe, M. (2011): Lehrbuch Versorgungsforschung. Systematik – Methodik – Anwendung, Verlag </a:t>
            </a:r>
            <a:r>
              <a:rPr lang="de-DE" sz="1700" dirty="0" err="1"/>
              <a:t>Schattauer</a:t>
            </a:r>
            <a:r>
              <a:rPr lang="de-DE" sz="1700" dirty="0"/>
              <a:t> GmbH, Stuttgart. </a:t>
            </a:r>
          </a:p>
          <a:p>
            <a:pPr>
              <a:lnSpc>
                <a:spcPct val="80000"/>
              </a:lnSpc>
            </a:pPr>
            <a:r>
              <a:rPr lang="en-US" sz="1700" dirty="0" err="1" smtClean="0"/>
              <a:t>Smeets</a:t>
            </a:r>
            <a:r>
              <a:rPr lang="en-US" sz="1700" dirty="0"/>
              <a:t>, H.M., de Wit, N.J. &amp; Hoes, A.W. (2011) Routine health insurance data for scientific research: potential and limitations of the </a:t>
            </a:r>
            <a:r>
              <a:rPr lang="en-US" sz="1700" dirty="0" err="1"/>
              <a:t>Agis</a:t>
            </a:r>
            <a:r>
              <a:rPr lang="en-US" sz="1700" dirty="0"/>
              <a:t> Health Database. Journal of Clinical Epidemiology 64: 424-430</a:t>
            </a:r>
            <a:r>
              <a:rPr lang="en-US" sz="17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de-DE" sz="1700" dirty="0" err="1"/>
              <a:t>Stuppardt</a:t>
            </a:r>
            <a:r>
              <a:rPr lang="de-DE" sz="1700" dirty="0"/>
              <a:t>, R. (2011) Versorgungspraxis braucht Versorgungsforschung. Für und Wider der Versorgungsforschung aus Sicht der Krankenversicherung. Urologe 50: 685-690</a:t>
            </a:r>
            <a:r>
              <a:rPr lang="de-DE" sz="1700" dirty="0" smtClean="0"/>
              <a:t>.</a:t>
            </a:r>
          </a:p>
          <a:p>
            <a:pPr>
              <a:lnSpc>
                <a:spcPct val="80000"/>
              </a:lnSpc>
            </a:pPr>
            <a:endParaRPr lang="en-GB" sz="14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400" dirty="0" smtClean="0"/>
          </a:p>
          <a:p>
            <a:pPr>
              <a:lnSpc>
                <a:spcPct val="80000"/>
              </a:lnSpc>
            </a:pPr>
            <a:endParaRPr lang="de-AT" sz="1400" dirty="0" smtClean="0"/>
          </a:p>
          <a:p>
            <a:pPr>
              <a:lnSpc>
                <a:spcPct val="80000"/>
              </a:lnSpc>
            </a:pPr>
            <a:endParaRPr lang="de-AT" sz="1400" dirty="0" smtClean="0"/>
          </a:p>
          <a:p>
            <a:pPr>
              <a:lnSpc>
                <a:spcPct val="80000"/>
              </a:lnSpc>
            </a:pPr>
            <a:endParaRPr lang="en-GB" sz="14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14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1400" dirty="0" smtClean="0"/>
          </a:p>
          <a:p>
            <a:pPr>
              <a:lnSpc>
                <a:spcPct val="80000"/>
              </a:lnSpc>
              <a:buFont typeface="Arial" charset="0"/>
              <a:buNone/>
            </a:pPr>
            <a:endParaRPr lang="de-AT" sz="1400" dirty="0" smtClean="0"/>
          </a:p>
          <a:p>
            <a:pPr eaLnBrk="1" hangingPunct="1">
              <a:lnSpc>
                <a:spcPct val="80000"/>
              </a:lnSpc>
            </a:pPr>
            <a:endParaRPr lang="de-AT" sz="1400" dirty="0" smtClean="0">
              <a:solidFill>
                <a:srgbClr val="0D0D0D"/>
              </a:solidFill>
            </a:endParaRPr>
          </a:p>
        </p:txBody>
      </p:sp>
      <p:sp>
        <p:nvSpPr>
          <p:cNvPr id="29698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4176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AT" sz="4000" b="1">
                <a:latin typeface="Calibri" pitchFamily="34" charset="0"/>
              </a:rPr>
              <a:t>Referenzen</a:t>
            </a:r>
          </a:p>
        </p:txBody>
      </p:sp>
      <p:pic>
        <p:nvPicPr>
          <p:cNvPr id="29700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701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Untertitel 2"/>
          <p:cNvSpPr>
            <a:spLocks noGrp="1"/>
          </p:cNvSpPr>
          <p:nvPr>
            <p:ph type="subTitle" idx="1"/>
          </p:nvPr>
        </p:nvSpPr>
        <p:spPr>
          <a:xfrm>
            <a:off x="90736" y="1628800"/>
            <a:ext cx="9036496" cy="5108575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de-DE" sz="2200" dirty="0" smtClean="0">
                <a:solidFill>
                  <a:schemeClr val="tx1"/>
                </a:solidFill>
              </a:rPr>
              <a:t> Routinedaten &amp; Daten </a:t>
            </a:r>
            <a:r>
              <a:rPr lang="de-DE" sz="2200" dirty="0">
                <a:solidFill>
                  <a:schemeClr val="tx1"/>
                </a:solidFill>
              </a:rPr>
              <a:t>der Sozialversicherungsträger </a:t>
            </a:r>
            <a:r>
              <a:rPr lang="de-DE" sz="2200" dirty="0" smtClean="0">
                <a:solidFill>
                  <a:schemeClr val="tx1"/>
                </a:solidFill>
                <a:sym typeface="Wingdings" pitchFamily="2" charset="2"/>
              </a:rPr>
              <a:t> Darstellung des </a:t>
            </a:r>
            <a:r>
              <a:rPr lang="de-DE" sz="2200" dirty="0" smtClean="0">
                <a:solidFill>
                  <a:schemeClr val="tx1"/>
                </a:solidFill>
              </a:rPr>
              <a:t>Leistungsgeschehens </a:t>
            </a:r>
            <a:r>
              <a:rPr lang="de-DE" sz="2200" dirty="0">
                <a:solidFill>
                  <a:schemeClr val="tx1"/>
                </a:solidFill>
              </a:rPr>
              <a:t>im </a:t>
            </a:r>
            <a:r>
              <a:rPr lang="de-DE" sz="2200" dirty="0" smtClean="0">
                <a:solidFill>
                  <a:schemeClr val="tx1"/>
                </a:solidFill>
              </a:rPr>
              <a:t>Gesundheitssystem. </a:t>
            </a:r>
            <a:r>
              <a:rPr lang="de-DE" sz="800" dirty="0">
                <a:solidFill>
                  <a:schemeClr val="tx1"/>
                </a:solidFill>
              </a:rPr>
              <a:t>(Brzoska et al. 2012; Ostermann et al. </a:t>
            </a:r>
            <a:r>
              <a:rPr lang="de-DE" sz="800" dirty="0" smtClean="0">
                <a:solidFill>
                  <a:schemeClr val="tx1"/>
                </a:solidFill>
              </a:rPr>
              <a:t>2012)</a:t>
            </a:r>
          </a:p>
          <a:p>
            <a:pPr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de-AT" sz="2200" dirty="0" smtClean="0">
                <a:solidFill>
                  <a:schemeClr val="tx1"/>
                </a:solidFill>
              </a:rPr>
              <a:t> </a:t>
            </a:r>
            <a:r>
              <a:rPr lang="de-AT" sz="2200" dirty="0">
                <a:solidFill>
                  <a:schemeClr val="tx1"/>
                </a:solidFill>
              </a:rPr>
              <a:t>Routinedaten = </a:t>
            </a:r>
            <a:r>
              <a:rPr lang="de-DE" sz="2200" b="1" dirty="0">
                <a:solidFill>
                  <a:schemeClr val="tx1"/>
                </a:solidFill>
              </a:rPr>
              <a:t>wichtigste Datenquelle in </a:t>
            </a:r>
            <a:r>
              <a:rPr lang="de-DE" sz="2200" b="1" dirty="0" smtClean="0">
                <a:solidFill>
                  <a:schemeClr val="tx1"/>
                </a:solidFill>
              </a:rPr>
              <a:t>Versorgungsforschung </a:t>
            </a:r>
            <a:r>
              <a:rPr lang="de-DE" sz="800" dirty="0">
                <a:solidFill>
                  <a:schemeClr val="tx1"/>
                </a:solidFill>
              </a:rPr>
              <a:t>(Pfaff et al. </a:t>
            </a:r>
            <a:r>
              <a:rPr lang="de-DE" sz="800" dirty="0" smtClean="0">
                <a:solidFill>
                  <a:schemeClr val="tx1"/>
                </a:solidFill>
              </a:rPr>
              <a:t>2011)</a:t>
            </a:r>
            <a:endParaRPr lang="de-DE" sz="800" dirty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endParaRPr lang="de-AT" sz="1500" b="1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endParaRPr lang="de-DE" sz="1500" b="1" dirty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de-DE" sz="2200" dirty="0" smtClean="0">
                <a:solidFill>
                  <a:schemeClr val="tx1"/>
                </a:solidFill>
              </a:rPr>
              <a:t> </a:t>
            </a:r>
            <a:r>
              <a:rPr lang="de-DE" sz="2200" b="1" u="sng" dirty="0" smtClean="0">
                <a:solidFill>
                  <a:schemeClr val="tx1"/>
                </a:solidFill>
              </a:rPr>
              <a:t>Vorteil</a:t>
            </a:r>
            <a:r>
              <a:rPr lang="de-DE" sz="2200" dirty="0" smtClean="0">
                <a:solidFill>
                  <a:schemeClr val="tx1"/>
                </a:solidFill>
              </a:rPr>
              <a:t>: Daten periodisch in definierter Form, rasche Verfügbarkeit, kostengünstig , große Stichproben; </a:t>
            </a:r>
            <a:r>
              <a:rPr lang="de-DE" sz="800" dirty="0">
                <a:solidFill>
                  <a:schemeClr val="tx1"/>
                </a:solidFill>
              </a:rPr>
              <a:t>(Jüttner et al. 2012; </a:t>
            </a:r>
            <a:r>
              <a:rPr lang="de-DE" sz="800" dirty="0" err="1">
                <a:solidFill>
                  <a:schemeClr val="tx1"/>
                </a:solidFill>
              </a:rPr>
              <a:t>Smeets</a:t>
            </a:r>
            <a:r>
              <a:rPr lang="de-DE" sz="800" dirty="0">
                <a:solidFill>
                  <a:schemeClr val="tx1"/>
                </a:solidFill>
              </a:rPr>
              <a:t> et al. 2011; </a:t>
            </a:r>
            <a:r>
              <a:rPr lang="de-DE" sz="800" dirty="0" err="1">
                <a:solidFill>
                  <a:schemeClr val="tx1"/>
                </a:solidFill>
              </a:rPr>
              <a:t>Stuppardt</a:t>
            </a:r>
            <a:r>
              <a:rPr lang="de-DE" sz="800" dirty="0">
                <a:solidFill>
                  <a:schemeClr val="tx1"/>
                </a:solidFill>
              </a:rPr>
              <a:t> 2011</a:t>
            </a:r>
            <a:r>
              <a:rPr lang="de-DE" sz="800" dirty="0" smtClean="0">
                <a:solidFill>
                  <a:schemeClr val="tx1"/>
                </a:solidFill>
              </a:rPr>
              <a:t>)</a:t>
            </a:r>
          </a:p>
          <a:p>
            <a:pPr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de-AT" sz="2200" dirty="0">
                <a:solidFill>
                  <a:schemeClr val="tx1"/>
                </a:solidFill>
              </a:rPr>
              <a:t> </a:t>
            </a:r>
            <a:r>
              <a:rPr lang="de-DE" sz="2200" b="1" u="sng" dirty="0" smtClean="0">
                <a:solidFill>
                  <a:schemeClr val="tx1"/>
                </a:solidFill>
              </a:rPr>
              <a:t>Nachteil</a:t>
            </a:r>
            <a:r>
              <a:rPr lang="de-DE" sz="2200" dirty="0" smtClean="0">
                <a:solidFill>
                  <a:schemeClr val="tx1"/>
                </a:solidFill>
              </a:rPr>
              <a:t>: Administrativer Charakter, nur </a:t>
            </a:r>
            <a:r>
              <a:rPr lang="de-DE" sz="2200" dirty="0">
                <a:solidFill>
                  <a:schemeClr val="tx1"/>
                </a:solidFill>
              </a:rPr>
              <a:t>abrechnungsrelevante </a:t>
            </a:r>
            <a:r>
              <a:rPr lang="de-DE" sz="2200" dirty="0" smtClean="0">
                <a:solidFill>
                  <a:schemeClr val="tx1"/>
                </a:solidFill>
              </a:rPr>
              <a:t>Daten; </a:t>
            </a:r>
            <a:r>
              <a:rPr lang="de-DE" sz="800" dirty="0">
                <a:solidFill>
                  <a:schemeClr val="tx1"/>
                </a:solidFill>
              </a:rPr>
              <a:t>(Pfaff et al. </a:t>
            </a:r>
            <a:r>
              <a:rPr lang="de-DE" sz="800" dirty="0" smtClean="0">
                <a:solidFill>
                  <a:schemeClr val="tx1"/>
                </a:solidFill>
              </a:rPr>
              <a:t>2011)</a:t>
            </a:r>
          </a:p>
          <a:p>
            <a:pPr algn="l" eaLnBrk="1" hangingPunct="1">
              <a:lnSpc>
                <a:spcPct val="90000"/>
              </a:lnSpc>
            </a:pPr>
            <a:endParaRPr lang="de-DE" sz="8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endParaRPr lang="de-AT" sz="15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endParaRPr lang="de-DE" sz="15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de-DE" sz="2200" dirty="0" smtClean="0">
                <a:solidFill>
                  <a:schemeClr val="tx1"/>
                </a:solidFill>
              </a:rPr>
              <a:t> Gut aufbereitete Daten</a:t>
            </a:r>
          </a:p>
          <a:p>
            <a:pPr lvl="1"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de-DE" sz="1800" dirty="0" smtClean="0">
                <a:solidFill>
                  <a:schemeClr val="tx1"/>
                </a:solidFill>
              </a:rPr>
              <a:t> Schaffung von Transparenz </a:t>
            </a:r>
            <a:r>
              <a:rPr lang="de-DE" sz="1800" dirty="0" err="1" smtClean="0">
                <a:solidFill>
                  <a:schemeClr val="tx1"/>
                </a:solidFill>
              </a:rPr>
              <a:t>zuTrends</a:t>
            </a:r>
            <a:r>
              <a:rPr lang="de-DE" sz="1800" dirty="0" smtClean="0">
                <a:solidFill>
                  <a:schemeClr val="tx1"/>
                </a:solidFill>
              </a:rPr>
              <a:t> </a:t>
            </a:r>
            <a:r>
              <a:rPr lang="de-DE" sz="1800" dirty="0">
                <a:solidFill>
                  <a:schemeClr val="tx1"/>
                </a:solidFill>
              </a:rPr>
              <a:t>und Kosten in der </a:t>
            </a:r>
            <a:r>
              <a:rPr lang="de-DE" sz="1800" dirty="0" smtClean="0">
                <a:solidFill>
                  <a:schemeClr val="tx1"/>
                </a:solidFill>
              </a:rPr>
              <a:t>Versorgungsforschung</a:t>
            </a:r>
          </a:p>
          <a:p>
            <a:pPr lvl="1"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de-DE" sz="1800" b="1" dirty="0">
                <a:solidFill>
                  <a:schemeClr val="tx1"/>
                </a:solidFill>
              </a:rPr>
              <a:t> </a:t>
            </a:r>
            <a:r>
              <a:rPr lang="de-DE" sz="1800" dirty="0" smtClean="0">
                <a:solidFill>
                  <a:schemeClr val="tx1"/>
                </a:solidFill>
              </a:rPr>
              <a:t>Liefern Basiswissen </a:t>
            </a:r>
            <a:r>
              <a:rPr lang="de-DE" sz="1800" dirty="0">
                <a:solidFill>
                  <a:schemeClr val="tx1"/>
                </a:solidFill>
              </a:rPr>
              <a:t>für </a:t>
            </a:r>
            <a:r>
              <a:rPr lang="de-DE" sz="1800" dirty="0" smtClean="0">
                <a:solidFill>
                  <a:schemeClr val="tx1"/>
                </a:solidFill>
              </a:rPr>
              <a:t>Versorgungsplanung</a:t>
            </a:r>
          </a:p>
          <a:p>
            <a:pPr lvl="1"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de-AT" sz="1800" dirty="0">
                <a:solidFill>
                  <a:schemeClr val="tx1"/>
                </a:solidFill>
              </a:rPr>
              <a:t> </a:t>
            </a:r>
            <a:r>
              <a:rPr lang="de-AT" sz="1800" dirty="0" smtClean="0">
                <a:solidFill>
                  <a:schemeClr val="tx1"/>
                </a:solidFill>
              </a:rPr>
              <a:t>Qualitätsverbesserung der gesundheitlichen Versorgung</a:t>
            </a:r>
            <a:endParaRPr lang="de-DE" sz="18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  <a:buFont typeface="Arial" charset="0"/>
              <a:buChar char="•"/>
            </a:pPr>
            <a:r>
              <a:rPr lang="de-DE" sz="2200" dirty="0" smtClean="0">
                <a:solidFill>
                  <a:schemeClr val="tx1"/>
                </a:solidFill>
              </a:rPr>
              <a:t>   Nutzung der Daten </a:t>
            </a:r>
            <a:r>
              <a:rPr lang="de-DE" sz="2200" dirty="0">
                <a:solidFill>
                  <a:schemeClr val="tx1"/>
                </a:solidFill>
              </a:rPr>
              <a:t>für wissenschaftliche </a:t>
            </a:r>
            <a:r>
              <a:rPr lang="de-DE" sz="2200" dirty="0" smtClean="0">
                <a:solidFill>
                  <a:schemeClr val="tx1"/>
                </a:solidFill>
              </a:rPr>
              <a:t>Zwecke. </a:t>
            </a:r>
            <a:r>
              <a:rPr lang="de-DE" sz="800" dirty="0">
                <a:solidFill>
                  <a:schemeClr val="tx1"/>
                </a:solidFill>
              </a:rPr>
              <a:t>(Pfaff et al. </a:t>
            </a:r>
            <a:r>
              <a:rPr lang="de-DE" sz="800" dirty="0" smtClean="0">
                <a:solidFill>
                  <a:schemeClr val="tx1"/>
                </a:solidFill>
              </a:rPr>
              <a:t>2011)</a:t>
            </a:r>
            <a:endParaRPr lang="de-DE" sz="800" dirty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  <a:buFont typeface="Arial" charset="0"/>
              <a:buChar char="•"/>
            </a:pPr>
            <a:endParaRPr lang="de-AT" sz="2000" dirty="0" smtClean="0">
              <a:solidFill>
                <a:schemeClr val="tx1"/>
              </a:solidFill>
            </a:endParaRPr>
          </a:p>
        </p:txBody>
      </p:sp>
      <p:sp>
        <p:nvSpPr>
          <p:cNvPr id="15363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61928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Routinedaten</a:t>
            </a:r>
            <a:endParaRPr lang="de-AT" sz="2800" b="1" dirty="0">
              <a:latin typeface="Calibri" pitchFamily="34" charset="0"/>
            </a:endParaRPr>
          </a:p>
        </p:txBody>
      </p:sp>
      <p:pic>
        <p:nvPicPr>
          <p:cNvPr id="15365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366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11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  <p:cxnSp>
        <p:nvCxnSpPr>
          <p:cNvPr id="7" name="Gerade Verbindung mit Pfeil 6"/>
          <p:cNvCxnSpPr/>
          <p:nvPr/>
        </p:nvCxnSpPr>
        <p:spPr>
          <a:xfrm flipV="1">
            <a:off x="413744" y="6203626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4176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Studienziele</a:t>
            </a:r>
            <a:endParaRPr lang="de-AT" sz="4000" b="1" dirty="0">
              <a:latin typeface="Calibri" pitchFamily="34" charset="0"/>
            </a:endParaRPr>
          </a:p>
        </p:txBody>
      </p:sp>
      <p:pic>
        <p:nvPicPr>
          <p:cNvPr id="16388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389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250825" y="1412875"/>
            <a:ext cx="8893175" cy="51085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de-DE" sz="2300" b="1" dirty="0" smtClean="0"/>
              <a:t>Analyse </a:t>
            </a:r>
            <a:r>
              <a:rPr lang="de-DE" sz="2300" b="1" dirty="0"/>
              <a:t>diabetes-induzierter Spätfolgen </a:t>
            </a:r>
            <a:r>
              <a:rPr lang="de-DE" sz="2300" dirty="0"/>
              <a:t>(Dialyse, Nierentransplantation, Amputation unter Gliedmaßen, Insult, Myokardinfarkt</a:t>
            </a:r>
            <a:r>
              <a:rPr lang="de-DE" sz="2300" dirty="0" smtClean="0"/>
              <a:t>) innerhalb </a:t>
            </a:r>
            <a:r>
              <a:rPr lang="de-DE" sz="2300" dirty="0"/>
              <a:t>des Untersuchungszeitraums 2006 bis 2007, für </a:t>
            </a:r>
            <a:r>
              <a:rPr lang="de-DE" sz="2300" dirty="0" smtClean="0"/>
              <a:t>Personen, mit </a:t>
            </a:r>
            <a:r>
              <a:rPr lang="de-DE" sz="2300" dirty="0"/>
              <a:t>medikamentös behandelten Diabetes mellitus Typ 2 </a:t>
            </a:r>
            <a:r>
              <a:rPr lang="de-DE" sz="2300" dirty="0" smtClean="0"/>
              <a:t>und für </a:t>
            </a:r>
            <a:r>
              <a:rPr lang="de-DE" sz="2300" dirty="0" err="1" smtClean="0"/>
              <a:t>NichtdiabetikerInnen</a:t>
            </a:r>
            <a:r>
              <a:rPr lang="de-DE" sz="23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de-DE" sz="1500" dirty="0"/>
          </a:p>
          <a:p>
            <a:pPr eaLnBrk="1" hangingPunct="1">
              <a:lnSpc>
                <a:spcPct val="90000"/>
              </a:lnSpc>
            </a:pPr>
            <a:r>
              <a:rPr lang="de-DE" sz="2300" b="1" dirty="0" smtClean="0"/>
              <a:t>Typische </a:t>
            </a:r>
            <a:r>
              <a:rPr lang="de-DE" sz="2300" b="1" dirty="0"/>
              <a:t>Leistungsparameter im extra- und intramuralen Bereich </a:t>
            </a:r>
            <a:r>
              <a:rPr lang="de-DE" sz="2300" dirty="0" smtClean="0"/>
              <a:t>für </a:t>
            </a:r>
            <a:r>
              <a:rPr lang="de-DE" sz="2300" dirty="0"/>
              <a:t>die ausgewählten diabetes-assoziierte Erkrankungen </a:t>
            </a:r>
            <a:r>
              <a:rPr lang="de-DE" sz="2300" dirty="0" smtClean="0"/>
              <a:t>aufzuzeigen</a:t>
            </a:r>
          </a:p>
          <a:p>
            <a:pPr eaLnBrk="1" hangingPunct="1">
              <a:lnSpc>
                <a:spcPct val="90000"/>
              </a:lnSpc>
            </a:pPr>
            <a:endParaRPr lang="de-DE" sz="1500" dirty="0" smtClean="0"/>
          </a:p>
          <a:p>
            <a:pPr eaLnBrk="1" hangingPunct="1">
              <a:lnSpc>
                <a:spcPct val="90000"/>
              </a:lnSpc>
            </a:pPr>
            <a:r>
              <a:rPr lang="de-DE" sz="2300" dirty="0" smtClean="0"/>
              <a:t>Inwieweit </a:t>
            </a:r>
            <a:r>
              <a:rPr lang="de-DE" sz="2300" b="1" dirty="0" smtClean="0"/>
              <a:t>Datenbank</a:t>
            </a:r>
            <a:r>
              <a:rPr lang="de-DE" sz="2300" dirty="0" smtClean="0"/>
              <a:t> es ermöglicht, die </a:t>
            </a:r>
            <a:r>
              <a:rPr lang="de-DE" sz="2300" b="1" dirty="0" smtClean="0"/>
              <a:t>Ausgangssituation</a:t>
            </a:r>
            <a:r>
              <a:rPr lang="de-DE" sz="2300" dirty="0" smtClean="0"/>
              <a:t> für das </a:t>
            </a:r>
            <a:r>
              <a:rPr lang="de-DE" sz="2300" b="1" dirty="0" smtClean="0"/>
              <a:t>DMP Diabetes </a:t>
            </a:r>
            <a:r>
              <a:rPr lang="de-DE" sz="2300" dirty="0" smtClean="0"/>
              <a:t>zu beschreiben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de-AT" sz="1500" dirty="0"/>
          </a:p>
          <a:p>
            <a:pPr eaLnBrk="1" hangingPunct="1">
              <a:lnSpc>
                <a:spcPct val="90000"/>
              </a:lnSpc>
            </a:pPr>
            <a:r>
              <a:rPr lang="de-DE" sz="2300" b="1" dirty="0" smtClean="0"/>
              <a:t>Evaluation GAP-DRG</a:t>
            </a:r>
            <a:r>
              <a:rPr lang="de-DE" sz="2300" dirty="0" smtClean="0"/>
              <a:t>, </a:t>
            </a:r>
            <a:r>
              <a:rPr lang="de-DE" sz="2300" dirty="0"/>
              <a:t>inwieweit diese für eine Versorgungsberichterstattung und </a:t>
            </a:r>
            <a:r>
              <a:rPr lang="de-DE" sz="2300" dirty="0" smtClean="0"/>
              <a:t>für </a:t>
            </a:r>
            <a:r>
              <a:rPr lang="de-DE" sz="2300" dirty="0"/>
              <a:t>die Ableitung von  </a:t>
            </a:r>
            <a:r>
              <a:rPr lang="de-DE" sz="2300" dirty="0" smtClean="0"/>
              <a:t>             Public-</a:t>
            </a:r>
            <a:r>
              <a:rPr lang="de-DE" sz="2300" dirty="0" err="1" smtClean="0"/>
              <a:t>Health</a:t>
            </a:r>
            <a:r>
              <a:rPr lang="de-DE" sz="2300" dirty="0" smtClean="0"/>
              <a:t> </a:t>
            </a:r>
            <a:r>
              <a:rPr lang="de-DE" sz="2300" dirty="0"/>
              <a:t>Empfehlungen </a:t>
            </a:r>
            <a:r>
              <a:rPr lang="de-DE" sz="2300" dirty="0" smtClean="0"/>
              <a:t>einzusetzen ist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Untertitel 2"/>
          <p:cNvSpPr>
            <a:spLocks noGrp="1"/>
          </p:cNvSpPr>
          <p:nvPr>
            <p:ph type="subTitle" idx="4294967295"/>
          </p:nvPr>
        </p:nvSpPr>
        <p:spPr>
          <a:xfrm>
            <a:off x="250825" y="1615976"/>
            <a:ext cx="8642350" cy="4895850"/>
          </a:xfrm>
        </p:spPr>
        <p:txBody>
          <a:bodyPr/>
          <a:lstStyle/>
          <a:p>
            <a:pPr marL="0" indent="0" eaLnBrk="1" hangingPunct="1"/>
            <a:r>
              <a:rPr lang="de-AT" sz="2400" dirty="0" smtClean="0">
                <a:solidFill>
                  <a:srgbClr val="0D0D0D"/>
                </a:solidFill>
              </a:rPr>
              <a:t> </a:t>
            </a:r>
            <a:r>
              <a:rPr lang="de-AT" sz="2400" b="1" dirty="0" smtClean="0">
                <a:solidFill>
                  <a:srgbClr val="0D0D0D"/>
                </a:solidFill>
              </a:rPr>
              <a:t>Datenquelle = GAP-DRG</a:t>
            </a:r>
          </a:p>
          <a:p>
            <a:pPr marL="400050" lvl="1" indent="0" eaLnBrk="1" hangingPunct="1"/>
            <a:r>
              <a:rPr lang="de-AT" sz="1800" dirty="0">
                <a:solidFill>
                  <a:srgbClr val="0D0D0D"/>
                </a:solidFill>
              </a:rPr>
              <a:t> </a:t>
            </a:r>
            <a:r>
              <a:rPr lang="de-DE" sz="1800" dirty="0"/>
              <a:t>Datenbank des </a:t>
            </a:r>
            <a:r>
              <a:rPr lang="de-DE" sz="1800" dirty="0" smtClean="0"/>
              <a:t>HVSV</a:t>
            </a:r>
          </a:p>
          <a:p>
            <a:pPr marL="400050" lvl="1" indent="0" eaLnBrk="1" hangingPunct="1"/>
            <a:r>
              <a:rPr lang="de-DE" sz="1800" dirty="0" smtClean="0"/>
              <a:t> </a:t>
            </a:r>
            <a:r>
              <a:rPr lang="de-DE" sz="1800" dirty="0" err="1" smtClean="0"/>
              <a:t>Pseudonymisierte</a:t>
            </a:r>
            <a:r>
              <a:rPr lang="de-DE" sz="1800" dirty="0" smtClean="0"/>
              <a:t> </a:t>
            </a:r>
            <a:r>
              <a:rPr lang="de-DE" sz="1800" dirty="0"/>
              <a:t>Abrechnungsdaten aller Sozialversicherungsträger </a:t>
            </a:r>
            <a:r>
              <a:rPr lang="de-DE" sz="1800" dirty="0" smtClean="0"/>
              <a:t>(2006/2007)</a:t>
            </a:r>
          </a:p>
          <a:p>
            <a:pPr marL="400050" lvl="1" indent="0" eaLnBrk="1" hangingPunct="1"/>
            <a:r>
              <a:rPr lang="de-DE" sz="1800" dirty="0" smtClean="0"/>
              <a:t> Daten </a:t>
            </a:r>
            <a:r>
              <a:rPr lang="de-DE" sz="1800" dirty="0"/>
              <a:t>über stationäre </a:t>
            </a:r>
            <a:r>
              <a:rPr lang="de-DE" sz="1800" dirty="0" smtClean="0"/>
              <a:t>Aufenthalte in </a:t>
            </a:r>
            <a:r>
              <a:rPr lang="de-DE" sz="1800" dirty="0"/>
              <a:t>verknüpfter </a:t>
            </a:r>
            <a:r>
              <a:rPr lang="de-DE" sz="1800" dirty="0" smtClean="0"/>
              <a:t>Form</a:t>
            </a:r>
          </a:p>
          <a:p>
            <a:pPr marL="400050" lvl="1" indent="0" eaLnBrk="1" hangingPunct="1">
              <a:buNone/>
            </a:pPr>
            <a:endParaRPr lang="de-AT" sz="1000" dirty="0">
              <a:solidFill>
                <a:srgbClr val="0D0D0D"/>
              </a:solidFill>
            </a:endParaRPr>
          </a:p>
          <a:p>
            <a:pPr marL="0" indent="0" eaLnBrk="1" hangingPunct="1"/>
            <a:r>
              <a:rPr lang="de-AT" sz="2400" dirty="0">
                <a:solidFill>
                  <a:srgbClr val="0D0D0D"/>
                </a:solidFill>
              </a:rPr>
              <a:t> </a:t>
            </a:r>
            <a:r>
              <a:rPr lang="de-AT" sz="2400" b="1" dirty="0" smtClean="0">
                <a:solidFill>
                  <a:srgbClr val="0D0D0D"/>
                </a:solidFill>
              </a:rPr>
              <a:t>Datenaufbereitung</a:t>
            </a:r>
          </a:p>
          <a:p>
            <a:pPr marL="400050" lvl="1" indent="0" eaLnBrk="1" hangingPunct="1"/>
            <a:r>
              <a:rPr lang="de-AT" sz="1800" dirty="0">
                <a:solidFill>
                  <a:srgbClr val="0D0D0D"/>
                </a:solidFill>
              </a:rPr>
              <a:t> </a:t>
            </a:r>
            <a:r>
              <a:rPr lang="de-DE" sz="1800" dirty="0" smtClean="0">
                <a:solidFill>
                  <a:srgbClr val="0D0D0D"/>
                </a:solidFill>
              </a:rPr>
              <a:t>Ausgewählte </a:t>
            </a:r>
            <a:r>
              <a:rPr lang="de-DE" sz="1800" dirty="0">
                <a:solidFill>
                  <a:srgbClr val="0D0D0D"/>
                </a:solidFill>
              </a:rPr>
              <a:t>Tabellen und </a:t>
            </a:r>
            <a:r>
              <a:rPr lang="de-DE" sz="1800" dirty="0" smtClean="0">
                <a:solidFill>
                  <a:srgbClr val="0D0D0D"/>
                </a:solidFill>
              </a:rPr>
              <a:t>Variablen verschlüsselt übermittelt (Verlinkung durch IDs)</a:t>
            </a:r>
            <a:endParaRPr lang="de-DE" sz="1800" dirty="0">
              <a:solidFill>
                <a:srgbClr val="0D0D0D"/>
              </a:solidFill>
            </a:endParaRPr>
          </a:p>
          <a:p>
            <a:pPr marL="400050" lvl="1" indent="0" eaLnBrk="1" hangingPunct="1"/>
            <a:r>
              <a:rPr lang="de-AT" sz="1800" dirty="0">
                <a:solidFill>
                  <a:srgbClr val="0D0D0D"/>
                </a:solidFill>
              </a:rPr>
              <a:t> </a:t>
            </a:r>
            <a:r>
              <a:rPr lang="de-AT" sz="1800" dirty="0" smtClean="0">
                <a:solidFill>
                  <a:srgbClr val="0D0D0D"/>
                </a:solidFill>
              </a:rPr>
              <a:t>Konvertierung durch </a:t>
            </a:r>
            <a:r>
              <a:rPr lang="de-DE" sz="1800" dirty="0" err="1" smtClean="0">
                <a:solidFill>
                  <a:srgbClr val="0D0D0D"/>
                </a:solidFill>
              </a:rPr>
              <a:t>StatTransfer</a:t>
            </a:r>
            <a:r>
              <a:rPr lang="de-DE" sz="1800" dirty="0" smtClean="0">
                <a:solidFill>
                  <a:srgbClr val="0D0D0D"/>
                </a:solidFill>
              </a:rPr>
              <a:t> </a:t>
            </a:r>
            <a:r>
              <a:rPr lang="de-DE" sz="1800" dirty="0">
                <a:solidFill>
                  <a:srgbClr val="0D0D0D"/>
                </a:solidFill>
              </a:rPr>
              <a:t>11 </a:t>
            </a:r>
            <a:r>
              <a:rPr lang="de-DE" sz="1800" dirty="0" smtClean="0">
                <a:solidFill>
                  <a:srgbClr val="0D0D0D"/>
                </a:solidFill>
              </a:rPr>
              <a:t>in </a:t>
            </a:r>
            <a:r>
              <a:rPr lang="de-DE" sz="1800" dirty="0">
                <a:solidFill>
                  <a:srgbClr val="0D0D0D"/>
                </a:solidFill>
              </a:rPr>
              <a:t>IBM SPSS® Version 19.0 für </a:t>
            </a:r>
            <a:r>
              <a:rPr lang="de-DE" sz="1800" dirty="0" smtClean="0">
                <a:solidFill>
                  <a:srgbClr val="0D0D0D"/>
                </a:solidFill>
              </a:rPr>
              <a:t>Windows</a:t>
            </a:r>
          </a:p>
          <a:p>
            <a:pPr marL="400050" lvl="1" indent="0" eaLnBrk="1" hangingPunct="1">
              <a:buNone/>
            </a:pPr>
            <a:endParaRPr lang="de-DE" sz="1000" dirty="0">
              <a:solidFill>
                <a:srgbClr val="0D0D0D"/>
              </a:solidFill>
            </a:endParaRPr>
          </a:p>
          <a:p>
            <a:pPr marL="0" indent="0" eaLnBrk="1" hangingPunct="1"/>
            <a:r>
              <a:rPr lang="de-AT" sz="2400" dirty="0" smtClean="0">
                <a:solidFill>
                  <a:srgbClr val="0D0D0D"/>
                </a:solidFill>
              </a:rPr>
              <a:t> </a:t>
            </a:r>
            <a:r>
              <a:rPr lang="de-AT" sz="2400" b="1" dirty="0" smtClean="0">
                <a:solidFill>
                  <a:srgbClr val="0D0D0D"/>
                </a:solidFill>
              </a:rPr>
              <a:t>Datenanalyse</a:t>
            </a:r>
          </a:p>
          <a:p>
            <a:pPr marL="400050" lvl="1" indent="0" eaLnBrk="1" hangingPunct="1"/>
            <a:r>
              <a:rPr lang="de-DE" sz="1800" dirty="0" smtClean="0">
                <a:solidFill>
                  <a:srgbClr val="0D0D0D"/>
                </a:solidFill>
              </a:rPr>
              <a:t> Spätfolgen durch MELs und HDGs aus den MBDS Daten extrahiert </a:t>
            </a:r>
          </a:p>
          <a:p>
            <a:pPr marL="400050" lvl="1" indent="0" eaLnBrk="1" hangingPunct="1"/>
            <a:r>
              <a:rPr lang="de-AT" sz="1800" dirty="0">
                <a:solidFill>
                  <a:srgbClr val="0D0D0D"/>
                </a:solidFill>
              </a:rPr>
              <a:t> </a:t>
            </a:r>
            <a:r>
              <a:rPr lang="de-AT" sz="1800" dirty="0" smtClean="0">
                <a:solidFill>
                  <a:srgbClr val="0D0D0D"/>
                </a:solidFill>
              </a:rPr>
              <a:t>Altersstandardisierungen</a:t>
            </a:r>
            <a:endParaRPr lang="de-DE" sz="1800" dirty="0">
              <a:solidFill>
                <a:srgbClr val="0D0D0D"/>
              </a:solidFill>
            </a:endParaRPr>
          </a:p>
          <a:p>
            <a:pPr marL="685800" lvl="1" eaLnBrk="1" hangingPunct="1">
              <a:buFontTx/>
              <a:buChar char="-"/>
            </a:pPr>
            <a:endParaRPr lang="de-DE" sz="1800" dirty="0">
              <a:solidFill>
                <a:srgbClr val="0D0D0D"/>
              </a:solidFill>
            </a:endParaRPr>
          </a:p>
          <a:p>
            <a:pPr marL="400050" lvl="1" indent="0" eaLnBrk="1" hangingPunct="1">
              <a:buNone/>
            </a:pPr>
            <a:endParaRPr lang="de-AT" sz="1400" dirty="0" smtClean="0">
              <a:solidFill>
                <a:srgbClr val="0D0D0D"/>
              </a:solidFill>
            </a:endParaRPr>
          </a:p>
        </p:txBody>
      </p:sp>
      <p:sp>
        <p:nvSpPr>
          <p:cNvPr id="17410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4176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AT" sz="4000" b="1">
                <a:latin typeface="Calibri" pitchFamily="34" charset="0"/>
              </a:rPr>
              <a:t>Methode</a:t>
            </a:r>
          </a:p>
        </p:txBody>
      </p:sp>
      <p:pic>
        <p:nvPicPr>
          <p:cNvPr id="17412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413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8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Untertitel 2"/>
          <p:cNvSpPr>
            <a:spLocks noGrp="1"/>
          </p:cNvSpPr>
          <p:nvPr>
            <p:ph type="subTitle" idx="4294967295"/>
          </p:nvPr>
        </p:nvSpPr>
        <p:spPr>
          <a:xfrm>
            <a:off x="250825" y="1340769"/>
            <a:ext cx="8642350" cy="5256584"/>
          </a:xfrm>
        </p:spPr>
        <p:txBody>
          <a:bodyPr/>
          <a:lstStyle/>
          <a:p>
            <a:pPr marL="0" indent="0" eaLnBrk="1" hangingPunct="1">
              <a:buNone/>
            </a:pPr>
            <a:endParaRPr lang="de-AT" sz="500" dirty="0" smtClean="0"/>
          </a:p>
          <a:p>
            <a:pPr marL="0" indent="0" eaLnBrk="1" hangingPunct="1"/>
            <a:r>
              <a:rPr lang="de-AT" sz="2100" b="1" dirty="0" smtClean="0"/>
              <a:t> Basispopulation</a:t>
            </a:r>
            <a:r>
              <a:rPr lang="de-AT" sz="2400" dirty="0" smtClean="0"/>
              <a:t> = </a:t>
            </a:r>
            <a:r>
              <a:rPr lang="de-AT" sz="2100" dirty="0" smtClean="0"/>
              <a:t>Ermittlung über </a:t>
            </a:r>
            <a:r>
              <a:rPr lang="de-AT" sz="2100" dirty="0"/>
              <a:t>rezeptierte </a:t>
            </a:r>
            <a:r>
              <a:rPr lang="de-AT" sz="2100" dirty="0" smtClean="0"/>
              <a:t>+ eingelöste Medikamente    	</a:t>
            </a:r>
            <a:r>
              <a:rPr lang="de-AT" sz="1600" dirty="0" smtClean="0"/>
              <a:t>A</a:t>
            </a:r>
            <a:r>
              <a:rPr lang="de-AT" sz="1600" dirty="0" smtClean="0">
                <a:solidFill>
                  <a:srgbClr val="0D0D0D"/>
                </a:solidFill>
              </a:rPr>
              <a:t>lle </a:t>
            </a:r>
            <a:r>
              <a:rPr lang="de-AT" sz="1600" dirty="0">
                <a:solidFill>
                  <a:srgbClr val="0D0D0D"/>
                </a:solidFill>
              </a:rPr>
              <a:t>Personen die 2006/07 </a:t>
            </a:r>
            <a:endParaRPr lang="de-DE" sz="1600" dirty="0"/>
          </a:p>
          <a:p>
            <a:pPr lvl="2"/>
            <a:r>
              <a:rPr lang="de-AT" sz="1600" dirty="0"/>
              <a:t>mindestens einmal Insulin (ATC A10A), unter Berücksichtigung von Personen, die im Jahr 2006 mindestens 50 Jahre alt </a:t>
            </a:r>
            <a:r>
              <a:rPr lang="de-AT" sz="1600" dirty="0" smtClean="0"/>
              <a:t>waren </a:t>
            </a:r>
            <a:endParaRPr lang="de-AT" sz="1600" dirty="0"/>
          </a:p>
          <a:p>
            <a:pPr lvl="2"/>
            <a:r>
              <a:rPr lang="de-AT" sz="1600" dirty="0"/>
              <a:t>mindestens ein orales Antidiabetikum (ATC A10B), unabhängig vom Alter </a:t>
            </a:r>
            <a:endParaRPr lang="de-AT" sz="1600" dirty="0" smtClean="0"/>
          </a:p>
          <a:p>
            <a:pPr marL="914400" lvl="2" indent="0">
              <a:buNone/>
            </a:pPr>
            <a:endParaRPr lang="de-AT" sz="1600" dirty="0"/>
          </a:p>
          <a:p>
            <a:pPr marL="0" lvl="1" indent="0" eaLnBrk="1" hangingPunct="1">
              <a:buFont typeface="Arial" charset="0"/>
              <a:buChar char="•"/>
            </a:pPr>
            <a:r>
              <a:rPr lang="de-AT" sz="2400" dirty="0" smtClean="0"/>
              <a:t> </a:t>
            </a:r>
            <a:r>
              <a:rPr lang="de-AT" sz="2100" b="1" dirty="0" smtClean="0"/>
              <a:t>Vergleichspopulation</a:t>
            </a:r>
            <a:r>
              <a:rPr lang="de-AT" sz="2100" dirty="0" smtClean="0"/>
              <a:t> = alle Personen, ohne angeführten Merkmale</a:t>
            </a:r>
            <a:endParaRPr lang="de-AT" sz="1600" dirty="0" smtClean="0">
              <a:solidFill>
                <a:srgbClr val="0D0D0D"/>
              </a:solidFill>
            </a:endParaRPr>
          </a:p>
        </p:txBody>
      </p:sp>
      <p:sp>
        <p:nvSpPr>
          <p:cNvPr id="18434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8064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Basis- und Vergleichspopulation</a:t>
            </a:r>
            <a:endParaRPr lang="de-AT" sz="4000" b="1" dirty="0">
              <a:latin typeface="Calibri" pitchFamily="34" charset="0"/>
            </a:endParaRPr>
          </a:p>
        </p:txBody>
      </p:sp>
      <p:pic>
        <p:nvPicPr>
          <p:cNvPr id="18436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437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25" t="38555" r="9722" b="41889"/>
          <a:stretch/>
        </p:blipFill>
        <p:spPr bwMode="auto">
          <a:xfrm>
            <a:off x="755650" y="3861048"/>
            <a:ext cx="6768678" cy="2695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76692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Studienpopulation vs. Bevölkerung</a:t>
            </a:r>
            <a:endParaRPr lang="de-AT" sz="4000" b="1" dirty="0">
              <a:latin typeface="Calibri" pitchFamily="34" charset="0"/>
            </a:endParaRPr>
          </a:p>
        </p:txBody>
      </p:sp>
      <p:pic>
        <p:nvPicPr>
          <p:cNvPr id="18436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437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5" t="35000" r="48750" b="28445"/>
          <a:stretch/>
        </p:blipFill>
        <p:spPr bwMode="auto">
          <a:xfrm>
            <a:off x="827758" y="1231975"/>
            <a:ext cx="7128792" cy="5306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72009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Ergebnisse - Spätfolgen</a:t>
            </a:r>
            <a:endParaRPr lang="de-AT" sz="4000" b="1" dirty="0">
              <a:latin typeface="Calibri" pitchFamily="34" charset="0"/>
            </a:endParaRPr>
          </a:p>
        </p:txBody>
      </p:sp>
      <p:pic>
        <p:nvPicPr>
          <p:cNvPr id="19460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461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7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97" t="32222" r="10417" b="39000"/>
          <a:stretch/>
        </p:blipFill>
        <p:spPr bwMode="auto">
          <a:xfrm>
            <a:off x="576086" y="1455936"/>
            <a:ext cx="7380464" cy="474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feld 4"/>
          <p:cNvSpPr txBox="1">
            <a:spLocks noChangeArrowheads="1"/>
          </p:cNvSpPr>
          <p:nvPr/>
        </p:nvSpPr>
        <p:spPr bwMode="auto">
          <a:xfrm>
            <a:off x="755650" y="404813"/>
            <a:ext cx="8208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AT" sz="4000" b="1" dirty="0" smtClean="0">
                <a:latin typeface="Calibri" pitchFamily="34" charset="0"/>
              </a:rPr>
              <a:t>Ergebnisse - Spätfolgen</a:t>
            </a:r>
            <a:endParaRPr lang="de-AT" sz="2400" b="1" dirty="0">
              <a:latin typeface="Calibri" pitchFamily="34" charset="0"/>
            </a:endParaRPr>
          </a:p>
        </p:txBody>
      </p:sp>
      <p:pic>
        <p:nvPicPr>
          <p:cNvPr id="20484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200" r="28081"/>
          <a:stretch>
            <a:fillRect/>
          </a:stretch>
        </p:blipFill>
        <p:spPr bwMode="auto">
          <a:xfrm>
            <a:off x="7956550" y="5661025"/>
            <a:ext cx="9366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485" name="AutoShape 10"/>
          <p:cNvCxnSpPr>
            <a:cxnSpLocks noChangeShapeType="1"/>
          </p:cNvCxnSpPr>
          <p:nvPr/>
        </p:nvCxnSpPr>
        <p:spPr bwMode="auto">
          <a:xfrm>
            <a:off x="323850" y="1196975"/>
            <a:ext cx="8496300" cy="1588"/>
          </a:xfrm>
          <a:prstGeom prst="straightConnector1">
            <a:avLst/>
          </a:prstGeom>
          <a:noFill/>
          <a:ln w="50800">
            <a:solidFill>
              <a:schemeClr val="accent5">
                <a:lumMod val="75000"/>
              </a:schemeClr>
            </a:solidFill>
            <a:round/>
            <a:headEnd type="oval" w="sm" len="med"/>
            <a:tailEnd type="oval" w="sm" len="med"/>
          </a:ln>
        </p:spPr>
      </p:cxnSp>
      <p:sp>
        <p:nvSpPr>
          <p:cNvPr id="13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468313" y="6429375"/>
            <a:ext cx="8207375" cy="4286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de-AT" sz="900" dirty="0" smtClean="0">
                <a:solidFill>
                  <a:srgbClr val="898989"/>
                </a:solidFill>
                <a:latin typeface="Syntax"/>
              </a:rPr>
              <a:t>© Institut für Sozialmedizin und Epidemiologie, MUG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89" t="40778" r="28750" b="33445"/>
          <a:stretch/>
        </p:blipFill>
        <p:spPr bwMode="auto">
          <a:xfrm>
            <a:off x="602828" y="1417463"/>
            <a:ext cx="7800950" cy="467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llipse 7"/>
          <p:cNvSpPr/>
          <p:nvPr/>
        </p:nvSpPr>
        <p:spPr>
          <a:xfrm>
            <a:off x="5742781" y="4403726"/>
            <a:ext cx="8636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9" name="Ellipse 8"/>
          <p:cNvSpPr/>
          <p:nvPr/>
        </p:nvSpPr>
        <p:spPr>
          <a:xfrm>
            <a:off x="2843808" y="4403726"/>
            <a:ext cx="8636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1300</Words>
  <Application>Microsoft Office PowerPoint</Application>
  <PresentationFormat>Bildschirmpräsentation (4:3)</PresentationFormat>
  <Paragraphs>195</Paragraphs>
  <Slides>20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Larissa-Design</vt:lpstr>
      <vt:lpstr>Analyse diabetes-induzierter Erkrankungen basierend auf Routinedaten medizinischer Leistungen in Österreich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Franki</dc:creator>
  <cp:lastModifiedBy>Administrator</cp:lastModifiedBy>
  <cp:revision>155</cp:revision>
  <cp:lastPrinted>2013-05-22T12:42:12Z</cp:lastPrinted>
  <dcterms:created xsi:type="dcterms:W3CDTF">2010-10-10T15:58:03Z</dcterms:created>
  <dcterms:modified xsi:type="dcterms:W3CDTF">2013-05-29T07:38:43Z</dcterms:modified>
</cp:coreProperties>
</file>