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02" r:id="rId2"/>
    <p:sldId id="308" r:id="rId3"/>
    <p:sldId id="299" r:id="rId4"/>
    <p:sldId id="303" r:id="rId5"/>
    <p:sldId id="305" r:id="rId6"/>
    <p:sldId id="312" r:id="rId7"/>
    <p:sldId id="304" r:id="rId8"/>
    <p:sldId id="310" r:id="rId9"/>
    <p:sldId id="307" r:id="rId10"/>
    <p:sldId id="311" r:id="rId11"/>
    <p:sldId id="313" r:id="rId12"/>
    <p:sldId id="314" r:id="rId13"/>
    <p:sldId id="315" r:id="rId14"/>
    <p:sldId id="316" r:id="rId15"/>
  </p:sldIdLst>
  <p:sldSz cx="9144000" cy="6858000" type="screen4x3"/>
  <p:notesSz cx="7099300" cy="10234613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org" initials="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A4A7"/>
    <a:srgbClr val="29709B"/>
    <a:srgbClr val="007AAC"/>
    <a:srgbClr val="4E4E4E"/>
    <a:srgbClr val="696969"/>
    <a:srgbClr val="ADD0E3"/>
    <a:srgbClr val="0D0F10"/>
    <a:srgbClr val="DA0500"/>
    <a:srgbClr val="1718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127" autoAdjust="0"/>
    <p:restoredTop sz="83421" autoAdjust="0"/>
  </p:normalViewPr>
  <p:slideViewPr>
    <p:cSldViewPr>
      <p:cViewPr>
        <p:scale>
          <a:sx n="100" d="100"/>
          <a:sy n="100" d="100"/>
        </p:scale>
        <p:origin x="-2730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3606" y="-114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149.148.62.109\daten\projekte\HV-Endel\Diabetes\Praevalenz\persons_dmgd_bland%20GD%20neu%20fuer%20Paper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'alle zusammen'!$AH$1</c:f>
              <c:strCache>
                <c:ptCount val="1"/>
                <c:pt idx="0">
                  <c:v>Austrians receiving Insulines or oral Antidiab. - male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strRef>
              <c:f>'alle zusammen'!$AG$3:$AG$8</c:f>
              <c:strCache>
                <c:ptCount val="6"/>
                <c:pt idx="0">
                  <c:v>0 to 14</c:v>
                </c:pt>
                <c:pt idx="1">
                  <c:v>15 to 29</c:v>
                </c:pt>
                <c:pt idx="2">
                  <c:v>30 to 44</c:v>
                </c:pt>
                <c:pt idx="3">
                  <c:v>45 to 59</c:v>
                </c:pt>
                <c:pt idx="4">
                  <c:v>60 to 74</c:v>
                </c:pt>
                <c:pt idx="5">
                  <c:v>75 and older</c:v>
                </c:pt>
              </c:strCache>
            </c:strRef>
          </c:cat>
          <c:val>
            <c:numRef>
              <c:f>'alle zusammen'!$AH$3:$AH$8</c:f>
              <c:numCache>
                <c:formatCode>0.00%</c:formatCode>
                <c:ptCount val="6"/>
                <c:pt idx="0">
                  <c:v>1.2870419235863969E-3</c:v>
                </c:pt>
                <c:pt idx="1">
                  <c:v>2.9397979942455566E-3</c:v>
                </c:pt>
                <c:pt idx="2">
                  <c:v>1.130546140280635E-2</c:v>
                </c:pt>
                <c:pt idx="3">
                  <c:v>5.8842780784828054E-2</c:v>
                </c:pt>
                <c:pt idx="4">
                  <c:v>0.13775253511380089</c:v>
                </c:pt>
                <c:pt idx="5">
                  <c:v>0.16265082051792651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'alle zusammen'!$AI$1</c:f>
              <c:strCache>
                <c:ptCount val="1"/>
                <c:pt idx="0">
                  <c:v>Austrians receiving Insulines or oral Antidiab. - female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'alle zusammen'!$AG$3:$AG$8</c:f>
              <c:strCache>
                <c:ptCount val="6"/>
                <c:pt idx="0">
                  <c:v>0 to 14</c:v>
                </c:pt>
                <c:pt idx="1">
                  <c:v>15 to 29</c:v>
                </c:pt>
                <c:pt idx="2">
                  <c:v>30 to 44</c:v>
                </c:pt>
                <c:pt idx="3">
                  <c:v>45 to 59</c:v>
                </c:pt>
                <c:pt idx="4">
                  <c:v>60 to 74</c:v>
                </c:pt>
                <c:pt idx="5">
                  <c:v>75 and older</c:v>
                </c:pt>
              </c:strCache>
            </c:strRef>
          </c:cat>
          <c:val>
            <c:numRef>
              <c:f>'alle zusammen'!$AI$3:$AI$8</c:f>
              <c:numCache>
                <c:formatCode>0.00%</c:formatCode>
                <c:ptCount val="6"/>
                <c:pt idx="0">
                  <c:v>1.2758187293983737E-3</c:v>
                </c:pt>
                <c:pt idx="1">
                  <c:v>4.3202200246080166E-3</c:v>
                </c:pt>
                <c:pt idx="2">
                  <c:v>9.3841187863137488E-3</c:v>
                </c:pt>
                <c:pt idx="3">
                  <c:v>3.8742105910697495E-2</c:v>
                </c:pt>
                <c:pt idx="4">
                  <c:v>0.10653247246486898</c:v>
                </c:pt>
                <c:pt idx="5">
                  <c:v>0.15121994627974344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'alle zusammen'!$AJ$1</c:f>
              <c:strCache>
                <c:ptCount val="1"/>
                <c:pt idx="0">
                  <c:v>Austrians receiving Insulines or oral Antidiab. - total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strRef>
              <c:f>'alle zusammen'!$AG$3:$AG$8</c:f>
              <c:strCache>
                <c:ptCount val="6"/>
                <c:pt idx="0">
                  <c:v>0 to 14</c:v>
                </c:pt>
                <c:pt idx="1">
                  <c:v>15 to 29</c:v>
                </c:pt>
                <c:pt idx="2">
                  <c:v>30 to 44</c:v>
                </c:pt>
                <c:pt idx="3">
                  <c:v>45 to 59</c:v>
                </c:pt>
                <c:pt idx="4">
                  <c:v>60 to 74</c:v>
                </c:pt>
                <c:pt idx="5">
                  <c:v>75 and older</c:v>
                </c:pt>
              </c:strCache>
            </c:strRef>
          </c:cat>
          <c:val>
            <c:numRef>
              <c:f>'alle zusammen'!$AJ$3:$AJ$8</c:f>
              <c:numCache>
                <c:formatCode>0.00%</c:formatCode>
                <c:ptCount val="6"/>
                <c:pt idx="0">
                  <c:v>1.2815711152520063E-3</c:v>
                </c:pt>
                <c:pt idx="1">
                  <c:v>3.6196614044934359E-3</c:v>
                </c:pt>
                <c:pt idx="2">
                  <c:v>1.035141043224396E-2</c:v>
                </c:pt>
                <c:pt idx="3">
                  <c:v>4.8737382381183157E-2</c:v>
                </c:pt>
                <c:pt idx="4">
                  <c:v>0.12113358494284422</c:v>
                </c:pt>
                <c:pt idx="5">
                  <c:v>0.15511778822040637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082944"/>
        <c:axId val="97521600"/>
      </c:lineChart>
      <c:catAx>
        <c:axId val="104082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7521600"/>
        <c:crosses val="autoZero"/>
        <c:auto val="1"/>
        <c:lblAlgn val="ctr"/>
        <c:lblOffset val="100"/>
        <c:noMultiLvlLbl val="0"/>
      </c:catAx>
      <c:valAx>
        <c:axId val="97521600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04082944"/>
        <c:crosses val="autoZero"/>
        <c:crossBetween val="between"/>
      </c:valAx>
    </c:plotArea>
    <c:legend>
      <c:legendPos val="r"/>
      <c:layout/>
      <c:overlay val="0"/>
    </c:legend>
    <c:plotVisOnly val="1"/>
    <c:dispBlanksAs val="zero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6433" cy="54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69" tIns="47285" rIns="94569" bIns="4728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49182" y="0"/>
            <a:ext cx="3017037" cy="54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69" tIns="47285" rIns="94569" bIns="4728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291"/>
            <a:ext cx="3096433" cy="54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69" tIns="47285" rIns="94569" bIns="4728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49182" y="9723291"/>
            <a:ext cx="3017037" cy="54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69" tIns="47285" rIns="94569" bIns="4728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EFC7B6E-0B41-4BF1-81CB-2D973871D22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5393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6433" cy="54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69" tIns="47285" rIns="94569" bIns="4728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49182" y="0"/>
            <a:ext cx="3017037" cy="54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69" tIns="47285" rIns="94569" bIns="4728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9650" y="784225"/>
            <a:ext cx="5126038" cy="3843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2749" y="4861646"/>
            <a:ext cx="5240117" cy="462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69" tIns="47285" rIns="94569" bIns="472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291"/>
            <a:ext cx="3096433" cy="54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69" tIns="47285" rIns="94569" bIns="4728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49182" y="9723291"/>
            <a:ext cx="3017037" cy="54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569" tIns="47285" rIns="94569" bIns="4728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007646B-C442-4D0E-ADF0-F941243B336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61096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5A8D2B-1BCA-4332-BF29-D5DEF56A3432}" type="slidenum">
              <a:rPr lang="de-DE"/>
              <a:pPr/>
              <a:t>1</a:t>
            </a:fld>
            <a:endParaRPr lang="de-DE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52EA6E-8BF4-4ADC-940D-F2905D447119}" type="slidenum">
              <a:rPr lang="de-DE"/>
              <a:pPr/>
              <a:t>10</a:t>
            </a:fld>
            <a:endParaRPr lang="de-DE"/>
          </a:p>
        </p:txBody>
      </p:sp>
      <p:sp>
        <p:nvSpPr>
          <p:cNvPr id="1228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9650" y="784225"/>
            <a:ext cx="5126038" cy="3843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749" y="4861646"/>
            <a:ext cx="5240117" cy="46264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52EA6E-8BF4-4ADC-940D-F2905D447119}" type="slidenum">
              <a:rPr lang="de-DE"/>
              <a:pPr/>
              <a:t>11</a:t>
            </a:fld>
            <a:endParaRPr lang="de-DE"/>
          </a:p>
        </p:txBody>
      </p:sp>
      <p:sp>
        <p:nvSpPr>
          <p:cNvPr id="1228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9650" y="784225"/>
            <a:ext cx="5126038" cy="3843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749" y="4861646"/>
            <a:ext cx="5240117" cy="46264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52EA6E-8BF4-4ADC-940D-F2905D447119}" type="slidenum">
              <a:rPr lang="de-DE"/>
              <a:pPr/>
              <a:t>12</a:t>
            </a:fld>
            <a:endParaRPr lang="de-DE"/>
          </a:p>
        </p:txBody>
      </p:sp>
      <p:sp>
        <p:nvSpPr>
          <p:cNvPr id="1228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9650" y="784225"/>
            <a:ext cx="5126038" cy="3843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749" y="4861646"/>
            <a:ext cx="5240117" cy="46264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52EA6E-8BF4-4ADC-940D-F2905D447119}" type="slidenum">
              <a:rPr lang="de-DE"/>
              <a:pPr/>
              <a:t>13</a:t>
            </a:fld>
            <a:endParaRPr lang="de-DE"/>
          </a:p>
        </p:txBody>
      </p:sp>
      <p:sp>
        <p:nvSpPr>
          <p:cNvPr id="1228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9650" y="784225"/>
            <a:ext cx="5126038" cy="3843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749" y="4861646"/>
            <a:ext cx="5240117" cy="46264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52EA6E-8BF4-4ADC-940D-F2905D447119}" type="slidenum">
              <a:rPr lang="de-DE"/>
              <a:pPr/>
              <a:t>14</a:t>
            </a:fld>
            <a:endParaRPr lang="de-DE"/>
          </a:p>
        </p:txBody>
      </p:sp>
      <p:sp>
        <p:nvSpPr>
          <p:cNvPr id="1228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9650" y="784225"/>
            <a:ext cx="5126038" cy="3843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749" y="4861646"/>
            <a:ext cx="5240117" cy="46264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52EA6E-8BF4-4ADC-940D-F2905D447119}" type="slidenum">
              <a:rPr lang="de-DE"/>
              <a:pPr/>
              <a:t>2</a:t>
            </a:fld>
            <a:endParaRPr lang="de-DE"/>
          </a:p>
        </p:txBody>
      </p:sp>
      <p:sp>
        <p:nvSpPr>
          <p:cNvPr id="1228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9650" y="784225"/>
            <a:ext cx="5126038" cy="3843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749" y="4861646"/>
            <a:ext cx="5240117" cy="46264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52EA6E-8BF4-4ADC-940D-F2905D447119}" type="slidenum">
              <a:rPr lang="de-DE"/>
              <a:pPr/>
              <a:t>3</a:t>
            </a:fld>
            <a:endParaRPr lang="de-DE"/>
          </a:p>
        </p:txBody>
      </p:sp>
      <p:sp>
        <p:nvSpPr>
          <p:cNvPr id="1228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9650" y="784225"/>
            <a:ext cx="5126038" cy="3843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749" y="4861646"/>
            <a:ext cx="5240117" cy="46264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52EA6E-8BF4-4ADC-940D-F2905D447119}" type="slidenum">
              <a:rPr lang="de-DE"/>
              <a:pPr/>
              <a:t>4</a:t>
            </a:fld>
            <a:endParaRPr lang="de-DE"/>
          </a:p>
        </p:txBody>
      </p:sp>
      <p:sp>
        <p:nvSpPr>
          <p:cNvPr id="1228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9650" y="784225"/>
            <a:ext cx="5126038" cy="3843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749" y="4861646"/>
            <a:ext cx="5240117" cy="46264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52EA6E-8BF4-4ADC-940D-F2905D447119}" type="slidenum">
              <a:rPr lang="de-DE"/>
              <a:pPr/>
              <a:t>5</a:t>
            </a:fld>
            <a:endParaRPr lang="de-DE"/>
          </a:p>
        </p:txBody>
      </p:sp>
      <p:sp>
        <p:nvSpPr>
          <p:cNvPr id="1228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9650" y="784225"/>
            <a:ext cx="5126038" cy="3843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749" y="4861646"/>
            <a:ext cx="5240117" cy="46264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52EA6E-8BF4-4ADC-940D-F2905D447119}" type="slidenum">
              <a:rPr lang="de-DE"/>
              <a:pPr/>
              <a:t>6</a:t>
            </a:fld>
            <a:endParaRPr lang="de-DE"/>
          </a:p>
        </p:txBody>
      </p:sp>
      <p:sp>
        <p:nvSpPr>
          <p:cNvPr id="1228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9650" y="784225"/>
            <a:ext cx="5126038" cy="3843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749" y="4861646"/>
            <a:ext cx="5240117" cy="46264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52EA6E-8BF4-4ADC-940D-F2905D447119}" type="slidenum">
              <a:rPr lang="de-DE"/>
              <a:pPr/>
              <a:t>7</a:t>
            </a:fld>
            <a:endParaRPr lang="de-DE"/>
          </a:p>
        </p:txBody>
      </p:sp>
      <p:sp>
        <p:nvSpPr>
          <p:cNvPr id="1228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9650" y="784225"/>
            <a:ext cx="5126038" cy="3843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749" y="4861646"/>
            <a:ext cx="5240117" cy="46264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1775665" y="5116513"/>
            <a:ext cx="354965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Bef>
                <a:spcPts val="1200"/>
              </a:spcBef>
            </a:pPr>
            <a:r>
              <a:rPr lang="de-DE" dirty="0"/>
              <a:t>Bis [30;44] Jahre Geschlechter ca. gleich verteilt, danach ca. 2 % mehr Männer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52EA6E-8BF4-4ADC-940D-F2905D447119}" type="slidenum">
              <a:rPr lang="de-DE"/>
              <a:pPr/>
              <a:t>8</a:t>
            </a:fld>
            <a:endParaRPr lang="de-DE"/>
          </a:p>
        </p:txBody>
      </p:sp>
      <p:sp>
        <p:nvSpPr>
          <p:cNvPr id="1228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9650" y="784225"/>
            <a:ext cx="5126038" cy="3843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749" y="4861646"/>
            <a:ext cx="5240117" cy="46264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1200"/>
              </a:spcBef>
            </a:pPr>
            <a:r>
              <a:rPr lang="de-DE" sz="1600" dirty="0"/>
              <a:t>DM-</a:t>
            </a:r>
            <a:r>
              <a:rPr lang="de-DE" sz="1600" dirty="0" err="1"/>
              <a:t>PatientInnen</a:t>
            </a:r>
            <a:r>
              <a:rPr lang="de-DE" sz="1600" dirty="0"/>
              <a:t> insgesamt primär rein oral therapiert (</a:t>
            </a:r>
            <a:r>
              <a:rPr lang="de-DE" sz="1600" dirty="0" smtClean="0"/>
              <a:t>75 </a:t>
            </a:r>
            <a:r>
              <a:rPr lang="de-DE" sz="1600" dirty="0"/>
              <a:t>%), rein Insulin (</a:t>
            </a:r>
            <a:r>
              <a:rPr lang="de-DE" sz="1600" dirty="0" smtClean="0"/>
              <a:t>13 </a:t>
            </a:r>
            <a:r>
              <a:rPr lang="de-DE" sz="1600" dirty="0"/>
              <a:t>%) und Kombinationstherapie (</a:t>
            </a:r>
            <a:r>
              <a:rPr lang="de-DE" sz="1600" dirty="0" smtClean="0"/>
              <a:t>11 </a:t>
            </a:r>
            <a:r>
              <a:rPr lang="de-DE" sz="1600" dirty="0"/>
              <a:t>%) </a:t>
            </a:r>
            <a:r>
              <a:rPr lang="de-DE" sz="1600" dirty="0" smtClean="0"/>
              <a:t>selten</a:t>
            </a:r>
          </a:p>
          <a:p>
            <a:pPr>
              <a:spcBef>
                <a:spcPts val="1200"/>
              </a:spcBef>
            </a:pPr>
            <a:r>
              <a:rPr lang="de-DE" sz="1600" dirty="0" smtClean="0"/>
              <a:t>Bis </a:t>
            </a:r>
            <a:r>
              <a:rPr lang="de-DE" sz="1600" dirty="0"/>
              <a:t>[15;29] Jahre primär rein Insulin (&gt; 66 %), danach primär rein oral (&gt; 56 </a:t>
            </a:r>
            <a:r>
              <a:rPr lang="de-DE" sz="1600" dirty="0" smtClean="0"/>
              <a:t>%)</a:t>
            </a:r>
          </a:p>
          <a:p>
            <a:pPr>
              <a:spcBef>
                <a:spcPts val="1200"/>
              </a:spcBef>
            </a:pPr>
            <a:r>
              <a:rPr lang="de-DE" sz="1600" dirty="0" smtClean="0"/>
              <a:t>Kombinationstherapie </a:t>
            </a:r>
            <a:r>
              <a:rPr lang="de-DE" sz="1600" dirty="0"/>
              <a:t>stetig steigend bis [45;59] Jahre (von 1% auf 11 %), danach ca. konstant</a:t>
            </a:r>
          </a:p>
          <a:p>
            <a:endParaRPr lang="de-DE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52EA6E-8BF4-4ADC-940D-F2905D447119}" type="slidenum">
              <a:rPr lang="de-DE"/>
              <a:pPr/>
              <a:t>9</a:t>
            </a:fld>
            <a:endParaRPr lang="de-DE"/>
          </a:p>
        </p:txBody>
      </p:sp>
      <p:sp>
        <p:nvSpPr>
          <p:cNvPr id="12288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09650" y="784225"/>
            <a:ext cx="5126038" cy="3843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52749" y="4861646"/>
            <a:ext cx="5240117" cy="46264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de-DE" dirty="0" smtClean="0"/>
              <a:t>¾ der DM-Patienten besuchen 2 oder mehr verschiedene GDAs im Zuge ihrer DM-spezifischen Besuche, was ein starkes Argument für den Bedarf an einrichtungsübergreifenden EHRs darstellt.</a:t>
            </a:r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116" charset="2"/>
              <a:buNone/>
              <a:defRPr sz="1600">
                <a:solidFill>
                  <a:srgbClr val="696969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36712"/>
            <a:ext cx="4070771" cy="756000"/>
          </a:xfrm>
          <a:prstGeom prst="rect">
            <a:avLst/>
          </a:prstGeom>
        </p:spPr>
      </p:pic>
      <p:sp>
        <p:nvSpPr>
          <p:cNvPr id="2" name="Rechteck 1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>
                <a:solidFill>
                  <a:srgbClr val="29709B"/>
                </a:solidFill>
              </a:rPr>
              <a:t>Institut für Medizinisches Informationsmanagement und Bildverarbeitung</a:t>
            </a:r>
            <a:endParaRPr lang="de-AT" sz="1400" dirty="0">
              <a:solidFill>
                <a:srgbClr val="29709B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38712"/>
            <a:ext cx="2660501" cy="115200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E59508-5EB0-41CA-BC37-216EA1E0BE53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5" name="Rechteck 4"/>
          <p:cNvSpPr/>
          <p:nvPr userDrawn="1"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357188" algn="l" defTabSz="1450975">
              <a:tabLst>
                <a:tab pos="8075613" algn="l"/>
              </a:tabLst>
            </a:pPr>
            <a:r>
              <a:rPr lang="de-AT" sz="1400" dirty="0" smtClean="0">
                <a:solidFill>
                  <a:srgbClr val="29709B"/>
                </a:solidFill>
              </a:rPr>
              <a:t>Institut für Medizinisches Informationsmanagement und Bildverarbeitung		</a:t>
            </a:r>
            <a:fld id="{745A8768-600E-454F-BC7C-6A02FB639BF8}" type="slidenum">
              <a:rPr lang="de-AT" sz="1400" smtClean="0">
                <a:solidFill>
                  <a:srgbClr val="29709B"/>
                </a:solidFill>
              </a:rPr>
              <a:pPr marL="0" indent="357188" algn="l" defTabSz="1450975">
                <a:tabLst>
                  <a:tab pos="8075613" algn="l"/>
                </a:tabLst>
              </a:pPr>
              <a:t>‹Nr.›</a:t>
            </a:fld>
            <a:r>
              <a:rPr lang="de-AT" sz="1400" dirty="0" smtClean="0">
                <a:solidFill>
                  <a:srgbClr val="29709B"/>
                </a:solidFill>
              </a:rPr>
              <a:t> / 14</a:t>
            </a:r>
            <a:endParaRPr lang="de-AT" sz="1400" dirty="0">
              <a:solidFill>
                <a:srgbClr val="29709B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92696"/>
            <a:ext cx="1650421" cy="54000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5BBF1AB-BB1B-4F21-8B92-0B4071A7A1D6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CC24894-8E2E-441A-B76C-C410330AC2CA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7924E1C-2923-44A8-98AE-B8192C6E297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B6B7866-E936-4AE3-8842-306D76AFC05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04FEA6B-1272-4311-BE6D-309BA1C1331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36538"/>
            <a:ext cx="632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de-AT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83500" y="6413500"/>
            <a:ext cx="9906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D0F10"/>
                </a:solidFill>
              </a:defRPr>
            </a:lvl1pPr>
          </a:lstStyle>
          <a:p>
            <a:fld id="{E651439A-315F-4B7B-8694-127A98D35E36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037" name="AutoShape 13"/>
          <p:cNvSpPr>
            <a:spLocks noChangeArrowheads="1"/>
          </p:cNvSpPr>
          <p:nvPr/>
        </p:nvSpPr>
        <p:spPr bwMode="auto">
          <a:xfrm>
            <a:off x="533400" y="1143000"/>
            <a:ext cx="6172200" cy="76200"/>
          </a:xfrm>
          <a:prstGeom prst="roundRect">
            <a:avLst>
              <a:gd name="adj" fmla="val 16667"/>
            </a:avLst>
          </a:prstGeom>
          <a:solidFill>
            <a:srgbClr val="29709B"/>
          </a:solidFill>
          <a:ln w="9525">
            <a:solidFill>
              <a:srgbClr val="29709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6" r:id="rId6"/>
    <p:sldLayoutId id="2147483657" r:id="rId7"/>
  </p:sldLayoutIdLst>
  <p:transition spd="med">
    <p:pull dir="d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5E9BB4"/>
        </a:buClr>
        <a:buFont typeface="Wingdings" pitchFamily="-116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5F82"/>
        </a:buClr>
        <a:buFont typeface="Wingdings" pitchFamily="-116" charset="2"/>
        <a:buChar char="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09DB8"/>
        </a:buClr>
        <a:buFont typeface="Wingdings" pitchFamily="-116" charset="2"/>
        <a:buChar char="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nas.org/content/early/2013/02/27/1215626110.full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0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3568" y="1772816"/>
            <a:ext cx="7772400" cy="4464496"/>
          </a:xfrm>
        </p:spPr>
        <p:txBody>
          <a:bodyPr/>
          <a:lstStyle/>
          <a:p>
            <a:pPr marL="176213" lvl="1" algn="ctr">
              <a:spcBef>
                <a:spcPts val="600"/>
              </a:spcBef>
              <a:tabLst>
                <a:tab pos="5741988" algn="l"/>
              </a:tabLst>
              <a:defRPr/>
            </a:pPr>
            <a:r>
              <a:rPr lang="de-DE" sz="3200" dirty="0" smtClean="0">
                <a:solidFill>
                  <a:srgbClr val="29709B"/>
                </a:solidFill>
              </a:rPr>
              <a:t>Epidemiologie </a:t>
            </a:r>
            <a:r>
              <a:rPr lang="de-DE" sz="3200" dirty="0">
                <a:solidFill>
                  <a:srgbClr val="29709B"/>
                </a:solidFill>
              </a:rPr>
              <a:t>von medikamentös therapiertem Diabetes in </a:t>
            </a:r>
            <a:r>
              <a:rPr lang="de-DE" sz="3200" dirty="0" smtClean="0">
                <a:solidFill>
                  <a:srgbClr val="29709B"/>
                </a:solidFill>
              </a:rPr>
              <a:t>Österreich</a:t>
            </a:r>
            <a:br>
              <a:rPr lang="de-DE" sz="3200" dirty="0" smtClean="0">
                <a:solidFill>
                  <a:srgbClr val="29709B"/>
                </a:solidFill>
              </a:rPr>
            </a:br>
            <a:r>
              <a:rPr lang="de-DE" sz="3200" dirty="0">
                <a:solidFill>
                  <a:srgbClr val="29709B"/>
                </a:solidFill>
              </a:rPr>
              <a:t/>
            </a:r>
            <a:br>
              <a:rPr lang="de-DE" sz="3200" dirty="0">
                <a:solidFill>
                  <a:srgbClr val="29709B"/>
                </a:solidFill>
              </a:rPr>
            </a:br>
            <a:r>
              <a:rPr lang="de-DE" sz="2000" dirty="0" smtClean="0">
                <a:solidFill>
                  <a:srgbClr val="29709B"/>
                </a:solidFill>
                <a:latin typeface="Calibri" pitchFamily="34" charset="0"/>
              </a:rPr>
              <a:t>Georg Duftschmid</a:t>
            </a:r>
            <a:r>
              <a:rPr lang="de-DE" sz="2000" baseline="30000" dirty="0" smtClean="0">
                <a:solidFill>
                  <a:srgbClr val="29709B"/>
                </a:solidFill>
                <a:latin typeface="Calibri" pitchFamily="34" charset="0"/>
              </a:rPr>
              <a:t>1</a:t>
            </a:r>
            <a:r>
              <a:rPr lang="de-DE" sz="2000" dirty="0">
                <a:solidFill>
                  <a:srgbClr val="29709B"/>
                </a:solidFill>
                <a:latin typeface="Calibri" pitchFamily="34" charset="0"/>
              </a:rPr>
              <a:t>, </a:t>
            </a:r>
            <a:r>
              <a:rPr lang="de-DE" sz="2000" dirty="0" smtClean="0">
                <a:solidFill>
                  <a:srgbClr val="29709B"/>
                </a:solidFill>
                <a:latin typeface="Calibri" pitchFamily="34" charset="0"/>
              </a:rPr>
              <a:t>Gottfried </a:t>
            </a:r>
            <a:r>
              <a:rPr lang="de-DE" sz="2000" dirty="0">
                <a:solidFill>
                  <a:srgbClr val="29709B"/>
                </a:solidFill>
                <a:latin typeface="Calibri" pitchFamily="34" charset="0"/>
              </a:rPr>
              <a:t>Endel</a:t>
            </a:r>
            <a:r>
              <a:rPr lang="de-DE" sz="2000" baseline="30000" dirty="0">
                <a:solidFill>
                  <a:srgbClr val="29709B"/>
                </a:solidFill>
                <a:latin typeface="Calibri" pitchFamily="34" charset="0"/>
              </a:rPr>
              <a:t>2 </a:t>
            </a:r>
            <a:r>
              <a:rPr lang="de-DE" sz="2000" b="0" dirty="0" smtClean="0">
                <a:solidFill>
                  <a:srgbClr val="29709B"/>
                </a:solidFill>
                <a:latin typeface="Calibri" pitchFamily="34" charset="0"/>
              </a:rPr>
              <a:t>, Wolfgang </a:t>
            </a:r>
            <a:r>
              <a:rPr lang="de-DE" sz="2000" b="0" dirty="0">
                <a:solidFill>
                  <a:srgbClr val="29709B"/>
                </a:solidFill>
                <a:latin typeface="Calibri" pitchFamily="34" charset="0"/>
              </a:rPr>
              <a:t>Dorda</a:t>
            </a:r>
            <a:r>
              <a:rPr lang="de-DE" sz="2000" b="0" baseline="30000" dirty="0">
                <a:solidFill>
                  <a:srgbClr val="29709B"/>
                </a:solidFill>
                <a:latin typeface="Calibri" pitchFamily="34" charset="0"/>
              </a:rPr>
              <a:t>1</a:t>
            </a:r>
            <a:r>
              <a:rPr lang="de-DE" sz="2000" b="0" dirty="0">
                <a:solidFill>
                  <a:srgbClr val="29709B"/>
                </a:solidFill>
                <a:latin typeface="Calibri" pitchFamily="34" charset="0"/>
              </a:rPr>
              <a:t>, </a:t>
            </a:r>
            <a:r>
              <a:rPr lang="de-DE" sz="2000" b="0" dirty="0" smtClean="0">
                <a:solidFill>
                  <a:srgbClr val="29709B"/>
                </a:solidFill>
                <a:latin typeface="Calibri" pitchFamily="34" charset="0"/>
              </a:rPr>
              <a:t>Karl Fröschl</a:t>
            </a:r>
            <a:r>
              <a:rPr lang="de-DE" sz="2000" b="0" baseline="30000" dirty="0">
                <a:solidFill>
                  <a:srgbClr val="29709B"/>
                </a:solidFill>
                <a:latin typeface="Calibri" pitchFamily="34" charset="0"/>
              </a:rPr>
              <a:t>3</a:t>
            </a:r>
            <a:r>
              <a:rPr lang="de-DE" sz="2000" b="0" dirty="0" smtClean="0">
                <a:solidFill>
                  <a:srgbClr val="29709B"/>
                </a:solidFill>
                <a:latin typeface="Calibri" pitchFamily="34" charset="0"/>
              </a:rPr>
              <a:t>, Walter Gall</a:t>
            </a:r>
            <a:r>
              <a:rPr lang="de-DE" sz="2000" b="0" baseline="30000" dirty="0" smtClean="0">
                <a:solidFill>
                  <a:srgbClr val="29709B"/>
                </a:solidFill>
                <a:latin typeface="Calibri" pitchFamily="34" charset="0"/>
              </a:rPr>
              <a:t>1</a:t>
            </a:r>
            <a:r>
              <a:rPr lang="de-DE" sz="2000" b="0" dirty="0" smtClean="0">
                <a:solidFill>
                  <a:srgbClr val="29709B"/>
                </a:solidFill>
                <a:latin typeface="Calibri" pitchFamily="34" charset="0"/>
              </a:rPr>
              <a:t>, </a:t>
            </a:r>
            <a:r>
              <a:rPr lang="de-DE" sz="2000" b="0" dirty="0">
                <a:solidFill>
                  <a:srgbClr val="29709B"/>
                </a:solidFill>
                <a:latin typeface="Calibri" pitchFamily="34" charset="0"/>
              </a:rPr>
              <a:t>Wilfried </a:t>
            </a:r>
            <a:r>
              <a:rPr lang="de-DE" sz="2000" b="0" dirty="0" smtClean="0">
                <a:solidFill>
                  <a:srgbClr val="29709B"/>
                </a:solidFill>
                <a:latin typeface="Calibri" pitchFamily="34" charset="0"/>
              </a:rPr>
              <a:t>Grossmann</a:t>
            </a:r>
            <a:r>
              <a:rPr lang="de-DE" sz="2000" b="0" baseline="30000" dirty="0" smtClean="0">
                <a:solidFill>
                  <a:srgbClr val="29709B"/>
                </a:solidFill>
                <a:latin typeface="Calibri" pitchFamily="34" charset="0"/>
              </a:rPr>
              <a:t>3</a:t>
            </a:r>
            <a:r>
              <a:rPr lang="de-DE" sz="2000" b="0" dirty="0" smtClean="0">
                <a:solidFill>
                  <a:srgbClr val="29709B"/>
                </a:solidFill>
                <a:latin typeface="Calibri" pitchFamily="34" charset="0"/>
              </a:rPr>
              <a:t>, </a:t>
            </a:r>
            <a:r>
              <a:rPr lang="de-DE" sz="2000" b="0" dirty="0">
                <a:solidFill>
                  <a:srgbClr val="29709B"/>
                </a:solidFill>
                <a:latin typeface="Calibri" pitchFamily="34" charset="0"/>
              </a:rPr>
              <a:t>Milan </a:t>
            </a:r>
            <a:r>
              <a:rPr lang="de-DE" sz="2000" b="0" dirty="0" smtClean="0">
                <a:solidFill>
                  <a:srgbClr val="29709B"/>
                </a:solidFill>
                <a:latin typeface="Calibri" pitchFamily="34" charset="0"/>
              </a:rPr>
              <a:t>Hronsky</a:t>
            </a:r>
            <a:r>
              <a:rPr lang="de-DE" sz="2000" b="0" baseline="30000" dirty="0" smtClean="0">
                <a:solidFill>
                  <a:srgbClr val="29709B"/>
                </a:solidFill>
                <a:latin typeface="Calibri" pitchFamily="34" charset="0"/>
              </a:rPr>
              <a:t>1</a:t>
            </a:r>
            <a:r>
              <a:rPr lang="de-DE" sz="2000" b="0" dirty="0" smtClean="0">
                <a:solidFill>
                  <a:srgbClr val="29709B"/>
                </a:solidFill>
                <a:latin typeface="Calibri" pitchFamily="34" charset="0"/>
              </a:rPr>
              <a:t>, Peter Klimek</a:t>
            </a:r>
            <a:r>
              <a:rPr lang="de-DE" sz="2000" b="0" baseline="30000" dirty="0">
                <a:solidFill>
                  <a:srgbClr val="29709B"/>
                </a:solidFill>
                <a:latin typeface="Calibri" pitchFamily="34" charset="0"/>
              </a:rPr>
              <a:t>1</a:t>
            </a:r>
            <a:r>
              <a:rPr lang="de-DE" sz="2000" b="0" dirty="0" smtClean="0">
                <a:solidFill>
                  <a:srgbClr val="29709B"/>
                </a:solidFill>
                <a:latin typeface="Calibri" pitchFamily="34" charset="0"/>
              </a:rPr>
              <a:t>, Michael Szell</a:t>
            </a:r>
            <a:r>
              <a:rPr lang="de-DE" sz="2000" b="0" baseline="30000" dirty="0">
                <a:solidFill>
                  <a:srgbClr val="29709B"/>
                </a:solidFill>
                <a:latin typeface="Calibri" pitchFamily="34" charset="0"/>
              </a:rPr>
              <a:t>1</a:t>
            </a:r>
            <a:r>
              <a:rPr lang="de-DE" sz="2000" b="0" dirty="0">
                <a:solidFill>
                  <a:srgbClr val="29709B"/>
                </a:solidFill>
                <a:latin typeface="Calibri" pitchFamily="34" charset="0"/>
              </a:rPr>
              <a:t>, </a:t>
            </a:r>
            <a:r>
              <a:rPr lang="de-DE" sz="2000" b="0" dirty="0" smtClean="0">
                <a:solidFill>
                  <a:srgbClr val="29709B"/>
                </a:solidFill>
                <a:latin typeface="Calibri" pitchFamily="34" charset="0"/>
              </a:rPr>
              <a:t>Stefan Thurner</a:t>
            </a:r>
            <a:r>
              <a:rPr lang="de-DE" sz="2000" b="0" baseline="30000" dirty="0" smtClean="0">
                <a:solidFill>
                  <a:srgbClr val="29709B"/>
                </a:solidFill>
                <a:latin typeface="Calibri" pitchFamily="34" charset="0"/>
              </a:rPr>
              <a:t>1</a:t>
            </a:r>
            <a:r>
              <a:rPr lang="de-AT" sz="2000" b="0" dirty="0">
                <a:solidFill>
                  <a:srgbClr val="29709B"/>
                </a:solidFill>
                <a:latin typeface="Calibri" pitchFamily="34" charset="0"/>
              </a:rPr>
              <a:t/>
            </a:r>
            <a:br>
              <a:rPr lang="de-AT" sz="2000" b="0" dirty="0">
                <a:solidFill>
                  <a:srgbClr val="29709B"/>
                </a:solidFill>
                <a:latin typeface="Calibri" pitchFamily="34" charset="0"/>
              </a:rPr>
            </a:br>
            <a:r>
              <a:rPr lang="de-AT" sz="1400" b="0" baseline="30000" dirty="0">
                <a:solidFill>
                  <a:srgbClr val="29709B"/>
                </a:solidFill>
                <a:latin typeface="Calibri" pitchFamily="34" charset="0"/>
              </a:rPr>
              <a:t/>
            </a:r>
            <a:br>
              <a:rPr lang="de-AT" sz="1400" b="0" baseline="30000" dirty="0">
                <a:solidFill>
                  <a:srgbClr val="29709B"/>
                </a:solidFill>
                <a:latin typeface="Calibri" pitchFamily="34" charset="0"/>
              </a:rPr>
            </a:br>
            <a:r>
              <a:rPr lang="de-AT" sz="1400" b="0" baseline="30000" dirty="0">
                <a:solidFill>
                  <a:srgbClr val="29709B"/>
                </a:solidFill>
                <a:latin typeface="Calibri" pitchFamily="34" charset="0"/>
              </a:rPr>
              <a:t/>
            </a:r>
            <a:br>
              <a:rPr lang="de-AT" sz="1400" b="0" baseline="30000" dirty="0">
                <a:solidFill>
                  <a:srgbClr val="29709B"/>
                </a:solidFill>
                <a:latin typeface="Calibri" pitchFamily="34" charset="0"/>
              </a:rPr>
            </a:br>
            <a:r>
              <a:rPr lang="de-AT" sz="1400" b="0" baseline="30000" dirty="0">
                <a:solidFill>
                  <a:srgbClr val="29709B"/>
                </a:solidFill>
                <a:latin typeface="Calibri" pitchFamily="34" charset="0"/>
              </a:rPr>
              <a:t/>
            </a:r>
            <a:br>
              <a:rPr lang="de-AT" sz="1400" b="0" baseline="30000" dirty="0">
                <a:solidFill>
                  <a:srgbClr val="29709B"/>
                </a:solidFill>
                <a:latin typeface="Calibri" pitchFamily="34" charset="0"/>
              </a:rPr>
            </a:br>
            <a:r>
              <a:rPr lang="de-AT" sz="1400" b="0" baseline="30000" dirty="0">
                <a:solidFill>
                  <a:srgbClr val="29709B"/>
                </a:solidFill>
                <a:latin typeface="Calibri" pitchFamily="34" charset="0"/>
              </a:rPr>
              <a:t>1</a:t>
            </a:r>
            <a:r>
              <a:rPr lang="de-AT" sz="1400" b="0" dirty="0">
                <a:solidFill>
                  <a:srgbClr val="29709B"/>
                </a:solidFill>
                <a:latin typeface="Calibri" pitchFamily="34" charset="0"/>
              </a:rPr>
              <a:t> </a:t>
            </a:r>
            <a:r>
              <a:rPr lang="de-AT" sz="1600" b="0" dirty="0">
                <a:solidFill>
                  <a:srgbClr val="29709B"/>
                </a:solidFill>
                <a:latin typeface="Calibri" pitchFamily="34" charset="0"/>
              </a:rPr>
              <a:t>Zentrum für Medizinische Statistik, Informatik und Intelligente Systeme, </a:t>
            </a:r>
            <a:br>
              <a:rPr lang="de-AT" sz="1600" b="0" dirty="0">
                <a:solidFill>
                  <a:srgbClr val="29709B"/>
                </a:solidFill>
                <a:latin typeface="Calibri" pitchFamily="34" charset="0"/>
              </a:rPr>
            </a:br>
            <a:r>
              <a:rPr lang="de-AT" sz="1600" b="0" dirty="0">
                <a:solidFill>
                  <a:srgbClr val="29709B"/>
                </a:solidFill>
                <a:latin typeface="Calibri" pitchFamily="34" charset="0"/>
              </a:rPr>
              <a:t>Medizinische Universität Wien</a:t>
            </a:r>
            <a:br>
              <a:rPr lang="de-AT" sz="1600" b="0" dirty="0">
                <a:solidFill>
                  <a:srgbClr val="29709B"/>
                </a:solidFill>
                <a:latin typeface="Calibri" pitchFamily="34" charset="0"/>
              </a:rPr>
            </a:br>
            <a:r>
              <a:rPr lang="de-DE" sz="1600" b="0" baseline="30000" dirty="0">
                <a:solidFill>
                  <a:srgbClr val="29709B"/>
                </a:solidFill>
                <a:latin typeface="Calibri" pitchFamily="34" charset="0"/>
              </a:rPr>
              <a:t>2</a:t>
            </a:r>
            <a:r>
              <a:rPr lang="de-DE" sz="1600" b="0" dirty="0">
                <a:solidFill>
                  <a:srgbClr val="29709B"/>
                </a:solidFill>
                <a:latin typeface="Calibri" pitchFamily="34" charset="0"/>
              </a:rPr>
              <a:t> </a:t>
            </a:r>
            <a:r>
              <a:rPr lang="de-AT" sz="1600" b="0" dirty="0" smtClean="0">
                <a:solidFill>
                  <a:srgbClr val="29709B"/>
                </a:solidFill>
                <a:latin typeface="Calibri" pitchFamily="34" charset="0"/>
              </a:rPr>
              <a:t>Abteilung </a:t>
            </a:r>
            <a:r>
              <a:rPr lang="de-AT" sz="1600" b="0" dirty="0" err="1" smtClean="0">
                <a:solidFill>
                  <a:srgbClr val="29709B"/>
                </a:solidFill>
                <a:latin typeface="Calibri" pitchFamily="34" charset="0"/>
              </a:rPr>
              <a:t>Evidence</a:t>
            </a:r>
            <a:r>
              <a:rPr lang="de-AT" sz="1600" b="0" dirty="0" smtClean="0">
                <a:solidFill>
                  <a:srgbClr val="29709B"/>
                </a:solidFill>
                <a:latin typeface="Calibri" pitchFamily="34" charset="0"/>
              </a:rPr>
              <a:t> </a:t>
            </a:r>
            <a:r>
              <a:rPr lang="de-AT" sz="1600" b="0" dirty="0" err="1" smtClean="0">
                <a:solidFill>
                  <a:srgbClr val="29709B"/>
                </a:solidFill>
                <a:latin typeface="Calibri" pitchFamily="34" charset="0"/>
              </a:rPr>
              <a:t>Based</a:t>
            </a:r>
            <a:r>
              <a:rPr lang="de-AT" sz="1600" b="0" dirty="0" smtClean="0">
                <a:solidFill>
                  <a:srgbClr val="29709B"/>
                </a:solidFill>
                <a:latin typeface="Calibri" pitchFamily="34" charset="0"/>
              </a:rPr>
              <a:t> </a:t>
            </a:r>
            <a:r>
              <a:rPr lang="de-AT" sz="1600" b="0" dirty="0" err="1" smtClean="0">
                <a:solidFill>
                  <a:srgbClr val="29709B"/>
                </a:solidFill>
                <a:latin typeface="Calibri" pitchFamily="34" charset="0"/>
              </a:rPr>
              <a:t>Medicine</a:t>
            </a:r>
            <a:r>
              <a:rPr lang="de-AT" sz="1600" b="0" dirty="0" smtClean="0">
                <a:solidFill>
                  <a:srgbClr val="29709B"/>
                </a:solidFill>
                <a:latin typeface="Calibri" pitchFamily="34" charset="0"/>
              </a:rPr>
              <a:t> und </a:t>
            </a:r>
            <a:r>
              <a:rPr lang="de-AT" sz="1600" b="0" dirty="0" err="1" smtClean="0">
                <a:solidFill>
                  <a:srgbClr val="29709B"/>
                </a:solidFill>
                <a:latin typeface="Calibri" pitchFamily="34" charset="0"/>
              </a:rPr>
              <a:t>Health</a:t>
            </a:r>
            <a:r>
              <a:rPr lang="de-AT" sz="1600" b="0" dirty="0" smtClean="0">
                <a:solidFill>
                  <a:srgbClr val="29709B"/>
                </a:solidFill>
                <a:latin typeface="Calibri" pitchFamily="34" charset="0"/>
              </a:rPr>
              <a:t> Technology Assessment, </a:t>
            </a:r>
            <a:r>
              <a:rPr lang="de-AT" sz="1600" b="0" dirty="0">
                <a:solidFill>
                  <a:srgbClr val="29709B"/>
                </a:solidFill>
                <a:latin typeface="Calibri" pitchFamily="34" charset="0"/>
              </a:rPr>
              <a:t/>
            </a:r>
            <a:br>
              <a:rPr lang="de-AT" sz="1600" b="0" dirty="0">
                <a:solidFill>
                  <a:srgbClr val="29709B"/>
                </a:solidFill>
                <a:latin typeface="Calibri" pitchFamily="34" charset="0"/>
              </a:rPr>
            </a:br>
            <a:r>
              <a:rPr lang="de-AT" sz="1600" b="0" dirty="0">
                <a:solidFill>
                  <a:srgbClr val="29709B"/>
                </a:solidFill>
                <a:latin typeface="Calibri" pitchFamily="34" charset="0"/>
              </a:rPr>
              <a:t>Hauptverband der Österr. Sozialversicherungsträger</a:t>
            </a:r>
            <a:br>
              <a:rPr lang="de-AT" sz="1600" b="0" dirty="0">
                <a:solidFill>
                  <a:srgbClr val="29709B"/>
                </a:solidFill>
                <a:latin typeface="Calibri" pitchFamily="34" charset="0"/>
              </a:rPr>
            </a:br>
            <a:r>
              <a:rPr lang="de-DE" sz="1600" b="0" baseline="30000" dirty="0">
                <a:solidFill>
                  <a:srgbClr val="29709B"/>
                </a:solidFill>
                <a:latin typeface="Calibri" pitchFamily="34" charset="0"/>
              </a:rPr>
              <a:t>3</a:t>
            </a:r>
            <a:r>
              <a:rPr lang="de-DE" sz="1600" b="0" dirty="0">
                <a:solidFill>
                  <a:srgbClr val="29709B"/>
                </a:solidFill>
                <a:latin typeface="Calibri" pitchFamily="34" charset="0"/>
              </a:rPr>
              <a:t> </a:t>
            </a:r>
            <a:r>
              <a:rPr lang="de-AT" sz="1600" b="0" dirty="0">
                <a:solidFill>
                  <a:srgbClr val="29709B"/>
                </a:solidFill>
                <a:latin typeface="Calibri" pitchFamily="34" charset="0"/>
              </a:rPr>
              <a:t>Institut für Scientific Computing, Universität Wien</a:t>
            </a:r>
            <a:endParaRPr lang="de-DE" sz="3200" b="0" dirty="0">
              <a:solidFill>
                <a:srgbClr val="29709B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9750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rgbClr val="29709B"/>
                </a:solidFill>
              </a:rPr>
              <a:t>Weiterführende Fragestellungen</a:t>
            </a:r>
          </a:p>
        </p:txBody>
      </p:sp>
      <p:pic>
        <p:nvPicPr>
          <p:cNvPr id="5" name="Inhaltsplatzhalter 4" descr="PNAS_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1268761"/>
            <a:ext cx="8136904" cy="4752528"/>
          </a:xfrm>
        </p:spPr>
      </p:pic>
      <p:sp>
        <p:nvSpPr>
          <p:cNvPr id="6" name="Textfeld 5"/>
          <p:cNvSpPr txBox="1"/>
          <p:nvPr/>
        </p:nvSpPr>
        <p:spPr>
          <a:xfrm>
            <a:off x="1403648" y="6042774"/>
            <a:ext cx="6264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hlinkClick r:id="rId4"/>
              </a:rPr>
              <a:t>http://www.pnas.org/content/early/2013/02/27/1215626110.full.pdf</a:t>
            </a:r>
            <a:r>
              <a:rPr lang="de-DE" sz="1600" dirty="0" smtClean="0"/>
              <a:t> 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833398972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rgbClr val="29709B"/>
                </a:solidFill>
              </a:rPr>
              <a:t>Weiterführende Fragestellungen</a:t>
            </a:r>
          </a:p>
        </p:txBody>
      </p:sp>
      <p:pic>
        <p:nvPicPr>
          <p:cNvPr id="5" name="Inhaltsplatzhalter 4" descr="PNAS_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56777" y="1600200"/>
            <a:ext cx="5230445" cy="4525963"/>
          </a:xfrm>
        </p:spPr>
      </p:pic>
    </p:spTree>
    <p:extLst>
      <p:ext uri="{BB962C8B-B14F-4D97-AF65-F5344CB8AC3E}">
        <p14:creationId xmlns:p14="http://schemas.microsoft.com/office/powerpoint/2010/main" val="833398972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rgbClr val="29709B"/>
                </a:solidFill>
              </a:rPr>
              <a:t>Weiterführende Fragestellungen</a:t>
            </a:r>
          </a:p>
        </p:txBody>
      </p:sp>
      <p:pic>
        <p:nvPicPr>
          <p:cNvPr id="5" name="Inhaltsplatzhalter 4" descr="PNAS_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95973" y="1600200"/>
            <a:ext cx="5952054" cy="4525963"/>
          </a:xfrm>
        </p:spPr>
      </p:pic>
    </p:spTree>
    <p:extLst>
      <p:ext uri="{BB962C8B-B14F-4D97-AF65-F5344CB8AC3E}">
        <p14:creationId xmlns:p14="http://schemas.microsoft.com/office/powerpoint/2010/main" val="833398972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rgbClr val="29709B"/>
                </a:solidFill>
              </a:rPr>
              <a:t>Diskussion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600200"/>
            <a:ext cx="8136904" cy="4709120"/>
          </a:xfrm>
        </p:spPr>
        <p:txBody>
          <a:bodyPr/>
          <a:lstStyle/>
          <a:p>
            <a:pPr marL="0" lvl="1">
              <a:spcBef>
                <a:spcPts val="1800"/>
              </a:spcBef>
            </a:pPr>
            <a:r>
              <a:rPr lang="de-DE" dirty="0" smtClean="0"/>
              <a:t>Epidemiologie unter Verwendung von Rezeptabrechnungsdaten ergibt „verwendbare“ Ergebnisse</a:t>
            </a:r>
          </a:p>
          <a:p>
            <a:pPr marL="0" lvl="1">
              <a:spcBef>
                <a:spcPts val="1800"/>
              </a:spcBef>
            </a:pPr>
            <a:r>
              <a:rPr lang="de-DE" dirty="0" smtClean="0"/>
              <a:t>Für Patienten mit DM kann die Versorgungssituation untersucht werden</a:t>
            </a:r>
          </a:p>
          <a:p>
            <a:pPr marL="0" lvl="1">
              <a:spcBef>
                <a:spcPts val="1800"/>
              </a:spcBef>
            </a:pPr>
            <a:r>
              <a:rPr lang="de-DE" dirty="0" smtClean="0"/>
              <a:t>Forschung mit Einbeziehung einer gesamten Bevölkerung kann neue Erkenntnisse zu Krankheitsursachen erbringen</a:t>
            </a:r>
          </a:p>
          <a:p>
            <a:pPr marL="400050" lvl="2">
              <a:spcBef>
                <a:spcPts val="1800"/>
              </a:spcBef>
            </a:pPr>
            <a:r>
              <a:rPr lang="de-DE" dirty="0" smtClean="0"/>
              <a:t>DM II kann auch durch Exposition gegenüber unbeeinflussbaren Lebensbedingungen (mit-) verursacht sein</a:t>
            </a:r>
          </a:p>
          <a:p>
            <a:pPr marL="857250" lvl="3">
              <a:spcBef>
                <a:spcPts val="1800"/>
              </a:spcBef>
            </a:pPr>
            <a:r>
              <a:rPr lang="de-DE" dirty="0" smtClean="0"/>
              <a:t>Dies zeigt weiterführende Forschungsmöglichkeiten auf!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3398972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rgbClr val="29709B"/>
                </a:solidFill>
              </a:rPr>
              <a:t>Diskussion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600200"/>
            <a:ext cx="8136904" cy="4709120"/>
          </a:xfrm>
        </p:spPr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 algn="ctr">
              <a:buNone/>
            </a:pPr>
            <a:r>
              <a:rPr lang="de-DE" dirty="0" smtClean="0"/>
              <a:t>Danke für Ihre Aufmerksamkeit!</a:t>
            </a:r>
          </a:p>
          <a:p>
            <a:pPr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3398972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rgbClr val="29709B"/>
                </a:solidFill>
              </a:rPr>
              <a:t>Ziele</a:t>
            </a:r>
            <a:endParaRPr lang="de-DE" sz="2800" dirty="0">
              <a:solidFill>
                <a:srgbClr val="29709B"/>
              </a:solidFill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- Identifikation </a:t>
            </a:r>
            <a:r>
              <a:rPr lang="de-AT" b="1" dirty="0" smtClean="0"/>
              <a:t>medikamentös therapierter DM–</a:t>
            </a:r>
            <a:r>
              <a:rPr lang="de-AT" b="1" dirty="0" err="1" smtClean="0"/>
              <a:t>PatientInnen</a:t>
            </a:r>
            <a:endParaRPr lang="de-AT" b="1" dirty="0" smtClean="0"/>
          </a:p>
          <a:p>
            <a:pPr lvl="1">
              <a:spcBef>
                <a:spcPts val="1800"/>
              </a:spcBef>
            </a:pPr>
            <a:r>
              <a:rPr lang="de-DE" dirty="0" smtClean="0"/>
              <a:t>Prüfung diesbezüglicher Datenqualität von GAPDRG</a:t>
            </a:r>
          </a:p>
          <a:p>
            <a:pPr lvl="2">
              <a:spcBef>
                <a:spcPts val="1200"/>
              </a:spcBef>
            </a:pPr>
            <a:r>
              <a:rPr lang="de-DE" sz="1400" dirty="0"/>
              <a:t>Vergleich mit </a:t>
            </a:r>
            <a:r>
              <a:rPr lang="de-AT" sz="1400" dirty="0"/>
              <a:t>österreichischer Gesundheitsbefragung 2006/07</a:t>
            </a:r>
            <a:endParaRPr lang="de-DE" sz="1400" dirty="0"/>
          </a:p>
          <a:p>
            <a:pPr lvl="2">
              <a:spcBef>
                <a:spcPts val="1200"/>
              </a:spcBef>
            </a:pPr>
            <a:r>
              <a:rPr lang="de-DE" sz="1400" dirty="0" smtClean="0"/>
              <a:t>Vergleich mit juvenilem </a:t>
            </a:r>
            <a:r>
              <a:rPr lang="de-AT" sz="1400" dirty="0" smtClean="0"/>
              <a:t>Diabetes-Register der </a:t>
            </a:r>
            <a:r>
              <a:rPr lang="de-AT" sz="1400" dirty="0" err="1" smtClean="0"/>
              <a:t>MedUni</a:t>
            </a:r>
            <a:r>
              <a:rPr lang="de-AT" sz="1400" dirty="0" smtClean="0"/>
              <a:t> Wien</a:t>
            </a:r>
          </a:p>
          <a:p>
            <a:pPr lvl="1">
              <a:spcBef>
                <a:spcPts val="1800"/>
              </a:spcBef>
            </a:pPr>
            <a:r>
              <a:rPr lang="de-DE" dirty="0" smtClean="0"/>
              <a:t>Analyse des DM-Kollektivs nach Therapie</a:t>
            </a:r>
          </a:p>
          <a:p>
            <a:pPr lvl="2">
              <a:spcBef>
                <a:spcPts val="1200"/>
              </a:spcBef>
            </a:pPr>
            <a:r>
              <a:rPr lang="de-AT" sz="1400" dirty="0" smtClean="0"/>
              <a:t>nur Insuline/Analoga</a:t>
            </a:r>
          </a:p>
          <a:p>
            <a:pPr lvl="2">
              <a:spcBef>
                <a:spcPts val="1200"/>
              </a:spcBef>
            </a:pPr>
            <a:r>
              <a:rPr lang="de-AT" sz="1400" dirty="0" smtClean="0"/>
              <a:t>nur orale Antidiabetika</a:t>
            </a:r>
          </a:p>
          <a:p>
            <a:pPr lvl="2">
              <a:spcBef>
                <a:spcPts val="1200"/>
              </a:spcBef>
            </a:pPr>
            <a:r>
              <a:rPr lang="de-AT" sz="1400" dirty="0" smtClean="0"/>
              <a:t>Kombinationstherapie</a:t>
            </a:r>
          </a:p>
          <a:p>
            <a:pPr lvl="3">
              <a:spcBef>
                <a:spcPts val="600"/>
              </a:spcBef>
            </a:pPr>
            <a:endParaRPr lang="de-AT" sz="1400" dirty="0" smtClean="0"/>
          </a:p>
          <a:p>
            <a:pPr marL="0" lvl="3" indent="0">
              <a:buClr>
                <a:srgbClr val="5E9BB4"/>
              </a:buClr>
              <a:buNone/>
            </a:pPr>
            <a:r>
              <a:rPr lang="de-AT" b="1" dirty="0" smtClean="0">
                <a:ea typeface="+mn-ea"/>
                <a:cs typeface="+mn-cs"/>
              </a:rPr>
              <a:t>- Analyse weiterführender Fragestellungen auf Basis DM-Kollektiv</a:t>
            </a:r>
            <a:endParaRPr lang="de-AT" b="1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0566934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8167">
            <a:off x="1141013" y="2299989"/>
            <a:ext cx="793423" cy="80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rgbClr val="29709B"/>
                </a:solidFill>
              </a:rPr>
              <a:t>Identifikation von DM-Kollektiv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3717032"/>
            <a:ext cx="4608512" cy="2622197"/>
          </a:xfrm>
          <a:prstGeom prst="rect">
            <a:avLst/>
          </a:prstGeom>
          <a:noFill/>
          <a:ln w="9525">
            <a:solidFill>
              <a:schemeClr val="accent1">
                <a:shade val="50000"/>
              </a:schemeClr>
            </a:solidFill>
            <a:miter lim="800000"/>
            <a:headEnd/>
            <a:tailEnd/>
          </a:ln>
        </p:spPr>
      </p:pic>
      <p:grpSp>
        <p:nvGrpSpPr>
          <p:cNvPr id="11" name="Gruppieren 10"/>
          <p:cNvGrpSpPr/>
          <p:nvPr/>
        </p:nvGrpSpPr>
        <p:grpSpPr>
          <a:xfrm>
            <a:off x="683569" y="1340768"/>
            <a:ext cx="1883932" cy="1080120"/>
            <a:chOff x="683569" y="1340768"/>
            <a:chExt cx="1883932" cy="1080120"/>
          </a:xfrm>
        </p:grpSpPr>
        <p:sp>
          <p:nvSpPr>
            <p:cNvPr id="2" name="Flussdiagramm: Magnetplattenspeicher 1"/>
            <p:cNvSpPr/>
            <p:nvPr/>
          </p:nvSpPr>
          <p:spPr>
            <a:xfrm>
              <a:off x="683569" y="1340768"/>
              <a:ext cx="1883932" cy="1008112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683569" y="1666835"/>
              <a:ext cx="1883932" cy="754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dirty="0" smtClean="0"/>
                <a:t>GAPDRG</a:t>
              </a:r>
            </a:p>
            <a:p>
              <a:pPr algn="ctr"/>
              <a:r>
                <a:rPr lang="de-AT" dirty="0" smtClean="0"/>
                <a:t>(2006-2007)</a:t>
              </a:r>
              <a:endParaRPr lang="de-AT" dirty="0"/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140968"/>
            <a:ext cx="1095919" cy="802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egende mit Linie 1 (Markierungsleiste) 4"/>
          <p:cNvSpPr/>
          <p:nvPr/>
        </p:nvSpPr>
        <p:spPr>
          <a:xfrm>
            <a:off x="2743683" y="2492896"/>
            <a:ext cx="2952328" cy="937845"/>
          </a:xfrm>
          <a:prstGeom prst="accentCallout1">
            <a:avLst>
              <a:gd name="adj1" fmla="val 18750"/>
              <a:gd name="adj2" fmla="val -8333"/>
              <a:gd name="adj3" fmla="val 29116"/>
              <a:gd name="adj4" fmla="val -3127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sz="1400" dirty="0" smtClean="0">
                <a:solidFill>
                  <a:schemeClr val="tx1"/>
                </a:solidFill>
              </a:rPr>
              <a:t>Personen, die </a:t>
            </a:r>
            <a:r>
              <a:rPr lang="de-AT" sz="1400" dirty="0">
                <a:solidFill>
                  <a:schemeClr val="tx1"/>
                </a:solidFill>
              </a:rPr>
              <a:t>mind. 1 Medikament </a:t>
            </a:r>
            <a:r>
              <a:rPr lang="de-AT" sz="1400" dirty="0" smtClean="0">
                <a:solidFill>
                  <a:schemeClr val="tx1"/>
                </a:solidFill>
              </a:rPr>
              <a:t>erhielten </a:t>
            </a:r>
            <a:r>
              <a:rPr lang="de-AT" sz="1400" dirty="0">
                <a:solidFill>
                  <a:schemeClr val="tx1"/>
                </a:solidFill>
              </a:rPr>
              <a:t>für </a:t>
            </a:r>
            <a:r>
              <a:rPr lang="de-AT" sz="1400" dirty="0" smtClean="0">
                <a:solidFill>
                  <a:schemeClr val="tx1"/>
                </a:solidFill>
              </a:rPr>
              <a:t>ATC-Gruppen</a:t>
            </a:r>
          </a:p>
          <a:p>
            <a:pPr marL="285750" indent="-285750">
              <a:buFontTx/>
              <a:buChar char="-"/>
            </a:pPr>
            <a:r>
              <a:rPr lang="de-AT" sz="1400" dirty="0" smtClean="0">
                <a:solidFill>
                  <a:schemeClr val="tx1"/>
                </a:solidFill>
              </a:rPr>
              <a:t>A10A </a:t>
            </a:r>
            <a:r>
              <a:rPr lang="de-AT" sz="1400" dirty="0">
                <a:solidFill>
                  <a:schemeClr val="tx1"/>
                </a:solidFill>
              </a:rPr>
              <a:t>(Insuline und Analoga</a:t>
            </a:r>
            <a:r>
              <a:rPr lang="de-AT" sz="1400" dirty="0" smtClean="0">
                <a:solidFill>
                  <a:schemeClr val="tx1"/>
                </a:solidFill>
              </a:rPr>
              <a:t>)</a:t>
            </a:r>
          </a:p>
          <a:p>
            <a:pPr marL="285750" lvl="2" indent="-285750">
              <a:buFontTx/>
              <a:buChar char="-"/>
            </a:pPr>
            <a:r>
              <a:rPr lang="de-AT" sz="1400" dirty="0">
                <a:solidFill>
                  <a:schemeClr val="tx1"/>
                </a:solidFill>
              </a:rPr>
              <a:t>A10B (Orale Antidiabetika</a:t>
            </a:r>
            <a:r>
              <a:rPr lang="de-AT" sz="1400" dirty="0" smtClean="0">
                <a:solidFill>
                  <a:schemeClr val="tx1"/>
                </a:solidFill>
              </a:rPr>
              <a:t>)</a:t>
            </a:r>
            <a:endParaRPr lang="de-AT" sz="1400" dirty="0">
              <a:solidFill>
                <a:schemeClr val="tx1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13245" y="4005064"/>
            <a:ext cx="175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DM(GAPDRG)</a:t>
            </a:r>
          </a:p>
        </p:txBody>
      </p:sp>
      <p:sp>
        <p:nvSpPr>
          <p:cNvPr id="10" name="Geschweifte Klammer links 9"/>
          <p:cNvSpPr/>
          <p:nvPr/>
        </p:nvSpPr>
        <p:spPr>
          <a:xfrm>
            <a:off x="2411760" y="3717031"/>
            <a:ext cx="576064" cy="2622197"/>
          </a:xfrm>
          <a:prstGeom prst="leftBrace">
            <a:avLst>
              <a:gd name="adj1" fmla="val 8333"/>
              <a:gd name="adj2" fmla="val 19194"/>
            </a:avLst>
          </a:prstGeom>
          <a:ln w="19050">
            <a:solidFill>
              <a:srgbClr val="89A4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rgbClr val="29709B"/>
                </a:solidFill>
              </a:rPr>
              <a:t>Prüfung von Datenqualität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Vergleich mit </a:t>
            </a:r>
            <a:r>
              <a:rPr lang="de-AT" b="1" dirty="0" smtClean="0"/>
              <a:t>österreichischer Gesundheitsbefragung 2006/07</a:t>
            </a:r>
          </a:p>
          <a:p>
            <a:pPr lvl="1">
              <a:spcBef>
                <a:spcPts val="1800"/>
              </a:spcBef>
            </a:pPr>
            <a:r>
              <a:rPr lang="de-AT" dirty="0"/>
              <a:t>Personen in DM(GAPDRG</a:t>
            </a:r>
            <a:r>
              <a:rPr lang="de-AT" dirty="0" smtClean="0"/>
              <a:t>), </a:t>
            </a:r>
            <a:r>
              <a:rPr lang="de-AT" dirty="0"/>
              <a:t>die ≥ 15 Jahre</a:t>
            </a:r>
            <a:endParaRPr lang="de-DE" dirty="0"/>
          </a:p>
          <a:p>
            <a:pPr lvl="1">
              <a:spcBef>
                <a:spcPts val="1800"/>
              </a:spcBef>
            </a:pPr>
            <a:r>
              <a:rPr lang="de-AT" dirty="0" smtClean="0"/>
              <a:t>Personen in DM(GB), die 2 Fragen mit „Ja“ beantwortet</a:t>
            </a:r>
            <a:endParaRPr lang="de-DE" dirty="0" smtClean="0"/>
          </a:p>
          <a:p>
            <a:pPr lvl="2">
              <a:spcBef>
                <a:spcPts val="1200"/>
              </a:spcBef>
            </a:pPr>
            <a:r>
              <a:rPr lang="de-AT" sz="1400" dirty="0" smtClean="0"/>
              <a:t>Frage S4.1d „Hatten Sie jemals Diabetes?“</a:t>
            </a:r>
          </a:p>
          <a:p>
            <a:pPr lvl="2">
              <a:spcBef>
                <a:spcPts val="1200"/>
              </a:spcBef>
            </a:pPr>
            <a:r>
              <a:rPr lang="de-AT" sz="1400" dirty="0" smtClean="0"/>
              <a:t>Frage S4.4a „Haben Sie aufgrund dieses Problems in den letzten 12 Monaten </a:t>
            </a:r>
            <a:br>
              <a:rPr lang="de-AT" sz="1400" dirty="0" smtClean="0"/>
            </a:br>
            <a:r>
              <a:rPr lang="de-AT" sz="1400" dirty="0" smtClean="0"/>
              <a:t>Medikamente eingenommen oder wurden Sie deswegen behandelt?“</a:t>
            </a:r>
          </a:p>
          <a:p>
            <a:pPr marL="0" lvl="2" indent="0">
              <a:spcBef>
                <a:spcPts val="1200"/>
              </a:spcBef>
              <a:buNone/>
            </a:pPr>
            <a:r>
              <a:rPr lang="de-DE" sz="2000" b="1" dirty="0" smtClean="0"/>
              <a:t>Resultat</a:t>
            </a:r>
          </a:p>
          <a:p>
            <a:pPr lvl="2">
              <a:spcBef>
                <a:spcPts val="1800"/>
              </a:spcBef>
            </a:pPr>
            <a:endParaRPr lang="de-DE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9" y="3966160"/>
            <a:ext cx="6480719" cy="28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solidFill>
                  <a:srgbClr val="29709B"/>
                </a:solidFill>
              </a:rPr>
              <a:t>Prüfung von Datenqualität</a:t>
            </a:r>
            <a:endParaRPr lang="de-DE" sz="2800" dirty="0" smtClean="0">
              <a:solidFill>
                <a:srgbClr val="29709B"/>
              </a:solidFill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Vergleich mit </a:t>
            </a:r>
            <a:r>
              <a:rPr lang="de-AT" b="1" dirty="0" smtClean="0"/>
              <a:t>juvenilem DM-Register (Stand 31.12.2006)</a:t>
            </a:r>
          </a:p>
          <a:p>
            <a:pPr lvl="1">
              <a:spcBef>
                <a:spcPts val="1800"/>
              </a:spcBef>
            </a:pPr>
            <a:r>
              <a:rPr lang="de-AT" dirty="0" smtClean="0"/>
              <a:t>Personen in DM(GAPDRG), die</a:t>
            </a:r>
            <a:endParaRPr lang="de-DE" dirty="0" smtClean="0"/>
          </a:p>
          <a:p>
            <a:pPr lvl="2">
              <a:spcBef>
                <a:spcPts val="1200"/>
              </a:spcBef>
            </a:pPr>
            <a:r>
              <a:rPr lang="de-AT" sz="1400" dirty="0" smtClean="0"/>
              <a:t>am 31.12.2006 lebten</a:t>
            </a:r>
          </a:p>
          <a:p>
            <a:pPr lvl="2">
              <a:spcBef>
                <a:spcPts val="1200"/>
              </a:spcBef>
            </a:pPr>
            <a:r>
              <a:rPr lang="de-AT" sz="1400" dirty="0" smtClean="0"/>
              <a:t>am 31.12.2006 </a:t>
            </a:r>
            <a:r>
              <a:rPr lang="de-AT" sz="1400" dirty="0" smtClean="0">
                <a:sym typeface="Symbol"/>
              </a:rPr>
              <a:t></a:t>
            </a:r>
            <a:r>
              <a:rPr lang="de-AT" sz="1400" dirty="0" smtClean="0"/>
              <a:t> 15 Jahre</a:t>
            </a:r>
          </a:p>
          <a:p>
            <a:pPr lvl="2">
              <a:spcBef>
                <a:spcPts val="1200"/>
              </a:spcBef>
            </a:pPr>
            <a:r>
              <a:rPr lang="de-AT" sz="1400" smtClean="0"/>
              <a:t>bis </a:t>
            </a:r>
            <a:r>
              <a:rPr lang="de-AT" sz="1400" dirty="0"/>
              <a:t>31.12.2006 mind</a:t>
            </a:r>
            <a:r>
              <a:rPr lang="de-AT" sz="1400" dirty="0" smtClean="0"/>
              <a:t>. 1 DM-Medikament bezogen</a:t>
            </a:r>
          </a:p>
          <a:p>
            <a:pPr marL="0" lvl="1" indent="0">
              <a:spcBef>
                <a:spcPts val="1800"/>
              </a:spcBef>
              <a:buNone/>
            </a:pPr>
            <a:r>
              <a:rPr lang="de-DE" sz="2000" b="1" dirty="0" smtClean="0"/>
              <a:t>Resultat</a:t>
            </a:r>
          </a:p>
          <a:p>
            <a:pPr lvl="1">
              <a:spcBef>
                <a:spcPts val="1800"/>
              </a:spcBef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717032"/>
            <a:ext cx="7128123" cy="3036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solidFill>
                  <a:srgbClr val="29709B"/>
                </a:solidFill>
              </a:rPr>
              <a:t>Prüfung von Datenqualität</a:t>
            </a:r>
            <a:endParaRPr lang="de-DE" sz="2800" dirty="0" smtClean="0">
              <a:solidFill>
                <a:srgbClr val="29709B"/>
              </a:solidFill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de-AT" b="1" dirty="0" smtClean="0"/>
              <a:t>Resultat</a:t>
            </a:r>
            <a:endParaRPr lang="de-AT" dirty="0"/>
          </a:p>
          <a:p>
            <a:pPr lvl="1">
              <a:spcBef>
                <a:spcPts val="1200"/>
              </a:spcBef>
            </a:pPr>
            <a:r>
              <a:rPr lang="de-AT" dirty="0"/>
              <a:t>99 % Übereinstimmung mit österr. Gesundheitsbefragung 2006/07</a:t>
            </a:r>
            <a:endParaRPr lang="de-DE" dirty="0"/>
          </a:p>
          <a:p>
            <a:pPr lvl="1">
              <a:spcBef>
                <a:spcPts val="1200"/>
              </a:spcBef>
            </a:pPr>
            <a:r>
              <a:rPr lang="de-DE" dirty="0"/>
              <a:t>95 % </a:t>
            </a:r>
            <a:r>
              <a:rPr lang="de-AT" dirty="0"/>
              <a:t>Übereinstimmung mit juvenilem DM-Register der </a:t>
            </a:r>
            <a:r>
              <a:rPr lang="de-AT" dirty="0" err="1"/>
              <a:t>MedUni</a:t>
            </a:r>
            <a:r>
              <a:rPr lang="de-AT" dirty="0"/>
              <a:t> </a:t>
            </a:r>
            <a:r>
              <a:rPr lang="de-AT" dirty="0" smtClean="0"/>
              <a:t>Wien</a:t>
            </a:r>
          </a:p>
          <a:p>
            <a:pPr lvl="1">
              <a:spcBef>
                <a:spcPts val="1200"/>
              </a:spcBef>
            </a:pPr>
            <a:endParaRPr lang="de-AT" dirty="0"/>
          </a:p>
          <a:p>
            <a:pPr marL="457200" lvl="1" indent="0">
              <a:spcBef>
                <a:spcPts val="1200"/>
              </a:spcBef>
              <a:buNone/>
            </a:pPr>
            <a:r>
              <a:rPr lang="de-AT" dirty="0" smtClean="0">
                <a:sym typeface="Symbol"/>
              </a:rPr>
              <a:t> </a:t>
            </a:r>
            <a:r>
              <a:rPr lang="de-DE" dirty="0"/>
              <a:t>DM-Kollektiv mittels GAPDRG gut identifizierbar</a:t>
            </a:r>
          </a:p>
          <a:p>
            <a:pPr marL="0" indent="0">
              <a:buNone/>
            </a:pPr>
            <a:endParaRPr lang="de-AT" b="1" dirty="0" smtClean="0"/>
          </a:p>
        </p:txBody>
      </p:sp>
    </p:spTree>
    <p:extLst>
      <p:ext uri="{BB962C8B-B14F-4D97-AF65-F5344CB8AC3E}">
        <p14:creationId xmlns:p14="http://schemas.microsoft.com/office/powerpoint/2010/main" val="61005665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rgbClr val="29709B"/>
                </a:solidFill>
              </a:rPr>
              <a:t>Analyse </a:t>
            </a:r>
            <a:r>
              <a:rPr lang="de-DE" sz="2800" dirty="0">
                <a:solidFill>
                  <a:srgbClr val="29709B"/>
                </a:solidFill>
              </a:rPr>
              <a:t>des DM-Kollektivs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de-AT" b="1" dirty="0" smtClean="0"/>
              <a:t>DM(GAPDRG) gesamt</a:t>
            </a:r>
          </a:p>
          <a:p>
            <a:pPr lvl="1">
              <a:spcBef>
                <a:spcPts val="1800"/>
              </a:spcBef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208926219"/>
              </p:ext>
            </p:extLst>
          </p:nvPr>
        </p:nvGraphicFramePr>
        <p:xfrm>
          <a:off x="827584" y="2204864"/>
          <a:ext cx="7848872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rgbClr val="29709B"/>
                </a:solidFill>
              </a:rPr>
              <a:t>Analyse </a:t>
            </a:r>
            <a:r>
              <a:rPr lang="de-DE" sz="2800" dirty="0">
                <a:solidFill>
                  <a:srgbClr val="29709B"/>
                </a:solidFill>
              </a:rPr>
              <a:t>des DM-Kollektivs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de-AT" b="1" dirty="0" smtClean="0"/>
              <a:t>Art der Therapie</a:t>
            </a:r>
          </a:p>
          <a:p>
            <a:pPr lvl="1">
              <a:spcBef>
                <a:spcPts val="1200"/>
              </a:spcBef>
            </a:pPr>
            <a:r>
              <a:rPr lang="de-DE" dirty="0" smtClean="0"/>
              <a:t>Nur Insuline</a:t>
            </a:r>
          </a:p>
          <a:p>
            <a:pPr lvl="1">
              <a:spcBef>
                <a:spcPts val="1200"/>
              </a:spcBef>
            </a:pPr>
            <a:r>
              <a:rPr lang="de-DE" dirty="0" smtClean="0"/>
              <a:t>Nur orale Antidiabetika</a:t>
            </a:r>
          </a:p>
          <a:p>
            <a:pPr lvl="1">
              <a:spcBef>
                <a:spcPts val="1200"/>
              </a:spcBef>
            </a:pPr>
            <a:r>
              <a:rPr lang="de-DE" dirty="0" smtClean="0"/>
              <a:t>Kombinationstherapie</a:t>
            </a:r>
          </a:p>
          <a:p>
            <a:pPr lvl="1">
              <a:spcBef>
                <a:spcPts val="1800"/>
              </a:spcBef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645024"/>
            <a:ext cx="3168352" cy="2499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1115616" y="3506524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 smtClean="0"/>
              <a:t>100 %</a:t>
            </a:r>
            <a:endParaRPr lang="de-AT" sz="1200" dirty="0"/>
          </a:p>
        </p:txBody>
      </p:sp>
      <p:sp>
        <p:nvSpPr>
          <p:cNvPr id="14" name="Textfeld 13"/>
          <p:cNvSpPr txBox="1"/>
          <p:nvPr/>
        </p:nvSpPr>
        <p:spPr>
          <a:xfrm>
            <a:off x="1835696" y="5157192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 smtClean="0"/>
              <a:t>13 </a:t>
            </a:r>
            <a:r>
              <a:rPr lang="de-AT" sz="1200" dirty="0"/>
              <a:t>%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2555776" y="3944089"/>
            <a:ext cx="555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 smtClean="0"/>
              <a:t>76 </a:t>
            </a:r>
            <a:r>
              <a:rPr lang="de-AT" sz="1200" dirty="0"/>
              <a:t>%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203848" y="5168225"/>
            <a:ext cx="6066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dirty="0" smtClean="0"/>
              <a:t>11 </a:t>
            </a:r>
            <a:r>
              <a:rPr lang="de-AT" sz="1200" dirty="0"/>
              <a:t>%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340768"/>
            <a:ext cx="4092164" cy="1733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uppieren 21"/>
          <p:cNvGrpSpPr/>
          <p:nvPr/>
        </p:nvGrpSpPr>
        <p:grpSpPr>
          <a:xfrm>
            <a:off x="1111918" y="1988839"/>
            <a:ext cx="3388074" cy="504057"/>
            <a:chOff x="1111918" y="1988839"/>
            <a:chExt cx="3388074" cy="504057"/>
          </a:xfrm>
        </p:grpSpPr>
        <p:cxnSp>
          <p:nvCxnSpPr>
            <p:cNvPr id="23" name="Gerade Verbindung mit Pfeil 22"/>
            <p:cNvCxnSpPr>
              <a:endCxn id="21" idx="1"/>
            </p:cNvCxnSpPr>
            <p:nvPr/>
          </p:nvCxnSpPr>
          <p:spPr>
            <a:xfrm>
              <a:off x="2833391" y="2207634"/>
              <a:ext cx="1666601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" descr="WB01753_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918" y="1988839"/>
              <a:ext cx="1721473" cy="504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3068960"/>
            <a:ext cx="4092164" cy="171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" name="Gruppieren 25"/>
          <p:cNvGrpSpPr/>
          <p:nvPr/>
        </p:nvGrpSpPr>
        <p:grpSpPr>
          <a:xfrm>
            <a:off x="1043608" y="2420888"/>
            <a:ext cx="3456384" cy="1504408"/>
            <a:chOff x="1043608" y="2420888"/>
            <a:chExt cx="3456384" cy="1504408"/>
          </a:xfrm>
        </p:grpSpPr>
        <p:cxnSp>
          <p:nvCxnSpPr>
            <p:cNvPr id="27" name="Gerade Verbindung mit Pfeil 26"/>
            <p:cNvCxnSpPr>
              <a:endCxn id="25" idx="1"/>
            </p:cNvCxnSpPr>
            <p:nvPr/>
          </p:nvCxnSpPr>
          <p:spPr>
            <a:xfrm>
              <a:off x="3666691" y="2708920"/>
              <a:ext cx="833301" cy="1216376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Picture 2" descr="WB01753_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2420888"/>
              <a:ext cx="2808312" cy="504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4797152"/>
            <a:ext cx="41027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" name="Gruppieren 33"/>
          <p:cNvGrpSpPr/>
          <p:nvPr/>
        </p:nvGrpSpPr>
        <p:grpSpPr>
          <a:xfrm>
            <a:off x="1055290" y="2852936"/>
            <a:ext cx="3444702" cy="2808312"/>
            <a:chOff x="1043608" y="2420888"/>
            <a:chExt cx="3444702" cy="2808312"/>
          </a:xfrm>
        </p:grpSpPr>
        <p:cxnSp>
          <p:nvCxnSpPr>
            <p:cNvPr id="35" name="Gerade Verbindung mit Pfeil 34"/>
            <p:cNvCxnSpPr>
              <a:endCxn id="33" idx="1"/>
            </p:cNvCxnSpPr>
            <p:nvPr/>
          </p:nvCxnSpPr>
          <p:spPr>
            <a:xfrm>
              <a:off x="3666691" y="2708920"/>
              <a:ext cx="821619" cy="2520280"/>
            </a:xfrm>
            <a:prstGeom prst="straightConnector1">
              <a:avLst/>
            </a:prstGeom>
            <a:ln w="2540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2" descr="WB01753_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2420888"/>
              <a:ext cx="2808312" cy="504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14850997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rgbClr val="29709B"/>
                </a:solidFill>
              </a:rPr>
              <a:t>Weiterführende Fragestellungen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709120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Fragmentierung der DM-Therapie – ein Indikator für einrichtungsübergreifende elektronische Gesundheitsakten?</a:t>
            </a:r>
            <a:endParaRPr lang="de-AT" b="1" dirty="0" smtClean="0"/>
          </a:p>
          <a:p>
            <a:pPr lvl="1">
              <a:spcBef>
                <a:spcPts val="1800"/>
              </a:spcBef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9" t="31417" r="18096"/>
          <a:stretch/>
        </p:blipFill>
        <p:spPr bwMode="auto">
          <a:xfrm>
            <a:off x="4788024" y="2347179"/>
            <a:ext cx="4314826" cy="41781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2" t="23435" r="4035" b="20692"/>
          <a:stretch/>
        </p:blipFill>
        <p:spPr bwMode="auto">
          <a:xfrm>
            <a:off x="539552" y="2811792"/>
            <a:ext cx="4449184" cy="1265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539552" y="4436261"/>
            <a:ext cx="42484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/>
              <a:t>74% der </a:t>
            </a:r>
            <a:r>
              <a:rPr lang="de-AT" dirty="0" err="1" smtClean="0"/>
              <a:t>PatientInnen</a:t>
            </a:r>
            <a:r>
              <a:rPr lang="de-AT" dirty="0" smtClean="0"/>
              <a:t> besuchen 2 oder mehr verschiedene GDAs</a:t>
            </a:r>
          </a:p>
          <a:p>
            <a:endParaRPr lang="de-AT" dirty="0" smtClean="0">
              <a:sym typeface="Symbol"/>
            </a:endParaRPr>
          </a:p>
          <a:p>
            <a:r>
              <a:rPr lang="de-AT" dirty="0" smtClean="0">
                <a:sym typeface="Symbol"/>
              </a:rPr>
              <a:t> Einrichtungsübergreifende </a:t>
            </a:r>
            <a:r>
              <a:rPr lang="de-AT" dirty="0" err="1" smtClean="0">
                <a:sym typeface="Symbol"/>
              </a:rPr>
              <a:t>elektron</a:t>
            </a:r>
            <a:r>
              <a:rPr lang="de-AT" dirty="0" smtClean="0">
                <a:sym typeface="Symbol"/>
              </a:rPr>
              <a:t>. Gesundheitsakten sinnvoll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3897175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Reisekosten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Reisekosten</Template>
  <TotalTime>0</TotalTime>
  <Words>424</Words>
  <Application>Microsoft Office PowerPoint</Application>
  <PresentationFormat>Bildschirmpräsentation (4:3)</PresentationFormat>
  <Paragraphs>92</Paragraphs>
  <Slides>14</Slides>
  <Notes>14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Reisekosten</vt:lpstr>
      <vt:lpstr>Epidemiologie von medikamentös therapiertem Diabetes in Österreich  Georg Duftschmid1, Gottfried Endel2 , Wolfgang Dorda1, Karl Fröschl3, Walter Gall1, Wilfried Grossmann3, Milan Hronsky1, Peter Klimek1, Michael Szell1, Stefan Thurner1    1 Zentrum für Medizinische Statistik, Informatik und Intelligente Systeme,  Medizinische Universität Wien 2 Abteilung Evidence Based Medicine und Health Technology Assessment,  Hauptverband der Österr. Sozialversicherungsträger 3 Institut für Scientific Computing, Universität Wien</vt:lpstr>
      <vt:lpstr>Ziele</vt:lpstr>
      <vt:lpstr>Identifikation von DM-Kollektiv</vt:lpstr>
      <vt:lpstr>Prüfung von Datenqualität</vt:lpstr>
      <vt:lpstr>Prüfung von Datenqualität</vt:lpstr>
      <vt:lpstr>Prüfung von Datenqualität</vt:lpstr>
      <vt:lpstr>Analyse des DM-Kollektivs</vt:lpstr>
      <vt:lpstr>Analyse des DM-Kollektivs</vt:lpstr>
      <vt:lpstr>Weiterführende Fragestellungen</vt:lpstr>
      <vt:lpstr>Weiterführende Fragestellungen</vt:lpstr>
      <vt:lpstr>Weiterführende Fragestellungen</vt:lpstr>
      <vt:lpstr>Weiterführende Fragestellungen</vt:lpstr>
      <vt:lpstr>Diskussion</vt:lpstr>
      <vt:lpstr>Diskussion</vt:lpstr>
    </vt:vector>
  </TitlesOfParts>
  <Company>TU Wien - Studentenversion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RICHTLINIEN REISEKOSTENZUSCHUSS</dc:title>
  <dc:creator>Georg</dc:creator>
  <cp:lastModifiedBy>georg</cp:lastModifiedBy>
  <cp:revision>175</cp:revision>
  <cp:lastPrinted>2010-05-05T19:07:29Z</cp:lastPrinted>
  <dcterms:created xsi:type="dcterms:W3CDTF">2011-11-21T10:12:00Z</dcterms:created>
  <dcterms:modified xsi:type="dcterms:W3CDTF">2013-06-04T13:00:45Z</dcterms:modified>
</cp:coreProperties>
</file>