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62" r:id="rId2"/>
    <p:sldId id="313" r:id="rId3"/>
    <p:sldId id="341" r:id="rId4"/>
    <p:sldId id="332" r:id="rId5"/>
    <p:sldId id="333" r:id="rId6"/>
    <p:sldId id="342" r:id="rId7"/>
    <p:sldId id="334" r:id="rId8"/>
    <p:sldId id="335" r:id="rId9"/>
    <p:sldId id="338" r:id="rId10"/>
    <p:sldId id="340" r:id="rId11"/>
    <p:sldId id="337" r:id="rId12"/>
    <p:sldId id="339" r:id="rId13"/>
    <p:sldId id="343" r:id="rId14"/>
    <p:sldId id="347" r:id="rId15"/>
    <p:sldId id="348" r:id="rId16"/>
    <p:sldId id="349" r:id="rId17"/>
    <p:sldId id="350" r:id="rId18"/>
    <p:sldId id="344" r:id="rId19"/>
    <p:sldId id="345" r:id="rId20"/>
    <p:sldId id="346" r:id="rId21"/>
    <p:sldId id="336" r:id="rId22"/>
  </p:sldIdLst>
  <p:sldSz cx="9144000" cy="6858000" type="screen4x3"/>
  <p:notesSz cx="6669088" cy="9928225"/>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67726B"/>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91" autoAdjust="0"/>
    <p:restoredTop sz="94700" autoAdjust="0"/>
  </p:normalViewPr>
  <p:slideViewPr>
    <p:cSldViewPr>
      <p:cViewPr>
        <p:scale>
          <a:sx n="90" d="100"/>
          <a:sy n="90" d="100"/>
        </p:scale>
        <p:origin x="-1662"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C:\Unterlagen\Casemix\G&#214;G_HVB_Projekt_1\Daten_14032013\Daten%2018032013\2006_geschl_Alter_rRate.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nterlagen\Casemix\G&#214;G_HVB_Projekt_1\Daten_14032013\Daten%2018032013\EU110K_Rate_Land.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nterlagen\Casemix\G&#214;G_HVB_Projekt_1\Daten_14032013\Daten%2018032013\EU110K_Rate_Land.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nterlagen\Casemix\G&#214;G_HVB_Projekt_1\Daten_14032013\Daten%2018032013\EU110K_Rate_Land.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oleObject" Target="file:///C:\Unterlagen\Casemix\G&#214;G_HVB_Projekt_1\Daten_14032013\Daten%2018032013\Daten04052013\23052013_Daten\01062013_Daten\G&#214;G_TUH_HD_2006_2007.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nterlagen\Casemix\G&#214;G_HVB_Projekt_1\Daten_14032013\Daten%2018032013\Daten04052013\23052013_Daten\01062013_Daten\G&#214;G_PKHH_HDND_2006_2007.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nterlagen\Casemix\G&#214;G_HVB_Projekt_1\Daten_14032013\Daten%2018032013\Daten04052013\23052013_Daten\01062013_Daten\G&#214;G_A%25Herzinfarkt_MCI_2006_200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de-DE"/>
  <c:clrMapOvr bg1="lt1" tx1="dk1" bg2="lt2" tx2="dk2" accent1="accent1" accent2="accent2" accent3="accent3" accent4="accent4" accent5="accent5" accent6="accent6" hlink="hlink" folHlink="folHlink"/>
  <c:chart>
    <c:title>
      <c:tx>
        <c:rich>
          <a:bodyPr/>
          <a:lstStyle/>
          <a:p>
            <a:pPr>
              <a:defRPr lang="de-DE"/>
            </a:pPr>
            <a:r>
              <a:rPr lang="de-DE"/>
              <a:t>2006 rohe Rate nach Alter</a:t>
            </a:r>
          </a:p>
        </c:rich>
      </c:tx>
      <c:layout/>
    </c:title>
    <c:plotArea>
      <c:layout/>
      <c:barChart>
        <c:barDir val="col"/>
        <c:grouping val="clustered"/>
        <c:ser>
          <c:idx val="0"/>
          <c:order val="0"/>
          <c:tx>
            <c:v>M</c:v>
          </c:tx>
          <c:val>
            <c:numRef>
              <c:f>'2006_geschl_Alter_ges'!$D$2:$D$20</c:f>
              <c:numCache>
                <c:formatCode>0.00</c:formatCode>
                <c:ptCount val="19"/>
                <c:pt idx="0">
                  <c:v>8.0912113879497191E-2</c:v>
                </c:pt>
                <c:pt idx="1">
                  <c:v>0.12378752817794902</c:v>
                </c:pt>
                <c:pt idx="2">
                  <c:v>0.16650040525787424</c:v>
                </c:pt>
                <c:pt idx="3">
                  <c:v>0.48841860971047729</c:v>
                </c:pt>
                <c:pt idx="4">
                  <c:v>0.73228784161206151</c:v>
                </c:pt>
                <c:pt idx="5">
                  <c:v>1.4262224302366899</c:v>
                </c:pt>
                <c:pt idx="6">
                  <c:v>2.4187882662044</c:v>
                </c:pt>
                <c:pt idx="7">
                  <c:v>5.1052204879439502</c:v>
                </c:pt>
                <c:pt idx="8">
                  <c:v>13.045000569261617</c:v>
                </c:pt>
                <c:pt idx="9">
                  <c:v>20.574111944281999</c:v>
                </c:pt>
                <c:pt idx="10">
                  <c:v>30.764565860970286</c:v>
                </c:pt>
                <c:pt idx="11">
                  <c:v>42.173600979990596</c:v>
                </c:pt>
                <c:pt idx="12">
                  <c:v>58.109948594968102</c:v>
                </c:pt>
                <c:pt idx="13">
                  <c:v>77.034926191497405</c:v>
                </c:pt>
                <c:pt idx="14">
                  <c:v>78.103254042054658</c:v>
                </c:pt>
                <c:pt idx="15">
                  <c:v>89.836138257922457</c:v>
                </c:pt>
                <c:pt idx="16">
                  <c:v>104.70768494046312</c:v>
                </c:pt>
                <c:pt idx="17">
                  <c:v>144.76250607295501</c:v>
                </c:pt>
                <c:pt idx="18">
                  <c:v>110.29922094634328</c:v>
                </c:pt>
              </c:numCache>
            </c:numRef>
          </c:val>
        </c:ser>
        <c:ser>
          <c:idx val="1"/>
          <c:order val="1"/>
          <c:tx>
            <c:v>W</c:v>
          </c:tx>
          <c:val>
            <c:numRef>
              <c:f>'2006_geschl_Alter_ges'!$F$2:$F$20</c:f>
              <c:numCache>
                <c:formatCode>0.00</c:formatCode>
                <c:ptCount val="19"/>
                <c:pt idx="0">
                  <c:v>7.1792567408334902E-3</c:v>
                </c:pt>
                <c:pt idx="1">
                  <c:v>1.7211356043177823E-2</c:v>
                </c:pt>
                <c:pt idx="2">
                  <c:v>2.7423472571905694E-2</c:v>
                </c:pt>
                <c:pt idx="3">
                  <c:v>3.0272326815762855E-2</c:v>
                </c:pt>
                <c:pt idx="7">
                  <c:v>1.5827538202564622</c:v>
                </c:pt>
                <c:pt idx="8">
                  <c:v>9.9765296529653895</c:v>
                </c:pt>
                <c:pt idx="9">
                  <c:v>15.896741360908306</c:v>
                </c:pt>
                <c:pt idx="10">
                  <c:v>24.664929503083087</c:v>
                </c:pt>
                <c:pt idx="11">
                  <c:v>34.615111613849301</c:v>
                </c:pt>
                <c:pt idx="12">
                  <c:v>44.066122163769812</c:v>
                </c:pt>
                <c:pt idx="13">
                  <c:v>61.005554186279603</c:v>
                </c:pt>
                <c:pt idx="14">
                  <c:v>62.074909697031998</c:v>
                </c:pt>
                <c:pt idx="15">
                  <c:v>69.820170589289788</c:v>
                </c:pt>
                <c:pt idx="16">
                  <c:v>75.694862675760206</c:v>
                </c:pt>
                <c:pt idx="17">
                  <c:v>117.42267654687301</c:v>
                </c:pt>
                <c:pt idx="18">
                  <c:v>85.945635412866579</c:v>
                </c:pt>
              </c:numCache>
            </c:numRef>
          </c:val>
        </c:ser>
        <c:axId val="62462208"/>
        <c:axId val="64312064"/>
      </c:barChart>
      <c:catAx>
        <c:axId val="62462208"/>
        <c:scaling>
          <c:orientation val="minMax"/>
        </c:scaling>
        <c:axPos val="b"/>
        <c:tickLblPos val="nextTo"/>
        <c:txPr>
          <a:bodyPr/>
          <a:lstStyle/>
          <a:p>
            <a:pPr>
              <a:defRPr lang="de-DE"/>
            </a:pPr>
            <a:endParaRPr lang="de-DE"/>
          </a:p>
        </c:txPr>
        <c:crossAx val="64312064"/>
        <c:crosses val="autoZero"/>
        <c:auto val="1"/>
        <c:lblAlgn val="ctr"/>
        <c:lblOffset val="100"/>
      </c:catAx>
      <c:valAx>
        <c:axId val="64312064"/>
        <c:scaling>
          <c:orientation val="minMax"/>
        </c:scaling>
        <c:axPos val="l"/>
        <c:majorGridlines/>
        <c:numFmt formatCode="0.00" sourceLinked="1"/>
        <c:tickLblPos val="nextTo"/>
        <c:txPr>
          <a:bodyPr/>
          <a:lstStyle/>
          <a:p>
            <a:pPr>
              <a:defRPr lang="de-DE"/>
            </a:pPr>
            <a:endParaRPr lang="de-DE"/>
          </a:p>
        </c:txPr>
        <c:crossAx val="62462208"/>
        <c:crosses val="autoZero"/>
        <c:crossBetween val="between"/>
      </c:valAx>
    </c:plotArea>
    <c:legend>
      <c:legendPos val="r"/>
      <c:layout/>
      <c:txPr>
        <a:bodyPr/>
        <a:lstStyle/>
        <a:p>
          <a:pPr>
            <a:defRPr lang="de-DE"/>
          </a:pPr>
          <a:endParaRPr lang="de-DE"/>
        </a:p>
      </c:txPr>
    </c:legend>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de-DE"/>
  <c:clrMapOvr bg1="lt1" tx1="dk1" bg2="lt2" tx2="dk2" accent1="accent1" accent2="accent2" accent3="accent3" accent4="accent4" accent5="accent5" accent6="accent6" hlink="hlink" folHlink="folHlink"/>
  <c:chart>
    <c:title>
      <c:tx>
        <c:rich>
          <a:bodyPr/>
          <a:lstStyle/>
          <a:p>
            <a:pPr>
              <a:defRPr lang="de-DE"/>
            </a:pPr>
            <a:r>
              <a:rPr lang="de-DE" sz="1800" b="1" i="0" u="none" strike="noStrike" baseline="0"/>
              <a:t>2006 ICD9 410-414 </a:t>
            </a:r>
            <a:r>
              <a:rPr lang="en-US"/>
              <a:t>Rate Land (stand.)</a:t>
            </a:r>
          </a:p>
        </c:rich>
      </c:tx>
      <c:layout/>
    </c:title>
    <c:plotArea>
      <c:layout/>
      <c:barChart>
        <c:barDir val="col"/>
        <c:grouping val="clustered"/>
        <c:ser>
          <c:idx val="1"/>
          <c:order val="0"/>
          <c:tx>
            <c:strRef>
              <c:f>EU110K_Rate_Land!$E$1</c:f>
              <c:strCache>
                <c:ptCount val="1"/>
                <c:pt idx="0">
                  <c:v>EU100K_Rate Land</c:v>
                </c:pt>
              </c:strCache>
            </c:strRef>
          </c:tx>
          <c:cat>
            <c:strRef>
              <c:f>EU110K_Rate_Land!$B$2:$B$12</c:f>
              <c:strCache>
                <c:ptCount val="11"/>
                <c:pt idx="0">
                  <c:v>B</c:v>
                </c:pt>
                <c:pt idx="1">
                  <c:v>K</c:v>
                </c:pt>
                <c:pt idx="2">
                  <c:v>NÖ</c:v>
                </c:pt>
                <c:pt idx="3">
                  <c:v>OÖ</c:v>
                </c:pt>
                <c:pt idx="4">
                  <c:v>S</c:v>
                </c:pt>
                <c:pt idx="5">
                  <c:v>St</c:v>
                </c:pt>
                <c:pt idx="6">
                  <c:v>T</c:v>
                </c:pt>
                <c:pt idx="7">
                  <c:v>V</c:v>
                </c:pt>
                <c:pt idx="8">
                  <c:v>W</c:v>
                </c:pt>
                <c:pt idx="10">
                  <c:v>Ö</c:v>
                </c:pt>
              </c:strCache>
            </c:strRef>
          </c:cat>
          <c:val>
            <c:numRef>
              <c:f>EU110K_Rate_Land!$E$2:$E$12</c:f>
              <c:numCache>
                <c:formatCode>0.00</c:formatCode>
                <c:ptCount val="11"/>
                <c:pt idx="0">
                  <c:v>15491.5693501881</c:v>
                </c:pt>
                <c:pt idx="1">
                  <c:v>12992.274219312325</c:v>
                </c:pt>
                <c:pt idx="2">
                  <c:v>14809.878123121078</c:v>
                </c:pt>
                <c:pt idx="3">
                  <c:v>11794.804323614382</c:v>
                </c:pt>
                <c:pt idx="4">
                  <c:v>12347.702789846016</c:v>
                </c:pt>
                <c:pt idx="5">
                  <c:v>14606.61689469888</c:v>
                </c:pt>
                <c:pt idx="6">
                  <c:v>13169.893223532699</c:v>
                </c:pt>
                <c:pt idx="7">
                  <c:v>12216.0702656514</c:v>
                </c:pt>
                <c:pt idx="8">
                  <c:v>19557.103722608699</c:v>
                </c:pt>
                <c:pt idx="10">
                  <c:v>14109.54</c:v>
                </c:pt>
              </c:numCache>
            </c:numRef>
          </c:val>
        </c:ser>
        <c:gapWidth val="75"/>
        <c:overlap val="-25"/>
        <c:axId val="64365312"/>
        <c:axId val="64366848"/>
      </c:barChart>
      <c:catAx>
        <c:axId val="64365312"/>
        <c:scaling>
          <c:orientation val="minMax"/>
        </c:scaling>
        <c:axPos val="b"/>
        <c:majorTickMark val="none"/>
        <c:tickLblPos val="nextTo"/>
        <c:txPr>
          <a:bodyPr/>
          <a:lstStyle/>
          <a:p>
            <a:pPr>
              <a:defRPr lang="de-DE"/>
            </a:pPr>
            <a:endParaRPr lang="de-DE"/>
          </a:p>
        </c:txPr>
        <c:crossAx val="64366848"/>
        <c:crosses val="autoZero"/>
        <c:auto val="1"/>
        <c:lblAlgn val="ctr"/>
        <c:lblOffset val="100"/>
      </c:catAx>
      <c:valAx>
        <c:axId val="64366848"/>
        <c:scaling>
          <c:orientation val="minMax"/>
          <c:max val="20000"/>
          <c:min val="0"/>
        </c:scaling>
        <c:axPos val="l"/>
        <c:majorGridlines/>
        <c:numFmt formatCode="0.00" sourceLinked="1"/>
        <c:majorTickMark val="none"/>
        <c:tickLblPos val="nextTo"/>
        <c:spPr>
          <a:ln w="9525">
            <a:noFill/>
          </a:ln>
        </c:spPr>
        <c:txPr>
          <a:bodyPr/>
          <a:lstStyle/>
          <a:p>
            <a:pPr>
              <a:defRPr lang="de-DE"/>
            </a:pPr>
            <a:endParaRPr lang="de-DE"/>
          </a:p>
        </c:txPr>
        <c:crossAx val="64365312"/>
        <c:crosses val="autoZero"/>
        <c:crossBetween val="between"/>
      </c:valAx>
    </c:plotArea>
    <c:legend>
      <c:legendPos val="b"/>
      <c:layout/>
      <c:txPr>
        <a:bodyPr/>
        <a:lstStyle/>
        <a:p>
          <a:pPr>
            <a:defRPr lang="de-DE"/>
          </a:pPr>
          <a:endParaRPr lang="de-DE"/>
        </a:p>
      </c:txPr>
    </c:legend>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de-DE"/>
  <c:clrMapOvr bg1="lt1" tx1="dk1" bg2="lt2" tx2="dk2" accent1="accent1" accent2="accent2" accent3="accent3" accent4="accent4" accent5="accent5" accent6="accent6" hlink="hlink" folHlink="folHlink"/>
  <c:chart>
    <c:title>
      <c:layout/>
      <c:txPr>
        <a:bodyPr/>
        <a:lstStyle/>
        <a:p>
          <a:pPr>
            <a:defRPr lang="de-DE"/>
          </a:pPr>
          <a:endParaRPr lang="de-DE"/>
        </a:p>
      </c:txPr>
    </c:title>
    <c:plotArea>
      <c:layout/>
      <c:barChart>
        <c:barDir val="col"/>
        <c:grouping val="clustered"/>
        <c:varyColors val="1"/>
        <c:ser>
          <c:idx val="0"/>
          <c:order val="0"/>
          <c:tx>
            <c:strRef>
              <c:f>EU110K_Rate_Land!$F$1</c:f>
              <c:strCache>
                <c:ptCount val="1"/>
                <c:pt idx="0">
                  <c:v>% Abweichung von Rate Ö</c:v>
                </c:pt>
              </c:strCache>
            </c:strRef>
          </c:tx>
          <c:cat>
            <c:strRef>
              <c:f>EU110K_Rate_Land!$B$2:$B$10</c:f>
              <c:strCache>
                <c:ptCount val="9"/>
                <c:pt idx="0">
                  <c:v>B</c:v>
                </c:pt>
                <c:pt idx="1">
                  <c:v>K</c:v>
                </c:pt>
                <c:pt idx="2">
                  <c:v>NÖ</c:v>
                </c:pt>
                <c:pt idx="3">
                  <c:v>OÖ</c:v>
                </c:pt>
                <c:pt idx="4">
                  <c:v>S</c:v>
                </c:pt>
                <c:pt idx="5">
                  <c:v>St</c:v>
                </c:pt>
                <c:pt idx="6">
                  <c:v>T</c:v>
                </c:pt>
                <c:pt idx="7">
                  <c:v>V</c:v>
                </c:pt>
                <c:pt idx="8">
                  <c:v>W</c:v>
                </c:pt>
              </c:strCache>
            </c:strRef>
          </c:cat>
          <c:val>
            <c:numRef>
              <c:f>EU110K_Rate_Land!$F$2:$F$10</c:f>
              <c:numCache>
                <c:formatCode>0.00</c:formatCode>
                <c:ptCount val="9"/>
                <c:pt idx="0">
                  <c:v>9.7949993422046191</c:v>
                </c:pt>
                <c:pt idx="1">
                  <c:v>-7.9185131527158319</c:v>
                </c:pt>
                <c:pt idx="2">
                  <c:v>4.9635787071803774</c:v>
                </c:pt>
                <c:pt idx="3">
                  <c:v>-16.405465212796457</c:v>
                </c:pt>
                <c:pt idx="4">
                  <c:v>-12.486850812670022</c:v>
                </c:pt>
                <c:pt idx="5">
                  <c:v>3.5229844112486837</c:v>
                </c:pt>
                <c:pt idx="6">
                  <c:v>-6.6596556405616525</c:v>
                </c:pt>
                <c:pt idx="7">
                  <c:v>-13.419783595699109</c:v>
                </c:pt>
                <c:pt idx="8">
                  <c:v>38.609080966556654</c:v>
                </c:pt>
              </c:numCache>
            </c:numRef>
          </c:val>
        </c:ser>
        <c:gapWidth val="75"/>
        <c:overlap val="-25"/>
        <c:axId val="64416000"/>
        <c:axId val="65605632"/>
      </c:barChart>
      <c:catAx>
        <c:axId val="64416000"/>
        <c:scaling>
          <c:orientation val="minMax"/>
        </c:scaling>
        <c:axPos val="b"/>
        <c:majorTickMark val="none"/>
        <c:tickLblPos val="nextTo"/>
        <c:txPr>
          <a:bodyPr/>
          <a:lstStyle/>
          <a:p>
            <a:pPr>
              <a:defRPr lang="de-DE"/>
            </a:pPr>
            <a:endParaRPr lang="de-DE"/>
          </a:p>
        </c:txPr>
        <c:crossAx val="65605632"/>
        <c:crosses val="autoZero"/>
        <c:auto val="1"/>
        <c:lblAlgn val="ctr"/>
        <c:lblOffset val="100"/>
      </c:catAx>
      <c:valAx>
        <c:axId val="65605632"/>
        <c:scaling>
          <c:orientation val="minMax"/>
          <c:max val="40"/>
          <c:min val="-20"/>
        </c:scaling>
        <c:axPos val="l"/>
        <c:majorGridlines/>
        <c:numFmt formatCode="0.00" sourceLinked="1"/>
        <c:majorTickMark val="none"/>
        <c:tickLblPos val="nextTo"/>
        <c:spPr>
          <a:ln w="9525">
            <a:noFill/>
          </a:ln>
        </c:spPr>
        <c:txPr>
          <a:bodyPr/>
          <a:lstStyle/>
          <a:p>
            <a:pPr>
              <a:defRPr lang="de-DE"/>
            </a:pPr>
            <a:endParaRPr lang="de-DE"/>
          </a:p>
        </c:txPr>
        <c:crossAx val="64416000"/>
        <c:crosses val="autoZero"/>
        <c:crossBetween val="between"/>
      </c:valAx>
    </c:plotArea>
    <c:legend>
      <c:legendPos val="b"/>
      <c:layout/>
      <c:txPr>
        <a:bodyPr/>
        <a:lstStyle/>
        <a:p>
          <a:pPr>
            <a:defRPr lang="de-DE"/>
          </a:pPr>
          <a:endParaRPr lang="de-DE"/>
        </a:p>
      </c:txPr>
    </c:legend>
    <c:plotVisOnly val="1"/>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de-DE"/>
  <c:clrMapOvr bg1="lt1" tx1="dk1" bg2="lt2" tx2="dk2" accent1="accent1" accent2="accent2" accent3="accent3" accent4="accent4" accent5="accent5" accent6="accent6" hlink="hlink" folHlink="folHlink"/>
  <c:chart>
    <c:title>
      <c:layout/>
      <c:txPr>
        <a:bodyPr/>
        <a:lstStyle/>
        <a:p>
          <a:pPr>
            <a:defRPr lang="de-DE"/>
          </a:pPr>
          <a:endParaRPr lang="de-DE"/>
        </a:p>
      </c:txPr>
    </c:title>
    <c:plotArea>
      <c:layout/>
      <c:barChart>
        <c:barDir val="col"/>
        <c:grouping val="clustered"/>
        <c:ser>
          <c:idx val="0"/>
          <c:order val="0"/>
          <c:tx>
            <c:strRef>
              <c:f>EU110K_Rate_Land!$E$16</c:f>
              <c:strCache>
                <c:ptCount val="1"/>
                <c:pt idx="0">
                  <c:v>% Abweichung von Rate NÖ</c:v>
                </c:pt>
              </c:strCache>
            </c:strRef>
          </c:tx>
          <c:spPr>
            <a:gradFill flip="none" rotWithShape="1">
              <a:gsLst>
                <a:gs pos="0">
                  <a:srgbClr val="03D4A8"/>
                </a:gs>
                <a:gs pos="25000">
                  <a:srgbClr val="21D6E0"/>
                </a:gs>
                <a:gs pos="75000">
                  <a:srgbClr val="0087E6"/>
                </a:gs>
                <a:gs pos="100000">
                  <a:srgbClr val="005CBF"/>
                </a:gs>
              </a:gsLst>
              <a:lin ang="16200000" scaled="1"/>
              <a:tileRect/>
            </a:gradFill>
          </c:spPr>
          <c:invertIfNegative val="1"/>
          <c:cat>
            <c:numRef>
              <c:f>EU110K_Rate_Land!$B$17:$B$41</c:f>
              <c:numCache>
                <c:formatCode>General</c:formatCode>
                <c:ptCount val="25"/>
                <c:pt idx="0">
                  <c:v>301</c:v>
                </c:pt>
                <c:pt idx="1">
                  <c:v>302</c:v>
                </c:pt>
                <c:pt idx="2">
                  <c:v>303</c:v>
                </c:pt>
                <c:pt idx="3">
                  <c:v>304</c:v>
                </c:pt>
                <c:pt idx="4">
                  <c:v>305</c:v>
                </c:pt>
                <c:pt idx="5">
                  <c:v>306</c:v>
                </c:pt>
                <c:pt idx="6">
                  <c:v>307</c:v>
                </c:pt>
                <c:pt idx="7">
                  <c:v>308</c:v>
                </c:pt>
                <c:pt idx="8">
                  <c:v>309</c:v>
                </c:pt>
                <c:pt idx="9">
                  <c:v>310</c:v>
                </c:pt>
                <c:pt idx="10">
                  <c:v>311</c:v>
                </c:pt>
                <c:pt idx="11">
                  <c:v>312</c:v>
                </c:pt>
                <c:pt idx="12">
                  <c:v>313</c:v>
                </c:pt>
                <c:pt idx="13">
                  <c:v>314</c:v>
                </c:pt>
                <c:pt idx="14">
                  <c:v>315</c:v>
                </c:pt>
                <c:pt idx="15">
                  <c:v>316</c:v>
                </c:pt>
                <c:pt idx="16">
                  <c:v>317</c:v>
                </c:pt>
                <c:pt idx="17">
                  <c:v>318</c:v>
                </c:pt>
                <c:pt idx="18">
                  <c:v>319</c:v>
                </c:pt>
                <c:pt idx="19">
                  <c:v>320</c:v>
                </c:pt>
                <c:pt idx="20">
                  <c:v>321</c:v>
                </c:pt>
                <c:pt idx="21">
                  <c:v>322</c:v>
                </c:pt>
                <c:pt idx="22">
                  <c:v>323</c:v>
                </c:pt>
                <c:pt idx="23">
                  <c:v>324</c:v>
                </c:pt>
                <c:pt idx="24">
                  <c:v>325</c:v>
                </c:pt>
              </c:numCache>
            </c:numRef>
          </c:cat>
          <c:val>
            <c:numRef>
              <c:f>EU110K_Rate_Land!$E$17:$E$41</c:f>
              <c:numCache>
                <c:formatCode>0.00</c:formatCode>
                <c:ptCount val="25"/>
                <c:pt idx="0">
                  <c:v>1.2959614023687178</c:v>
                </c:pt>
                <c:pt idx="1">
                  <c:v>8.5937791191037718</c:v>
                </c:pt>
                <c:pt idx="2">
                  <c:v>-15.980857169701153</c:v>
                </c:pt>
                <c:pt idx="3">
                  <c:v>17.450453566024706</c:v>
                </c:pt>
                <c:pt idx="4">
                  <c:v>-10.512972420109833</c:v>
                </c:pt>
                <c:pt idx="5">
                  <c:v>5.1079562952498865</c:v>
                </c:pt>
                <c:pt idx="6">
                  <c:v>7.3312739175613446</c:v>
                </c:pt>
                <c:pt idx="7">
                  <c:v>0.62603180662408753</c:v>
                </c:pt>
                <c:pt idx="8">
                  <c:v>2.1539733797126842E-2</c:v>
                </c:pt>
                <c:pt idx="9">
                  <c:v>-3.1443565080376397</c:v>
                </c:pt>
                <c:pt idx="10">
                  <c:v>1.1129104262403213</c:v>
                </c:pt>
                <c:pt idx="11">
                  <c:v>-3.2991593755886277</c:v>
                </c:pt>
                <c:pt idx="12">
                  <c:v>-2.8441086435837049</c:v>
                </c:pt>
                <c:pt idx="13">
                  <c:v>13.641658489147838</c:v>
                </c:pt>
                <c:pt idx="14">
                  <c:v>4.6419503257689145</c:v>
                </c:pt>
                <c:pt idx="15">
                  <c:v>-3.0838145921558202</c:v>
                </c:pt>
                <c:pt idx="16">
                  <c:v>-7.4561460073696324</c:v>
                </c:pt>
                <c:pt idx="17">
                  <c:v>-2.0767276941451467</c:v>
                </c:pt>
                <c:pt idx="18">
                  <c:v>-0.99989751028479779</c:v>
                </c:pt>
                <c:pt idx="19">
                  <c:v>-10.833472955775274</c:v>
                </c:pt>
                <c:pt idx="20">
                  <c:v>0.31008111197961463</c:v>
                </c:pt>
                <c:pt idx="21">
                  <c:v>0.46923924946287343</c:v>
                </c:pt>
                <c:pt idx="22">
                  <c:v>5.5315567217466963</c:v>
                </c:pt>
                <c:pt idx="23">
                  <c:v>-7.2303917564227191</c:v>
                </c:pt>
                <c:pt idx="24">
                  <c:v>1.327512468099016</c:v>
                </c:pt>
              </c:numCache>
            </c:numRef>
          </c:val>
        </c:ser>
        <c:gapWidth val="75"/>
        <c:overlap val="-25"/>
        <c:axId val="65650688"/>
        <c:axId val="65652224"/>
      </c:barChart>
      <c:catAx>
        <c:axId val="65650688"/>
        <c:scaling>
          <c:orientation val="minMax"/>
        </c:scaling>
        <c:axPos val="b"/>
        <c:numFmt formatCode="General" sourceLinked="1"/>
        <c:majorTickMark val="none"/>
        <c:tickLblPos val="nextTo"/>
        <c:txPr>
          <a:bodyPr/>
          <a:lstStyle/>
          <a:p>
            <a:pPr>
              <a:defRPr lang="de-DE"/>
            </a:pPr>
            <a:endParaRPr lang="de-DE"/>
          </a:p>
        </c:txPr>
        <c:crossAx val="65652224"/>
        <c:crosses val="autoZero"/>
        <c:auto val="1"/>
        <c:lblAlgn val="ctr"/>
        <c:lblOffset val="100"/>
      </c:catAx>
      <c:valAx>
        <c:axId val="65652224"/>
        <c:scaling>
          <c:orientation val="minMax"/>
        </c:scaling>
        <c:axPos val="l"/>
        <c:majorGridlines/>
        <c:numFmt formatCode="0.00" sourceLinked="1"/>
        <c:majorTickMark val="none"/>
        <c:tickLblPos val="nextTo"/>
        <c:spPr>
          <a:ln w="9525">
            <a:noFill/>
          </a:ln>
        </c:spPr>
        <c:txPr>
          <a:bodyPr/>
          <a:lstStyle/>
          <a:p>
            <a:pPr>
              <a:defRPr lang="de-DE"/>
            </a:pPr>
            <a:endParaRPr lang="de-DE"/>
          </a:p>
        </c:txPr>
        <c:crossAx val="65650688"/>
        <c:crosses val="autoZero"/>
        <c:crossBetween val="between"/>
      </c:valAx>
    </c:plotArea>
    <c:legend>
      <c:legendPos val="b"/>
      <c:layout/>
      <c:txPr>
        <a:bodyPr/>
        <a:lstStyle/>
        <a:p>
          <a:pPr>
            <a:defRPr lang="de-DE"/>
          </a:pPr>
          <a:endParaRPr lang="de-DE"/>
        </a:p>
      </c:txPr>
    </c:legend>
    <c:plotVisOnly val="1"/>
  </c:chart>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de-DE"/>
  <c:chart>
    <c:plotArea>
      <c:layout/>
      <c:scatterChart>
        <c:scatterStyle val="lineMarker"/>
        <c:ser>
          <c:idx val="0"/>
          <c:order val="0"/>
          <c:spPr>
            <a:ln w="28575">
              <a:noFill/>
            </a:ln>
          </c:spPr>
          <c:trendline>
            <c:trendlineType val="linear"/>
            <c:intercept val="0"/>
            <c:dispRSqr val="1"/>
            <c:dispEq val="1"/>
            <c:trendlineLbl>
              <c:layout/>
              <c:numFmt formatCode="General" sourceLinked="0"/>
            </c:trendlineLbl>
          </c:trendline>
          <c:xVal>
            <c:numRef>
              <c:f>GÖG_TUH_HD_2006_2007!$B$2:$B$33</c:f>
              <c:numCache>
                <c:formatCode>0</c:formatCode>
                <c:ptCount val="32"/>
                <c:pt idx="0">
                  <c:v>127.10813227724201</c:v>
                </c:pt>
                <c:pt idx="1">
                  <c:v>118.57563871976289</c:v>
                </c:pt>
                <c:pt idx="2">
                  <c:v>82.460387876564724</c:v>
                </c:pt>
                <c:pt idx="3">
                  <c:v>80.629516058862279</c:v>
                </c:pt>
                <c:pt idx="4">
                  <c:v>104.611107272287</c:v>
                </c:pt>
                <c:pt idx="5">
                  <c:v>98.118483452940183</c:v>
                </c:pt>
                <c:pt idx="6">
                  <c:v>111.61333756319293</c:v>
                </c:pt>
                <c:pt idx="7">
                  <c:v>134.64343660212899</c:v>
                </c:pt>
                <c:pt idx="8">
                  <c:v>105.98691088720599</c:v>
                </c:pt>
                <c:pt idx="9">
                  <c:v>100.087496894838</c:v>
                </c:pt>
                <c:pt idx="10">
                  <c:v>95.424485329836202</c:v>
                </c:pt>
                <c:pt idx="11">
                  <c:v>102.99648235788389</c:v>
                </c:pt>
                <c:pt idx="12">
                  <c:v>117.0840578768909</c:v>
                </c:pt>
                <c:pt idx="13">
                  <c:v>100.22166689714709</c:v>
                </c:pt>
                <c:pt idx="14">
                  <c:v>106.748101147333</c:v>
                </c:pt>
                <c:pt idx="15">
                  <c:v>97.759801420944783</c:v>
                </c:pt>
                <c:pt idx="16">
                  <c:v>89.253143242349694</c:v>
                </c:pt>
                <c:pt idx="17">
                  <c:v>95.635537903674276</c:v>
                </c:pt>
                <c:pt idx="18">
                  <c:v>106.73239573260389</c:v>
                </c:pt>
                <c:pt idx="19">
                  <c:v>94.591192956815604</c:v>
                </c:pt>
                <c:pt idx="20">
                  <c:v>94.957300527648798</c:v>
                </c:pt>
                <c:pt idx="21">
                  <c:v>111.64078293754187</c:v>
                </c:pt>
                <c:pt idx="22">
                  <c:v>91.45753372901369</c:v>
                </c:pt>
                <c:pt idx="23">
                  <c:v>94.394335885931099</c:v>
                </c:pt>
                <c:pt idx="24">
                  <c:v>101.58169896758901</c:v>
                </c:pt>
                <c:pt idx="25">
                  <c:v>86.549227312021188</c:v>
                </c:pt>
                <c:pt idx="26">
                  <c:v>76.207984974432705</c:v>
                </c:pt>
                <c:pt idx="27">
                  <c:v>106.56226506036107</c:v>
                </c:pt>
                <c:pt idx="28">
                  <c:v>103.52903022965593</c:v>
                </c:pt>
                <c:pt idx="29">
                  <c:v>136.69264062145285</c:v>
                </c:pt>
                <c:pt idx="30">
                  <c:v>138.78739989090514</c:v>
                </c:pt>
                <c:pt idx="31">
                  <c:v>133.22542952017199</c:v>
                </c:pt>
              </c:numCache>
            </c:numRef>
          </c:xVal>
          <c:yVal>
            <c:numRef>
              <c:f>GÖG_TUH_HD_2006_2007!$G$2:$G$33</c:f>
              <c:numCache>
                <c:formatCode>0.00</c:formatCode>
                <c:ptCount val="32"/>
                <c:pt idx="0">
                  <c:v>15842.792633247789</c:v>
                </c:pt>
                <c:pt idx="1">
                  <c:v>15362.608041499099</c:v>
                </c:pt>
                <c:pt idx="2">
                  <c:v>13768.605058313609</c:v>
                </c:pt>
                <c:pt idx="3">
                  <c:v>12200.951919882789</c:v>
                </c:pt>
                <c:pt idx="4">
                  <c:v>15316.0123012984</c:v>
                </c:pt>
                <c:pt idx="5">
                  <c:v>15197.114080530911</c:v>
                </c:pt>
                <c:pt idx="6">
                  <c:v>14662.767308840304</c:v>
                </c:pt>
                <c:pt idx="7">
                  <c:v>15639.027178675</c:v>
                </c:pt>
                <c:pt idx="8">
                  <c:v>13856.992592124499</c:v>
                </c:pt>
                <c:pt idx="9">
                  <c:v>12433.5998084402</c:v>
                </c:pt>
                <c:pt idx="10">
                  <c:v>12165.3668748523</c:v>
                </c:pt>
                <c:pt idx="11">
                  <c:v>11082.063678217202</c:v>
                </c:pt>
                <c:pt idx="12">
                  <c:v>12571.806116742991</c:v>
                </c:pt>
                <c:pt idx="13">
                  <c:v>11944.519596341604</c:v>
                </c:pt>
                <c:pt idx="14">
                  <c:v>11946.298778760009</c:v>
                </c:pt>
                <c:pt idx="15">
                  <c:v>12087.6038734091</c:v>
                </c:pt>
                <c:pt idx="16">
                  <c:v>12969.639812259309</c:v>
                </c:pt>
                <c:pt idx="17">
                  <c:v>13862.792737941909</c:v>
                </c:pt>
                <c:pt idx="18">
                  <c:v>13470.513376339009</c:v>
                </c:pt>
                <c:pt idx="19">
                  <c:v>14943.87020993059</c:v>
                </c:pt>
                <c:pt idx="20">
                  <c:v>15657.106446421909</c:v>
                </c:pt>
                <c:pt idx="21">
                  <c:v>15657.50621690799</c:v>
                </c:pt>
                <c:pt idx="22">
                  <c:v>13471.4031687839</c:v>
                </c:pt>
                <c:pt idx="23">
                  <c:v>13772.8321840341</c:v>
                </c:pt>
                <c:pt idx="24">
                  <c:v>13686.828889484284</c:v>
                </c:pt>
                <c:pt idx="25">
                  <c:v>12790.851522640887</c:v>
                </c:pt>
                <c:pt idx="26">
                  <c:v>11578.057261805199</c:v>
                </c:pt>
                <c:pt idx="27">
                  <c:v>12347.9197879975</c:v>
                </c:pt>
                <c:pt idx="28">
                  <c:v>12235.5762377135</c:v>
                </c:pt>
                <c:pt idx="29">
                  <c:v>16337.6070112053</c:v>
                </c:pt>
                <c:pt idx="30">
                  <c:v>15922.507244402999</c:v>
                </c:pt>
                <c:pt idx="31">
                  <c:v>15572.0223066411</c:v>
                </c:pt>
              </c:numCache>
            </c:numRef>
          </c:yVal>
        </c:ser>
        <c:axId val="67488000"/>
        <c:axId val="67494272"/>
      </c:scatterChart>
      <c:valAx>
        <c:axId val="67488000"/>
        <c:scaling>
          <c:orientation val="minMax"/>
          <c:min val="60"/>
        </c:scaling>
        <c:axPos val="b"/>
        <c:majorGridlines/>
        <c:minorGridlines/>
        <c:title>
          <c:tx>
            <c:rich>
              <a:bodyPr/>
              <a:lstStyle/>
              <a:p>
                <a:pPr>
                  <a:defRPr/>
                </a:pPr>
                <a:r>
                  <a:rPr lang="de-DE"/>
                  <a:t>TUH Rate</a:t>
                </a:r>
              </a:p>
            </c:rich>
          </c:tx>
          <c:layout/>
        </c:title>
        <c:numFmt formatCode="0" sourceLinked="1"/>
        <c:tickLblPos val="nextTo"/>
        <c:crossAx val="67494272"/>
        <c:crosses val="autoZero"/>
        <c:crossBetween val="midCat"/>
      </c:valAx>
      <c:valAx>
        <c:axId val="67494272"/>
        <c:scaling>
          <c:orientation val="minMax"/>
          <c:min val="8000"/>
        </c:scaling>
        <c:axPos val="l"/>
        <c:majorGridlines/>
        <c:minorGridlines/>
        <c:title>
          <c:tx>
            <c:rich>
              <a:bodyPr/>
              <a:lstStyle/>
              <a:p>
                <a:pPr>
                  <a:defRPr/>
                </a:pPr>
                <a:r>
                  <a:rPr lang="de-DE"/>
                  <a:t>ATC__&gt;ICD Rate</a:t>
                </a:r>
              </a:p>
            </c:rich>
          </c:tx>
          <c:layout/>
        </c:title>
        <c:numFmt formatCode="0.00" sourceLinked="1"/>
        <c:tickLblPos val="nextTo"/>
        <c:crossAx val="67488000"/>
        <c:crosses val="autoZero"/>
        <c:crossBetween val="midCat"/>
      </c:valAx>
    </c:plotArea>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de-DE"/>
  <c:chart>
    <c:title>
      <c:layout/>
    </c:title>
    <c:plotArea>
      <c:layout/>
      <c:scatterChart>
        <c:scatterStyle val="lineMarker"/>
        <c:ser>
          <c:idx val="0"/>
          <c:order val="0"/>
          <c:tx>
            <c:strRef>
              <c:f>GÖG_PKHH_HDND_2006_2007!$K$34</c:f>
              <c:strCache>
                <c:ptCount val="1"/>
                <c:pt idx="0">
                  <c:v>HV_Rate_VC_2006_2007/PKHH_HDND</c:v>
                </c:pt>
              </c:strCache>
            </c:strRef>
          </c:tx>
          <c:spPr>
            <a:ln w="28575">
              <a:noFill/>
            </a:ln>
          </c:spPr>
          <c:trendline>
            <c:trendlineType val="linear"/>
            <c:intercept val="0"/>
            <c:dispRSqr val="1"/>
            <c:dispEq val="1"/>
            <c:trendlineLbl>
              <c:layout>
                <c:manualLayout>
                  <c:x val="-0.17759081388570466"/>
                  <c:y val="-4.9973744156340269E-3"/>
                </c:manualLayout>
              </c:layout>
              <c:numFmt formatCode="General" sourceLinked="0"/>
              <c:txPr>
                <a:bodyPr/>
                <a:lstStyle/>
                <a:p>
                  <a:pPr>
                    <a:defRPr sz="1400"/>
                  </a:pPr>
                  <a:endParaRPr lang="de-DE"/>
                </a:p>
              </c:txPr>
            </c:trendlineLbl>
          </c:trendline>
          <c:xVal>
            <c:numRef>
              <c:f>GÖG_PKHH_HDND_2006_2007!$B$2:$B$33</c:f>
              <c:numCache>
                <c:formatCode>0</c:formatCode>
                <c:ptCount val="32"/>
                <c:pt idx="0">
                  <c:v>858.69883210536113</c:v>
                </c:pt>
                <c:pt idx="1">
                  <c:v>747.96387728527998</c:v>
                </c:pt>
                <c:pt idx="2">
                  <c:v>850.92527374366102</c:v>
                </c:pt>
                <c:pt idx="3">
                  <c:v>818.48193384575484</c:v>
                </c:pt>
                <c:pt idx="4">
                  <c:v>900.96646278197579</c:v>
                </c:pt>
                <c:pt idx="5">
                  <c:v>835.02417763709207</c:v>
                </c:pt>
                <c:pt idx="6">
                  <c:v>930.51431531053095</c:v>
                </c:pt>
                <c:pt idx="7">
                  <c:v>919.61177973411611</c:v>
                </c:pt>
                <c:pt idx="8">
                  <c:v>1027.71908652715</c:v>
                </c:pt>
                <c:pt idx="9">
                  <c:v>1162.6248554103099</c:v>
                </c:pt>
                <c:pt idx="10">
                  <c:v>1001.9596926985099</c:v>
                </c:pt>
                <c:pt idx="11">
                  <c:v>930.11583301396001</c:v>
                </c:pt>
                <c:pt idx="12">
                  <c:v>1007.0688041601099</c:v>
                </c:pt>
                <c:pt idx="13">
                  <c:v>946.20036897378111</c:v>
                </c:pt>
                <c:pt idx="14">
                  <c:v>945.59337895552119</c:v>
                </c:pt>
                <c:pt idx="15">
                  <c:v>720.90208001556493</c:v>
                </c:pt>
                <c:pt idx="16">
                  <c:v>812.55381711024597</c:v>
                </c:pt>
                <c:pt idx="17">
                  <c:v>850.67840673072214</c:v>
                </c:pt>
                <c:pt idx="18">
                  <c:v>1022.6219529164</c:v>
                </c:pt>
                <c:pt idx="19">
                  <c:v>799.18345142334408</c:v>
                </c:pt>
                <c:pt idx="20">
                  <c:v>833.84570822567707</c:v>
                </c:pt>
                <c:pt idx="21">
                  <c:v>759.06804880152299</c:v>
                </c:pt>
                <c:pt idx="22">
                  <c:v>881.83964790075083</c:v>
                </c:pt>
                <c:pt idx="23">
                  <c:v>868.018500150514</c:v>
                </c:pt>
                <c:pt idx="24">
                  <c:v>848.66523246409702</c:v>
                </c:pt>
                <c:pt idx="25">
                  <c:v>780.21349107203719</c:v>
                </c:pt>
                <c:pt idx="26">
                  <c:v>669.0578251559798</c:v>
                </c:pt>
                <c:pt idx="27">
                  <c:v>821.28134786666521</c:v>
                </c:pt>
                <c:pt idx="28">
                  <c:v>891.72740863246702</c:v>
                </c:pt>
                <c:pt idx="29">
                  <c:v>864.4130832702441</c:v>
                </c:pt>
                <c:pt idx="30">
                  <c:v>853.74140206014613</c:v>
                </c:pt>
                <c:pt idx="31">
                  <c:v>848.43650049566781</c:v>
                </c:pt>
              </c:numCache>
            </c:numRef>
          </c:xVal>
          <c:yVal>
            <c:numRef>
              <c:f>GÖG_PKHH_HDND_2006_2007!$G$2:$G$32</c:f>
              <c:numCache>
                <c:formatCode>0.00</c:formatCode>
                <c:ptCount val="31"/>
                <c:pt idx="0">
                  <c:v>15842.792633247798</c:v>
                </c:pt>
                <c:pt idx="1">
                  <c:v>15362.608041499099</c:v>
                </c:pt>
                <c:pt idx="2">
                  <c:v>13768.605058313602</c:v>
                </c:pt>
                <c:pt idx="3">
                  <c:v>12200.951919882798</c:v>
                </c:pt>
                <c:pt idx="4">
                  <c:v>15316.0123012984</c:v>
                </c:pt>
                <c:pt idx="5">
                  <c:v>15197.114080530904</c:v>
                </c:pt>
                <c:pt idx="6">
                  <c:v>14662.767308840303</c:v>
                </c:pt>
                <c:pt idx="7">
                  <c:v>15639.027178675</c:v>
                </c:pt>
                <c:pt idx="8">
                  <c:v>13856.992592124499</c:v>
                </c:pt>
                <c:pt idx="9">
                  <c:v>12433.5998084402</c:v>
                </c:pt>
                <c:pt idx="10">
                  <c:v>12165.3668748523</c:v>
                </c:pt>
                <c:pt idx="11">
                  <c:v>11082.063678217202</c:v>
                </c:pt>
                <c:pt idx="12">
                  <c:v>12571.806116742999</c:v>
                </c:pt>
                <c:pt idx="13">
                  <c:v>11944.519596341603</c:v>
                </c:pt>
                <c:pt idx="14">
                  <c:v>11946.298778760001</c:v>
                </c:pt>
                <c:pt idx="15">
                  <c:v>12087.6038734091</c:v>
                </c:pt>
                <c:pt idx="16">
                  <c:v>12969.639812259302</c:v>
                </c:pt>
                <c:pt idx="17">
                  <c:v>13862.792737941902</c:v>
                </c:pt>
                <c:pt idx="18">
                  <c:v>13470.513376339002</c:v>
                </c:pt>
                <c:pt idx="19">
                  <c:v>14943.870209930597</c:v>
                </c:pt>
                <c:pt idx="20">
                  <c:v>15657.106446421902</c:v>
                </c:pt>
                <c:pt idx="21">
                  <c:v>15657.506216907997</c:v>
                </c:pt>
                <c:pt idx="22">
                  <c:v>13471.4031687839</c:v>
                </c:pt>
                <c:pt idx="23">
                  <c:v>13772.8321840341</c:v>
                </c:pt>
                <c:pt idx="24">
                  <c:v>13686.828889484299</c:v>
                </c:pt>
                <c:pt idx="25">
                  <c:v>12790.851522640898</c:v>
                </c:pt>
                <c:pt idx="26">
                  <c:v>11578.057261805199</c:v>
                </c:pt>
                <c:pt idx="27">
                  <c:v>12347.9197879975</c:v>
                </c:pt>
                <c:pt idx="28">
                  <c:v>12235.5762377135</c:v>
                </c:pt>
                <c:pt idx="29">
                  <c:v>16337.6070112053</c:v>
                </c:pt>
                <c:pt idx="30">
                  <c:v>15922.507244402999</c:v>
                </c:pt>
              </c:numCache>
            </c:numRef>
          </c:yVal>
        </c:ser>
        <c:axId val="73632000"/>
        <c:axId val="73646080"/>
      </c:scatterChart>
      <c:valAx>
        <c:axId val="73632000"/>
        <c:scaling>
          <c:orientation val="minMax"/>
          <c:max val="1200"/>
          <c:min val="600"/>
        </c:scaling>
        <c:axPos val="b"/>
        <c:majorGridlines/>
        <c:minorGridlines/>
        <c:numFmt formatCode="0" sourceLinked="1"/>
        <c:tickLblPos val="nextTo"/>
        <c:crossAx val="73646080"/>
        <c:crosses val="autoZero"/>
        <c:crossBetween val="midCat"/>
      </c:valAx>
      <c:valAx>
        <c:axId val="73646080"/>
        <c:scaling>
          <c:orientation val="minMax"/>
          <c:max val="19000"/>
          <c:min val="9000"/>
        </c:scaling>
        <c:axPos val="l"/>
        <c:majorGridlines/>
        <c:minorGridlines/>
        <c:numFmt formatCode="0.00" sourceLinked="1"/>
        <c:tickLblPos val="nextTo"/>
        <c:crossAx val="73632000"/>
        <c:crosses val="autoZero"/>
        <c:crossBetween val="midCat"/>
      </c:valAx>
    </c:plotArea>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de-DE"/>
  <c:chart>
    <c:title>
      <c:layout/>
    </c:title>
    <c:plotArea>
      <c:layout/>
      <c:scatterChart>
        <c:scatterStyle val="lineMarker"/>
        <c:ser>
          <c:idx val="0"/>
          <c:order val="0"/>
          <c:tx>
            <c:strRef>
              <c:f>'GÖG_A%Herzinfarkt_MCI_2006_2007'!$K$34:$L$34</c:f>
              <c:strCache>
                <c:ptCount val="1"/>
                <c:pt idx="0">
                  <c:v>HV_Rate_VC_2006_2007/A%Herzinfarkt_MCI_2006_2007</c:v>
                </c:pt>
              </c:strCache>
            </c:strRef>
          </c:tx>
          <c:spPr>
            <a:ln w="28575">
              <a:noFill/>
            </a:ln>
          </c:spPr>
          <c:trendline>
            <c:trendlineType val="linear"/>
            <c:intercept val="0"/>
            <c:dispRSqr val="1"/>
            <c:dispEq val="1"/>
            <c:trendlineLbl>
              <c:layout>
                <c:manualLayout>
                  <c:x val="7.2481217275769907E-2"/>
                  <c:y val="-8.8684460692916356E-2"/>
                </c:manualLayout>
              </c:layout>
              <c:numFmt formatCode="General" sourceLinked="0"/>
              <c:txPr>
                <a:bodyPr/>
                <a:lstStyle/>
                <a:p>
                  <a:pPr>
                    <a:defRPr sz="1400"/>
                  </a:pPr>
                  <a:endParaRPr lang="de-DE"/>
                </a:p>
              </c:txPr>
            </c:trendlineLbl>
          </c:trendline>
          <c:xVal>
            <c:numRef>
              <c:f>'GÖG_A%Herzinfarkt_MCI_2006_2007'!$G$2:$G$33</c:f>
              <c:numCache>
                <c:formatCode>0.00</c:formatCode>
                <c:ptCount val="32"/>
                <c:pt idx="0">
                  <c:v>15842.792633247798</c:v>
                </c:pt>
                <c:pt idx="1">
                  <c:v>15362.608041499099</c:v>
                </c:pt>
                <c:pt idx="2">
                  <c:v>13768.605058313602</c:v>
                </c:pt>
                <c:pt idx="3">
                  <c:v>12200.951919882798</c:v>
                </c:pt>
                <c:pt idx="4">
                  <c:v>15316.0123012984</c:v>
                </c:pt>
                <c:pt idx="5">
                  <c:v>15197.114080530904</c:v>
                </c:pt>
                <c:pt idx="6">
                  <c:v>14662.767308840303</c:v>
                </c:pt>
                <c:pt idx="7">
                  <c:v>15639.027178675</c:v>
                </c:pt>
                <c:pt idx="8">
                  <c:v>13856.992592124499</c:v>
                </c:pt>
                <c:pt idx="9">
                  <c:v>12433.5998084402</c:v>
                </c:pt>
                <c:pt idx="10">
                  <c:v>12165.3668748523</c:v>
                </c:pt>
                <c:pt idx="11">
                  <c:v>11082.063678217202</c:v>
                </c:pt>
                <c:pt idx="12">
                  <c:v>12571.806116742999</c:v>
                </c:pt>
                <c:pt idx="13">
                  <c:v>11944.519596341603</c:v>
                </c:pt>
                <c:pt idx="14">
                  <c:v>11946.298778760001</c:v>
                </c:pt>
                <c:pt idx="15">
                  <c:v>12087.6038734091</c:v>
                </c:pt>
                <c:pt idx="16">
                  <c:v>12969.639812259302</c:v>
                </c:pt>
                <c:pt idx="17">
                  <c:v>13862.792737941902</c:v>
                </c:pt>
                <c:pt idx="18">
                  <c:v>13470.513376339002</c:v>
                </c:pt>
                <c:pt idx="19">
                  <c:v>14943.870209930597</c:v>
                </c:pt>
                <c:pt idx="20">
                  <c:v>15657.106446421902</c:v>
                </c:pt>
                <c:pt idx="21">
                  <c:v>15657.506216907997</c:v>
                </c:pt>
                <c:pt idx="22">
                  <c:v>13471.4031687839</c:v>
                </c:pt>
                <c:pt idx="23">
                  <c:v>13772.8321840341</c:v>
                </c:pt>
                <c:pt idx="24">
                  <c:v>13686.828889484299</c:v>
                </c:pt>
                <c:pt idx="25">
                  <c:v>12790.851522640898</c:v>
                </c:pt>
                <c:pt idx="26">
                  <c:v>11578.057261805199</c:v>
                </c:pt>
                <c:pt idx="27">
                  <c:v>12347.9197879975</c:v>
                </c:pt>
                <c:pt idx="28">
                  <c:v>12235.5762377135</c:v>
                </c:pt>
                <c:pt idx="29">
                  <c:v>16337.6070112053</c:v>
                </c:pt>
                <c:pt idx="30">
                  <c:v>15922.507244402999</c:v>
                </c:pt>
                <c:pt idx="31">
                  <c:v>15572.0223066411</c:v>
                </c:pt>
              </c:numCache>
            </c:numRef>
          </c:xVal>
          <c:yVal>
            <c:numRef>
              <c:f>'GÖG_A%Herzinfarkt_MCI_2006_2007'!$B$2:$B$33</c:f>
              <c:numCache>
                <c:formatCode>0</c:formatCode>
                <c:ptCount val="32"/>
                <c:pt idx="0">
                  <c:v>2437.0831185356706</c:v>
                </c:pt>
                <c:pt idx="1">
                  <c:v>3368.3781522238505</c:v>
                </c:pt>
                <c:pt idx="2">
                  <c:v>1326.96027389454</c:v>
                </c:pt>
                <c:pt idx="3">
                  <c:v>2669.0452962954305</c:v>
                </c:pt>
                <c:pt idx="4">
                  <c:v>2900.0940375585806</c:v>
                </c:pt>
                <c:pt idx="5">
                  <c:v>3293.4380226861103</c:v>
                </c:pt>
                <c:pt idx="6">
                  <c:v>2538.1187614855999</c:v>
                </c:pt>
                <c:pt idx="7">
                  <c:v>2919.0476886205497</c:v>
                </c:pt>
                <c:pt idx="8">
                  <c:v>2720.6363908436101</c:v>
                </c:pt>
                <c:pt idx="9">
                  <c:v>2229.5673076923104</c:v>
                </c:pt>
                <c:pt idx="10">
                  <c:v>2156.7093320214403</c:v>
                </c:pt>
                <c:pt idx="11">
                  <c:v>1674.1240336323397</c:v>
                </c:pt>
                <c:pt idx="12">
                  <c:v>3343.6979392584403</c:v>
                </c:pt>
                <c:pt idx="13">
                  <c:v>1018.0733618233601</c:v>
                </c:pt>
                <c:pt idx="14">
                  <c:v>1580.6772028351597</c:v>
                </c:pt>
                <c:pt idx="15">
                  <c:v>4341.6831337641006</c:v>
                </c:pt>
                <c:pt idx="16">
                  <c:v>2553.6320297349698</c:v>
                </c:pt>
                <c:pt idx="17">
                  <c:v>3381.0337582243906</c:v>
                </c:pt>
                <c:pt idx="18">
                  <c:v>2389.6196815549197</c:v>
                </c:pt>
                <c:pt idx="19">
                  <c:v>2466.6606704415699</c:v>
                </c:pt>
                <c:pt idx="20">
                  <c:v>1995.9163694056003</c:v>
                </c:pt>
                <c:pt idx="21">
                  <c:v>4539.11894579824</c:v>
                </c:pt>
                <c:pt idx="22">
                  <c:v>2781.1874446109096</c:v>
                </c:pt>
                <c:pt idx="23">
                  <c:v>1333.60080994241</c:v>
                </c:pt>
                <c:pt idx="24">
                  <c:v>3865.2732268321206</c:v>
                </c:pt>
                <c:pt idx="25">
                  <c:v>2535.6826289585993</c:v>
                </c:pt>
                <c:pt idx="26">
                  <c:v>2173.2124888996996</c:v>
                </c:pt>
                <c:pt idx="27">
                  <c:v>1122.32746960588</c:v>
                </c:pt>
                <c:pt idx="28">
                  <c:v>1676.0096890894802</c:v>
                </c:pt>
                <c:pt idx="29">
                  <c:v>4796.7992900121908</c:v>
                </c:pt>
                <c:pt idx="30">
                  <c:v>3030.5661001333601</c:v>
                </c:pt>
                <c:pt idx="31">
                  <c:v>2195.4663418433101</c:v>
                </c:pt>
              </c:numCache>
            </c:numRef>
          </c:yVal>
        </c:ser>
        <c:axId val="73794688"/>
        <c:axId val="73796224"/>
      </c:scatterChart>
      <c:valAx>
        <c:axId val="73794688"/>
        <c:scaling>
          <c:orientation val="minMax"/>
          <c:min val="10000"/>
        </c:scaling>
        <c:axPos val="b"/>
        <c:majorGridlines/>
        <c:minorGridlines/>
        <c:numFmt formatCode="0.00" sourceLinked="1"/>
        <c:tickLblPos val="nextTo"/>
        <c:crossAx val="73796224"/>
        <c:crosses val="autoZero"/>
        <c:crossBetween val="midCat"/>
      </c:valAx>
      <c:valAx>
        <c:axId val="73796224"/>
        <c:scaling>
          <c:orientation val="minMax"/>
          <c:max val="5000"/>
          <c:min val="900"/>
        </c:scaling>
        <c:axPos val="l"/>
        <c:majorGridlines/>
        <c:minorGridlines/>
        <c:numFmt formatCode="0" sourceLinked="1"/>
        <c:tickLblPos val="nextTo"/>
        <c:crossAx val="73794688"/>
        <c:crosses val="autoZero"/>
        <c:crossBetween val="midCat"/>
      </c:valAx>
    </c:plotArea>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25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AT"/>
          </a:p>
        </p:txBody>
      </p:sp>
      <p:sp>
        <p:nvSpPr>
          <p:cNvPr id="3" name="Datumsplatzhalter 2"/>
          <p:cNvSpPr>
            <a:spLocks noGrp="1"/>
          </p:cNvSpPr>
          <p:nvPr>
            <p:ph type="dt" idx="1"/>
          </p:nvPr>
        </p:nvSpPr>
        <p:spPr>
          <a:xfrm>
            <a:off x="3778250" y="0"/>
            <a:ext cx="288925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DD7C8E1-920A-4993-B8E6-10F1787BE86D}" type="datetimeFigureOut">
              <a:rPr lang="de-DE"/>
              <a:pPr>
                <a:defRPr/>
              </a:pPr>
              <a:t>04.06.2013</a:t>
            </a:fld>
            <a:endParaRPr lang="de-AT"/>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de-AT" noProof="0" smtClean="0"/>
          </a:p>
        </p:txBody>
      </p:sp>
      <p:sp>
        <p:nvSpPr>
          <p:cNvPr id="5" name="Notizenplatzhalter 4"/>
          <p:cNvSpPr>
            <a:spLocks noGrp="1"/>
          </p:cNvSpPr>
          <p:nvPr>
            <p:ph type="body" sz="quarter" idx="3"/>
          </p:nvPr>
        </p:nvSpPr>
        <p:spPr>
          <a:xfrm>
            <a:off x="666750" y="4716463"/>
            <a:ext cx="5335588" cy="4467225"/>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AT" noProof="0" smtClean="0"/>
          </a:p>
        </p:txBody>
      </p:sp>
      <p:sp>
        <p:nvSpPr>
          <p:cNvPr id="6" name="Fußzeilenplatzhalter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AT"/>
          </a:p>
        </p:txBody>
      </p:sp>
      <p:sp>
        <p:nvSpPr>
          <p:cNvPr id="7" name="Foliennummernplatzhalt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BAA403F-711F-479D-BA17-491915CEA3FE}" type="slidenum">
              <a:rPr lang="de-AT"/>
              <a:pPr>
                <a:defRPr/>
              </a:pPr>
              <a:t>‹Nr.›</a:t>
            </a:fld>
            <a:endParaRPr lang="de-A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4" name="Bild 4" descr="goeg_logo_4c.png"/>
          <p:cNvPicPr>
            <a:picLocks noChangeAspect="1"/>
          </p:cNvPicPr>
          <p:nvPr userDrawn="1"/>
        </p:nvPicPr>
        <p:blipFill>
          <a:blip r:embed="rId2" cstate="print"/>
          <a:srcRect/>
          <a:stretch>
            <a:fillRect/>
          </a:stretch>
        </p:blipFill>
        <p:spPr bwMode="auto">
          <a:xfrm>
            <a:off x="5284788" y="179388"/>
            <a:ext cx="3716337" cy="703262"/>
          </a:xfrm>
          <a:prstGeom prst="rect">
            <a:avLst/>
          </a:prstGeom>
          <a:noFill/>
          <a:ln w="9525">
            <a:noFill/>
            <a:miter lim="800000"/>
            <a:headEnd/>
            <a:tailEnd/>
          </a:ln>
        </p:spPr>
      </p:pic>
      <p:pic>
        <p:nvPicPr>
          <p:cNvPr id="5" name="Grafik 2" descr="hvb_wortbild_d_gross_rgb.jpg"/>
          <p:cNvPicPr>
            <a:picLocks noChangeAspect="1" noChangeArrowheads="1"/>
          </p:cNvPicPr>
          <p:nvPr userDrawn="1"/>
        </p:nvPicPr>
        <p:blipFill>
          <a:blip r:embed="rId3" cstate="print"/>
          <a:srcRect/>
          <a:stretch>
            <a:fillRect/>
          </a:stretch>
        </p:blipFill>
        <p:spPr bwMode="auto">
          <a:xfrm>
            <a:off x="468313" y="188913"/>
            <a:ext cx="2951162" cy="863600"/>
          </a:xfrm>
          <a:prstGeom prst="rect">
            <a:avLst/>
          </a:prstGeom>
          <a:noFill/>
          <a:ln w="9525">
            <a:noFill/>
            <a:miter lim="800000"/>
            <a:headEnd/>
            <a:tailEnd/>
          </a:ln>
        </p:spPr>
      </p:pic>
      <p:sp>
        <p:nvSpPr>
          <p:cNvPr id="14" name="Textplatzhalter 13"/>
          <p:cNvSpPr>
            <a:spLocks noGrp="1"/>
          </p:cNvSpPr>
          <p:nvPr>
            <p:ph type="body" sz="quarter" idx="13"/>
          </p:nvPr>
        </p:nvSpPr>
        <p:spPr>
          <a:xfrm>
            <a:off x="467518" y="4077072"/>
            <a:ext cx="8208938" cy="864096"/>
          </a:xfrm>
        </p:spPr>
        <p:txBody>
          <a:bodyPr/>
          <a:lstStyle>
            <a:lvl1pPr>
              <a:buNone/>
              <a:defRPr sz="2000" baseline="0"/>
            </a:lvl1pPr>
          </a:lstStyle>
          <a:p>
            <a:pPr lvl="0"/>
            <a:r>
              <a:rPr lang="de-DE" smtClean="0"/>
              <a:t>Textmasterformate durch Klicken bearbeiten</a:t>
            </a:r>
          </a:p>
          <a:p>
            <a:pPr lvl="1"/>
            <a:r>
              <a:rPr lang="de-DE" smtClean="0"/>
              <a:t>Zweite Ebene</a:t>
            </a:r>
          </a:p>
        </p:txBody>
      </p:sp>
      <p:sp>
        <p:nvSpPr>
          <p:cNvPr id="17" name="Titel 16"/>
          <p:cNvSpPr>
            <a:spLocks noGrp="1"/>
          </p:cNvSpPr>
          <p:nvPr>
            <p:ph type="title"/>
          </p:nvPr>
        </p:nvSpPr>
        <p:spPr>
          <a:xfrm>
            <a:off x="446856" y="1790204"/>
            <a:ext cx="8229600" cy="774700"/>
          </a:xfrm>
        </p:spPr>
        <p:txBody>
          <a:bodyPr/>
          <a:lstStyle>
            <a:lvl1pPr>
              <a:defRPr sz="3200"/>
            </a:lvl1pPr>
          </a:lstStyle>
          <a:p>
            <a:r>
              <a:rPr lang="de-DE" smtClean="0"/>
              <a:t>Titelmasterformat durch Klicken bearbeiten</a:t>
            </a:r>
            <a:endParaRPr lang="de-AT" dirty="0"/>
          </a:p>
        </p:txBody>
      </p:sp>
      <p:sp>
        <p:nvSpPr>
          <p:cNvPr id="6" name="Datumsplatzhalter 3"/>
          <p:cNvSpPr>
            <a:spLocks noGrp="1"/>
          </p:cNvSpPr>
          <p:nvPr>
            <p:ph type="dt" sz="half" idx="14"/>
          </p:nvPr>
        </p:nvSpPr>
        <p:spPr/>
        <p:txBody>
          <a:bodyPr/>
          <a:lstStyle>
            <a:lvl1pPr>
              <a:defRPr sz="1000"/>
            </a:lvl1pPr>
          </a:lstStyle>
          <a:p>
            <a:pPr>
              <a:defRPr/>
            </a:pPr>
            <a:fld id="{AA14D00B-531A-40C3-9268-4C15F42A2B08}" type="datetime1">
              <a:rPr lang="de-DE" smtClean="0"/>
              <a:pPr>
                <a:defRPr/>
              </a:pPr>
              <a:t>04.06.2013</a:t>
            </a:fld>
            <a:endParaRPr lang="de-AT" dirty="0"/>
          </a:p>
        </p:txBody>
      </p:sp>
      <p:sp>
        <p:nvSpPr>
          <p:cNvPr id="7" name="Fußzeilenplatzhalter 4"/>
          <p:cNvSpPr>
            <a:spLocks noGrp="1"/>
          </p:cNvSpPr>
          <p:nvPr>
            <p:ph type="ftr" sz="quarter" idx="15"/>
          </p:nvPr>
        </p:nvSpPr>
        <p:spPr/>
        <p:txBody>
          <a:bodyPr/>
          <a:lstStyle>
            <a:lvl1pPr>
              <a:defRPr sz="1000"/>
            </a:lvl1pPr>
          </a:lstStyle>
          <a:p>
            <a:pPr>
              <a:defRPr/>
            </a:pPr>
            <a:r>
              <a:rPr lang="de-AT" smtClean="0"/>
              <a:t>Epidemiologie aus Routinedaten 6.6.2013</a:t>
            </a:r>
            <a:endParaRPr lang="de-AT"/>
          </a:p>
        </p:txBody>
      </p:sp>
      <p:sp>
        <p:nvSpPr>
          <p:cNvPr id="8" name="Foliennummernplatzhalter 5"/>
          <p:cNvSpPr>
            <a:spLocks noGrp="1"/>
          </p:cNvSpPr>
          <p:nvPr>
            <p:ph type="sldNum" sz="quarter" idx="16"/>
          </p:nvPr>
        </p:nvSpPr>
        <p:spPr/>
        <p:txBody>
          <a:bodyPr/>
          <a:lstStyle>
            <a:lvl1pPr>
              <a:defRPr sz="1000"/>
            </a:lvl1pPr>
          </a:lstStyle>
          <a:p>
            <a:pPr>
              <a:defRPr/>
            </a:pPr>
            <a:fld id="{AEA7229D-1646-4961-A03A-8F9322022F89}" type="slidenum">
              <a:rPr lang="de-AT"/>
              <a:pPr>
                <a:defRPr/>
              </a:pPr>
              <a:t>‹Nr.›</a:t>
            </a:fld>
            <a:endParaRPr lang="de-A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1800" b="1"/>
            </a:lvl1pPr>
          </a:lstStyle>
          <a:p>
            <a:r>
              <a:rPr lang="de-DE" smtClean="0"/>
              <a:t>Titelmasterformat durch Klicken bearbeiten</a:t>
            </a:r>
            <a:endParaRPr lang="de-AT" dirty="0"/>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5BDB3A09-21B9-4A1A-942F-0D1B47580605}" type="datetime1">
              <a:rPr lang="de-DE" smtClean="0"/>
              <a:pPr>
                <a:defRPr/>
              </a:pPr>
              <a:t>04.06.2013</a:t>
            </a:fld>
            <a:endParaRPr lang="de-AT" dirty="0"/>
          </a:p>
        </p:txBody>
      </p:sp>
      <p:sp>
        <p:nvSpPr>
          <p:cNvPr id="6"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7" name="Foliennummernplatzhalter 5"/>
          <p:cNvSpPr>
            <a:spLocks noGrp="1"/>
          </p:cNvSpPr>
          <p:nvPr>
            <p:ph type="sldNum" sz="quarter" idx="12"/>
          </p:nvPr>
        </p:nvSpPr>
        <p:spPr/>
        <p:txBody>
          <a:bodyPr/>
          <a:lstStyle>
            <a:lvl1pPr>
              <a:defRPr/>
            </a:lvl1pPr>
          </a:lstStyle>
          <a:p>
            <a:pPr>
              <a:defRPr/>
            </a:pPr>
            <a:fld id="{FAA7E529-68DA-49B9-88AE-855D89E65C54}" type="slidenum">
              <a:rPr lang="de-AT"/>
              <a:pPr>
                <a:defRPr/>
              </a:pPr>
              <a:t>‹Nr.›</a:t>
            </a:fld>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cxnSp>
        <p:nvCxnSpPr>
          <p:cNvPr id="4" name="Gerade Verbindung 3"/>
          <p:cNvCxnSpPr/>
          <p:nvPr userDrawn="1"/>
        </p:nvCxnSpPr>
        <p:spPr>
          <a:xfrm flipV="1">
            <a:off x="642938" y="1428750"/>
            <a:ext cx="7753350" cy="36513"/>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p:txBody>
          <a:bodyPr/>
          <a:lstStyle>
            <a:lvl1pPr algn="l">
              <a:defRPr/>
            </a:lvl1pPr>
          </a:lstStyle>
          <a:p>
            <a:r>
              <a:rPr lang="de-DE" smtClean="0"/>
              <a:t>Titelmasterformat durch Klicken bearbeiten</a:t>
            </a:r>
            <a:endParaRPr lang="de-AT" dirty="0"/>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5" name="Datumsplatzhalter 3"/>
          <p:cNvSpPr>
            <a:spLocks noGrp="1"/>
          </p:cNvSpPr>
          <p:nvPr>
            <p:ph type="dt" sz="half" idx="10"/>
          </p:nvPr>
        </p:nvSpPr>
        <p:spPr/>
        <p:txBody>
          <a:bodyPr/>
          <a:lstStyle>
            <a:lvl1pPr>
              <a:defRPr/>
            </a:lvl1pPr>
          </a:lstStyle>
          <a:p>
            <a:pPr>
              <a:defRPr/>
            </a:pPr>
            <a:fld id="{2DC21D4C-49A3-48D8-A699-A52269D6F368}" type="datetime1">
              <a:rPr lang="de-DE" smtClean="0"/>
              <a:pPr>
                <a:defRPr/>
              </a:pPr>
              <a:t>04.06.2013</a:t>
            </a:fld>
            <a:endParaRPr lang="de-AT" dirty="0"/>
          </a:p>
        </p:txBody>
      </p:sp>
      <p:sp>
        <p:nvSpPr>
          <p:cNvPr id="6"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7" name="Foliennummernplatzhalter 5"/>
          <p:cNvSpPr>
            <a:spLocks noGrp="1"/>
          </p:cNvSpPr>
          <p:nvPr>
            <p:ph type="sldNum" sz="quarter" idx="12"/>
          </p:nvPr>
        </p:nvSpPr>
        <p:spPr/>
        <p:txBody>
          <a:bodyPr/>
          <a:lstStyle>
            <a:lvl1pPr>
              <a:defRPr/>
            </a:lvl1pPr>
          </a:lstStyle>
          <a:p>
            <a:pPr>
              <a:defRPr/>
            </a:pPr>
            <a:fld id="{F586364B-A22C-4F2B-A258-C54E2BF7972D}" type="slidenum">
              <a:rPr lang="de-AT"/>
              <a:pPr>
                <a:defRPr/>
              </a:pPr>
              <a:t>‹Nr.›</a:t>
            </a:fld>
            <a:endParaRPr lang="de-A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642918"/>
            <a:ext cx="2057400" cy="5483245"/>
          </a:xfrm>
        </p:spPr>
        <p:txBody>
          <a:bodyPr vert="eaVert"/>
          <a:lstStyle>
            <a:lvl1pPr algn="l">
              <a:defRPr/>
            </a:lvl1pPr>
          </a:lstStyle>
          <a:p>
            <a:r>
              <a:rPr lang="de-DE" smtClean="0"/>
              <a:t>Titelmasterformat durch Klicken bearbeiten</a:t>
            </a:r>
            <a:endParaRPr lang="de-AT" dirty="0"/>
          </a:p>
        </p:txBody>
      </p:sp>
      <p:sp>
        <p:nvSpPr>
          <p:cNvPr id="3" name="Vertikaler Textplatzhalter 2"/>
          <p:cNvSpPr>
            <a:spLocks noGrp="1"/>
          </p:cNvSpPr>
          <p:nvPr>
            <p:ph type="body" orient="vert" idx="1"/>
          </p:nvPr>
        </p:nvSpPr>
        <p:spPr>
          <a:xfrm>
            <a:off x="457200" y="642918"/>
            <a:ext cx="6019800" cy="548324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4" name="Datumsplatzhalter 3"/>
          <p:cNvSpPr>
            <a:spLocks noGrp="1"/>
          </p:cNvSpPr>
          <p:nvPr>
            <p:ph type="dt" sz="half" idx="10"/>
          </p:nvPr>
        </p:nvSpPr>
        <p:spPr/>
        <p:txBody>
          <a:bodyPr/>
          <a:lstStyle>
            <a:lvl1pPr>
              <a:defRPr/>
            </a:lvl1pPr>
          </a:lstStyle>
          <a:p>
            <a:pPr>
              <a:defRPr/>
            </a:pPr>
            <a:fld id="{2D10564A-1A27-4619-A1FF-BED55F803140}" type="datetime1">
              <a:rPr lang="de-DE" smtClean="0"/>
              <a:pPr>
                <a:defRPr/>
              </a:pPr>
              <a:t>04.06.2013</a:t>
            </a:fld>
            <a:endParaRPr lang="de-AT" dirty="0"/>
          </a:p>
        </p:txBody>
      </p:sp>
      <p:sp>
        <p:nvSpPr>
          <p:cNvPr id="5"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6" name="Foliennummernplatzhalter 5"/>
          <p:cNvSpPr>
            <a:spLocks noGrp="1"/>
          </p:cNvSpPr>
          <p:nvPr>
            <p:ph type="sldNum" sz="quarter" idx="12"/>
          </p:nvPr>
        </p:nvSpPr>
        <p:spPr/>
        <p:txBody>
          <a:bodyPr/>
          <a:lstStyle>
            <a:lvl1pPr>
              <a:defRPr/>
            </a:lvl1pPr>
          </a:lstStyle>
          <a:p>
            <a:pPr>
              <a:defRPr/>
            </a:pPr>
            <a:fld id="{F2067CEB-EBF3-4849-9D52-F614216C5989}" type="slidenum">
              <a:rPr lang="de-AT"/>
              <a:pPr>
                <a:defRPr/>
              </a:pPr>
              <a:t>‹Nr.›</a:t>
            </a:fld>
            <a:endParaRPr lang="de-A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1-zeilig und Inhalt">
    <p:spTree>
      <p:nvGrpSpPr>
        <p:cNvPr id="1" name=""/>
        <p:cNvGrpSpPr/>
        <p:nvPr/>
      </p:nvGrpSpPr>
      <p:grpSpPr>
        <a:xfrm>
          <a:off x="0" y="0"/>
          <a:ext cx="0" cy="0"/>
          <a:chOff x="0" y="0"/>
          <a:chExt cx="0" cy="0"/>
        </a:xfrm>
      </p:grpSpPr>
      <p:cxnSp>
        <p:nvCxnSpPr>
          <p:cNvPr id="4" name="Gerade Verbindung 3"/>
          <p:cNvCxnSpPr/>
          <p:nvPr userDrawn="1"/>
        </p:nvCxnSpPr>
        <p:spPr>
          <a:xfrm>
            <a:off x="468313" y="1268413"/>
            <a:ext cx="8207375" cy="0"/>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a:xfrm>
            <a:off x="457200" y="782092"/>
            <a:ext cx="8229600" cy="414660"/>
          </a:xfrm>
        </p:spPr>
        <p:txBody>
          <a:bodyPr/>
          <a:lstStyle/>
          <a:p>
            <a:r>
              <a:rPr lang="de-DE" smtClean="0"/>
              <a:t>Titelmasterformat durch Klicken bearbeiten</a:t>
            </a:r>
            <a:endParaRPr lang="de-AT" dirty="0"/>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5" name="Datumsplatzhalter 3"/>
          <p:cNvSpPr>
            <a:spLocks noGrp="1"/>
          </p:cNvSpPr>
          <p:nvPr>
            <p:ph type="dt" sz="half" idx="10"/>
          </p:nvPr>
        </p:nvSpPr>
        <p:spPr/>
        <p:txBody>
          <a:bodyPr/>
          <a:lstStyle>
            <a:lvl1pPr>
              <a:defRPr/>
            </a:lvl1pPr>
          </a:lstStyle>
          <a:p>
            <a:pPr>
              <a:defRPr/>
            </a:pPr>
            <a:fld id="{C01D132F-01FC-4B44-85EA-23EFF875B200}" type="datetime1">
              <a:rPr lang="de-DE" smtClean="0"/>
              <a:pPr>
                <a:defRPr/>
              </a:pPr>
              <a:t>04.06.2013</a:t>
            </a:fld>
            <a:endParaRPr lang="de-AT" dirty="0"/>
          </a:p>
        </p:txBody>
      </p:sp>
      <p:sp>
        <p:nvSpPr>
          <p:cNvPr id="6"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7" name="Foliennummernplatzhalter 5"/>
          <p:cNvSpPr>
            <a:spLocks noGrp="1"/>
          </p:cNvSpPr>
          <p:nvPr>
            <p:ph type="sldNum" sz="quarter" idx="12"/>
          </p:nvPr>
        </p:nvSpPr>
        <p:spPr/>
        <p:txBody>
          <a:bodyPr/>
          <a:lstStyle>
            <a:lvl1pPr>
              <a:defRPr/>
            </a:lvl1pPr>
          </a:lstStyle>
          <a:p>
            <a:pPr>
              <a:defRPr/>
            </a:pPr>
            <a:fld id="{052BAE6F-075D-4970-BF25-79D8F6B8C5C6}" type="slidenum">
              <a:rPr lang="de-AT"/>
              <a:pPr>
                <a:defRPr/>
              </a:pPr>
              <a:t>‹Nr.›</a:t>
            </a:fld>
            <a:endParaRPr lang="de-A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2-zeilig und Inhalt">
    <p:spTree>
      <p:nvGrpSpPr>
        <p:cNvPr id="1" name=""/>
        <p:cNvGrpSpPr/>
        <p:nvPr/>
      </p:nvGrpSpPr>
      <p:grpSpPr>
        <a:xfrm>
          <a:off x="0" y="0"/>
          <a:ext cx="0" cy="0"/>
          <a:chOff x="0" y="0"/>
          <a:chExt cx="0" cy="0"/>
        </a:xfrm>
      </p:grpSpPr>
      <p:cxnSp>
        <p:nvCxnSpPr>
          <p:cNvPr id="4" name="Gerade Verbindung 3"/>
          <p:cNvCxnSpPr/>
          <p:nvPr userDrawn="1"/>
        </p:nvCxnSpPr>
        <p:spPr>
          <a:xfrm>
            <a:off x="468313" y="1557338"/>
            <a:ext cx="8207375" cy="0"/>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el 1"/>
          <p:cNvSpPr>
            <a:spLocks noGrp="1"/>
          </p:cNvSpPr>
          <p:nvPr>
            <p:ph type="title"/>
          </p:nvPr>
        </p:nvSpPr>
        <p:spPr>
          <a:xfrm>
            <a:off x="457200" y="782092"/>
            <a:ext cx="8229600" cy="702692"/>
          </a:xfrm>
        </p:spPr>
        <p:txBody>
          <a:bodyPr/>
          <a:lstStyle>
            <a:lvl1pPr>
              <a:defRPr baseline="0"/>
            </a:lvl1pPr>
          </a:lstStyle>
          <a:p>
            <a:r>
              <a:rPr lang="de-DE" smtClean="0"/>
              <a:t>Titelmasterformat durch Klicken bearbeiten</a:t>
            </a:r>
            <a:endParaRPr lang="de-AT" dirty="0"/>
          </a:p>
        </p:txBody>
      </p:sp>
      <p:sp>
        <p:nvSpPr>
          <p:cNvPr id="3" name="Inhaltsplatzhalter 2"/>
          <p:cNvSpPr>
            <a:spLocks noGrp="1"/>
          </p:cNvSpPr>
          <p:nvPr>
            <p:ph idx="1"/>
          </p:nvPr>
        </p:nvSpPr>
        <p:spPr>
          <a:xfrm>
            <a:off x="457200" y="1916832"/>
            <a:ext cx="8229600" cy="4209331"/>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5" name="Datumsplatzhalter 3"/>
          <p:cNvSpPr>
            <a:spLocks noGrp="1"/>
          </p:cNvSpPr>
          <p:nvPr>
            <p:ph type="dt" sz="half" idx="10"/>
          </p:nvPr>
        </p:nvSpPr>
        <p:spPr/>
        <p:txBody>
          <a:bodyPr/>
          <a:lstStyle>
            <a:lvl1pPr>
              <a:defRPr/>
            </a:lvl1pPr>
          </a:lstStyle>
          <a:p>
            <a:pPr>
              <a:defRPr/>
            </a:pPr>
            <a:fld id="{7591A661-C215-4712-84AF-C3B8FDAD6767}" type="datetime1">
              <a:rPr lang="de-DE" smtClean="0"/>
              <a:pPr>
                <a:defRPr/>
              </a:pPr>
              <a:t>04.06.2013</a:t>
            </a:fld>
            <a:endParaRPr lang="de-AT" dirty="0"/>
          </a:p>
        </p:txBody>
      </p:sp>
      <p:sp>
        <p:nvSpPr>
          <p:cNvPr id="6"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7" name="Foliennummernplatzhalter 5"/>
          <p:cNvSpPr>
            <a:spLocks noGrp="1"/>
          </p:cNvSpPr>
          <p:nvPr>
            <p:ph type="sldNum" sz="quarter" idx="12"/>
          </p:nvPr>
        </p:nvSpPr>
        <p:spPr/>
        <p:txBody>
          <a:bodyPr/>
          <a:lstStyle>
            <a:lvl1pPr>
              <a:defRPr/>
            </a:lvl1pPr>
          </a:lstStyle>
          <a:p>
            <a:pPr>
              <a:defRPr/>
            </a:pPr>
            <a:fld id="{9139E2F8-6868-4EEB-AFDD-F693294FAA35}" type="slidenum">
              <a:rPr lang="de-AT"/>
              <a:pPr>
                <a:defRPr/>
              </a:pPr>
              <a:t>‹Nr.›</a:t>
            </a:fld>
            <a:endParaRPr lang="de-A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2800" b="1" cap="all"/>
            </a:lvl1pPr>
          </a:lstStyle>
          <a:p>
            <a:r>
              <a:rPr lang="de-DE" smtClean="0"/>
              <a:t>Titelmasterformat durch Klicken bearbeiten</a:t>
            </a:r>
            <a:endParaRPr lang="de-AT" dirty="0"/>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lvl1pPr>
              <a:defRPr/>
            </a:lvl1pPr>
          </a:lstStyle>
          <a:p>
            <a:pPr>
              <a:defRPr/>
            </a:pPr>
            <a:fld id="{215D91FF-8F72-4BF4-B53B-3E12D0C013D7}" type="datetime1">
              <a:rPr lang="de-DE" smtClean="0"/>
              <a:pPr>
                <a:defRPr/>
              </a:pPr>
              <a:t>04.06.2013</a:t>
            </a:fld>
            <a:endParaRPr lang="de-AT" dirty="0"/>
          </a:p>
        </p:txBody>
      </p:sp>
      <p:sp>
        <p:nvSpPr>
          <p:cNvPr id="5"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6" name="Foliennummernplatzhalter 5"/>
          <p:cNvSpPr>
            <a:spLocks noGrp="1"/>
          </p:cNvSpPr>
          <p:nvPr>
            <p:ph type="sldNum" sz="quarter" idx="12"/>
          </p:nvPr>
        </p:nvSpPr>
        <p:spPr/>
        <p:txBody>
          <a:bodyPr/>
          <a:lstStyle>
            <a:lvl1pPr>
              <a:defRPr/>
            </a:lvl1pPr>
          </a:lstStyle>
          <a:p>
            <a:pPr>
              <a:defRPr/>
            </a:pPr>
            <a:fld id="{9D8F64F0-BE3C-4FCA-BF25-3D712DB1AFED}" type="slidenum">
              <a:rPr lang="de-AT"/>
              <a:pPr>
                <a:defRPr/>
              </a:pPr>
              <a:t>‹Nr.›</a:t>
            </a:fld>
            <a:endParaRPr lang="de-A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cxnSp>
        <p:nvCxnSpPr>
          <p:cNvPr id="5" name="Gerade Verbindung 4"/>
          <p:cNvCxnSpPr/>
          <p:nvPr userDrawn="1"/>
        </p:nvCxnSpPr>
        <p:spPr>
          <a:xfrm>
            <a:off x="468313" y="1268413"/>
            <a:ext cx="8207375" cy="0"/>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Inhaltsplatzhalter 2"/>
          <p:cNvSpPr>
            <a:spLocks noGrp="1"/>
          </p:cNvSpPr>
          <p:nvPr>
            <p:ph sz="half" idx="1"/>
          </p:nvPr>
        </p:nvSpPr>
        <p:spPr>
          <a:xfrm>
            <a:off x="457200" y="1600200"/>
            <a:ext cx="4038600" cy="45259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4" name="Inhaltsplatzhalter 3"/>
          <p:cNvSpPr>
            <a:spLocks noGrp="1"/>
          </p:cNvSpPr>
          <p:nvPr>
            <p:ph sz="half" idx="2"/>
          </p:nvPr>
        </p:nvSpPr>
        <p:spPr>
          <a:xfrm>
            <a:off x="4648200" y="1600200"/>
            <a:ext cx="4038600" cy="4525963"/>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9" name="Titel 1"/>
          <p:cNvSpPr>
            <a:spLocks noGrp="1"/>
          </p:cNvSpPr>
          <p:nvPr>
            <p:ph type="title"/>
          </p:nvPr>
        </p:nvSpPr>
        <p:spPr>
          <a:xfrm>
            <a:off x="457200" y="782092"/>
            <a:ext cx="8229600" cy="414660"/>
          </a:xfrm>
        </p:spPr>
        <p:txBody>
          <a:bodyPr/>
          <a:lstStyle/>
          <a:p>
            <a:r>
              <a:rPr lang="de-DE" smtClean="0"/>
              <a:t>Titelmasterformat durch Klicken bearbeiten</a:t>
            </a:r>
            <a:endParaRPr lang="de-AT" dirty="0"/>
          </a:p>
        </p:txBody>
      </p:sp>
      <p:sp>
        <p:nvSpPr>
          <p:cNvPr id="6" name="Datumsplatzhalter 3"/>
          <p:cNvSpPr>
            <a:spLocks noGrp="1"/>
          </p:cNvSpPr>
          <p:nvPr>
            <p:ph type="dt" sz="half" idx="10"/>
          </p:nvPr>
        </p:nvSpPr>
        <p:spPr/>
        <p:txBody>
          <a:bodyPr/>
          <a:lstStyle>
            <a:lvl1pPr>
              <a:defRPr/>
            </a:lvl1pPr>
          </a:lstStyle>
          <a:p>
            <a:pPr>
              <a:defRPr/>
            </a:pPr>
            <a:fld id="{0AC7DB05-54C9-4D3C-ACC3-A2E5A0BC02EC}" type="datetime1">
              <a:rPr lang="de-DE" smtClean="0"/>
              <a:pPr>
                <a:defRPr/>
              </a:pPr>
              <a:t>04.06.2013</a:t>
            </a:fld>
            <a:endParaRPr lang="de-AT" dirty="0"/>
          </a:p>
        </p:txBody>
      </p:sp>
      <p:sp>
        <p:nvSpPr>
          <p:cNvPr id="7"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8" name="Foliennummernplatzhalter 5"/>
          <p:cNvSpPr>
            <a:spLocks noGrp="1"/>
          </p:cNvSpPr>
          <p:nvPr>
            <p:ph type="sldNum" sz="quarter" idx="12"/>
          </p:nvPr>
        </p:nvSpPr>
        <p:spPr/>
        <p:txBody>
          <a:bodyPr/>
          <a:lstStyle>
            <a:lvl1pPr>
              <a:defRPr/>
            </a:lvl1pPr>
          </a:lstStyle>
          <a:p>
            <a:pPr>
              <a:defRPr/>
            </a:pPr>
            <a:fld id="{B1A61E07-BC95-4C40-A12A-8A638D96BCCE}" type="slidenum">
              <a:rPr lang="de-AT"/>
              <a:pPr>
                <a:defRPr/>
              </a:pPr>
              <a:t>‹Nr.›</a:t>
            </a:fld>
            <a:endParaRPr lang="de-A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cxnSp>
        <p:nvCxnSpPr>
          <p:cNvPr id="7" name="Gerade Verbindung 6"/>
          <p:cNvCxnSpPr/>
          <p:nvPr userDrawn="1"/>
        </p:nvCxnSpPr>
        <p:spPr>
          <a:xfrm>
            <a:off x="468313" y="1268413"/>
            <a:ext cx="8207375" cy="0"/>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platzhalter 2"/>
          <p:cNvSpPr>
            <a:spLocks noGrp="1"/>
          </p:cNvSpPr>
          <p:nvPr>
            <p:ph type="body" idx="1"/>
          </p:nvPr>
        </p:nvSpPr>
        <p:spPr>
          <a:xfrm>
            <a:off x="457200" y="1535113"/>
            <a:ext cx="4040188"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5" name="Textplatzhalter 4"/>
          <p:cNvSpPr>
            <a:spLocks noGrp="1"/>
          </p:cNvSpPr>
          <p:nvPr>
            <p:ph type="body" sz="quarter" idx="3"/>
          </p:nvPr>
        </p:nvSpPr>
        <p:spPr>
          <a:xfrm>
            <a:off x="4645025" y="1535113"/>
            <a:ext cx="4041775" cy="639762"/>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000"/>
            </a:lvl1pPr>
            <a:lvl2pPr>
              <a:defRPr sz="1800"/>
            </a:lvl2pPr>
            <a:lvl3pPr>
              <a:defRPr sz="1600"/>
            </a:lvl3pPr>
            <a:lvl4pPr>
              <a:defRPr sz="1400"/>
            </a:lvl4pPr>
            <a:lvl5pPr>
              <a:defRPr sz="12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11" name="Titel 1"/>
          <p:cNvSpPr>
            <a:spLocks noGrp="1"/>
          </p:cNvSpPr>
          <p:nvPr>
            <p:ph type="title"/>
          </p:nvPr>
        </p:nvSpPr>
        <p:spPr>
          <a:xfrm>
            <a:off x="457200" y="782092"/>
            <a:ext cx="8229600" cy="414660"/>
          </a:xfrm>
        </p:spPr>
        <p:txBody>
          <a:bodyPr/>
          <a:lstStyle/>
          <a:p>
            <a:r>
              <a:rPr lang="de-DE" smtClean="0"/>
              <a:t>Titelmasterformat durch Klicken bearbeiten</a:t>
            </a:r>
            <a:endParaRPr lang="de-AT" dirty="0"/>
          </a:p>
        </p:txBody>
      </p:sp>
      <p:sp>
        <p:nvSpPr>
          <p:cNvPr id="8" name="Datumsplatzhalter 3"/>
          <p:cNvSpPr>
            <a:spLocks noGrp="1"/>
          </p:cNvSpPr>
          <p:nvPr>
            <p:ph type="dt" sz="half" idx="10"/>
          </p:nvPr>
        </p:nvSpPr>
        <p:spPr/>
        <p:txBody>
          <a:bodyPr/>
          <a:lstStyle>
            <a:lvl1pPr>
              <a:defRPr/>
            </a:lvl1pPr>
          </a:lstStyle>
          <a:p>
            <a:pPr>
              <a:defRPr/>
            </a:pPr>
            <a:fld id="{D7F10651-8201-4B31-9B67-09BBBF1E15A9}" type="datetime1">
              <a:rPr lang="de-DE" smtClean="0"/>
              <a:pPr>
                <a:defRPr/>
              </a:pPr>
              <a:t>04.06.2013</a:t>
            </a:fld>
            <a:endParaRPr lang="de-AT" dirty="0"/>
          </a:p>
        </p:txBody>
      </p:sp>
      <p:sp>
        <p:nvSpPr>
          <p:cNvPr id="9"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10" name="Foliennummernplatzhalter 5"/>
          <p:cNvSpPr>
            <a:spLocks noGrp="1"/>
          </p:cNvSpPr>
          <p:nvPr>
            <p:ph type="sldNum" sz="quarter" idx="12"/>
          </p:nvPr>
        </p:nvSpPr>
        <p:spPr/>
        <p:txBody>
          <a:bodyPr/>
          <a:lstStyle>
            <a:lvl1pPr>
              <a:defRPr/>
            </a:lvl1pPr>
          </a:lstStyle>
          <a:p>
            <a:pPr>
              <a:defRPr/>
            </a:pPr>
            <a:fld id="{67B28FB4-A263-4E08-A058-BB1E80FA584A}" type="slidenum">
              <a:rPr lang="de-AT"/>
              <a:pPr>
                <a:defRPr/>
              </a:pPr>
              <a:t>‹Nr.›</a:t>
            </a:fld>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cxnSp>
        <p:nvCxnSpPr>
          <p:cNvPr id="3" name="Gerade Verbindung 2"/>
          <p:cNvCxnSpPr/>
          <p:nvPr userDrawn="1"/>
        </p:nvCxnSpPr>
        <p:spPr>
          <a:xfrm>
            <a:off x="468313" y="1268413"/>
            <a:ext cx="8207375" cy="0"/>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Titel 1"/>
          <p:cNvSpPr>
            <a:spLocks noGrp="1"/>
          </p:cNvSpPr>
          <p:nvPr>
            <p:ph type="title"/>
          </p:nvPr>
        </p:nvSpPr>
        <p:spPr>
          <a:xfrm>
            <a:off x="457200" y="782092"/>
            <a:ext cx="8229600" cy="414660"/>
          </a:xfrm>
        </p:spPr>
        <p:txBody>
          <a:bodyPr/>
          <a:lstStyle/>
          <a:p>
            <a:r>
              <a:rPr lang="de-DE" smtClean="0"/>
              <a:t>Titelmasterformat durch Klicken bearbeiten</a:t>
            </a:r>
            <a:endParaRPr lang="de-AT" dirty="0"/>
          </a:p>
        </p:txBody>
      </p:sp>
      <p:sp>
        <p:nvSpPr>
          <p:cNvPr id="4" name="Datumsplatzhalter 3"/>
          <p:cNvSpPr>
            <a:spLocks noGrp="1"/>
          </p:cNvSpPr>
          <p:nvPr>
            <p:ph type="dt" sz="half" idx="10"/>
          </p:nvPr>
        </p:nvSpPr>
        <p:spPr/>
        <p:txBody>
          <a:bodyPr/>
          <a:lstStyle>
            <a:lvl1pPr>
              <a:defRPr/>
            </a:lvl1pPr>
          </a:lstStyle>
          <a:p>
            <a:pPr>
              <a:defRPr/>
            </a:pPr>
            <a:fld id="{074575E3-D58B-4712-ABBE-439DDA73DEE9}" type="datetime1">
              <a:rPr lang="de-DE" smtClean="0"/>
              <a:pPr>
                <a:defRPr/>
              </a:pPr>
              <a:t>04.06.2013</a:t>
            </a:fld>
            <a:endParaRPr lang="de-AT" dirty="0"/>
          </a:p>
        </p:txBody>
      </p:sp>
      <p:sp>
        <p:nvSpPr>
          <p:cNvPr id="5"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6" name="Foliennummernplatzhalter 5"/>
          <p:cNvSpPr>
            <a:spLocks noGrp="1"/>
          </p:cNvSpPr>
          <p:nvPr>
            <p:ph type="sldNum" sz="quarter" idx="12"/>
          </p:nvPr>
        </p:nvSpPr>
        <p:spPr/>
        <p:txBody>
          <a:bodyPr/>
          <a:lstStyle>
            <a:lvl1pPr>
              <a:defRPr/>
            </a:lvl1pPr>
          </a:lstStyle>
          <a:p>
            <a:pPr>
              <a:defRPr/>
            </a:pPr>
            <a:fld id="{4347C689-125D-4A41-9554-3F0C18AF1658}" type="slidenum">
              <a:rPr lang="de-AT"/>
              <a:pPr>
                <a:defRPr/>
              </a:pPr>
              <a:t>‹Nr.›</a:t>
            </a:fld>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622DF167-3B03-481A-9277-DA982059DD57}" type="datetime1">
              <a:rPr lang="de-DE" smtClean="0"/>
              <a:pPr>
                <a:defRPr/>
              </a:pPr>
              <a:t>04.06.2013</a:t>
            </a:fld>
            <a:endParaRPr lang="de-AT" dirty="0"/>
          </a:p>
        </p:txBody>
      </p:sp>
      <p:sp>
        <p:nvSpPr>
          <p:cNvPr id="3"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4" name="Foliennummernplatzhalter 5"/>
          <p:cNvSpPr>
            <a:spLocks noGrp="1"/>
          </p:cNvSpPr>
          <p:nvPr>
            <p:ph type="sldNum" sz="quarter" idx="12"/>
          </p:nvPr>
        </p:nvSpPr>
        <p:spPr/>
        <p:txBody>
          <a:bodyPr/>
          <a:lstStyle>
            <a:lvl1pPr>
              <a:defRPr/>
            </a:lvl1pPr>
          </a:lstStyle>
          <a:p>
            <a:pPr>
              <a:defRPr/>
            </a:pPr>
            <a:fld id="{4603EAA9-64D4-4E01-9D5C-7E8252165E97}" type="slidenum">
              <a:rPr lang="de-AT"/>
              <a:pPr>
                <a:defRPr/>
              </a:pPr>
              <a:t>‹Nr.›</a:t>
            </a:fld>
            <a:endParaRPr lang="de-A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642918"/>
            <a:ext cx="3008313" cy="1143008"/>
          </a:xfrm>
        </p:spPr>
        <p:txBody>
          <a:bodyPr anchor="b"/>
          <a:lstStyle>
            <a:lvl1pPr algn="l">
              <a:defRPr sz="1800" b="1"/>
            </a:lvl1pPr>
          </a:lstStyle>
          <a:p>
            <a:r>
              <a:rPr lang="de-DE" smtClean="0"/>
              <a:t>Titelmasterformat durch Klicken bearbeiten</a:t>
            </a:r>
            <a:endParaRPr lang="de-AT" dirty="0"/>
          </a:p>
        </p:txBody>
      </p:sp>
      <p:sp>
        <p:nvSpPr>
          <p:cNvPr id="3" name="Inhaltsplatzhalter 2"/>
          <p:cNvSpPr>
            <a:spLocks noGrp="1"/>
          </p:cNvSpPr>
          <p:nvPr>
            <p:ph idx="1"/>
          </p:nvPr>
        </p:nvSpPr>
        <p:spPr>
          <a:xfrm>
            <a:off x="3575050" y="642918"/>
            <a:ext cx="5111750" cy="5483245"/>
          </a:xfrm>
        </p:spPr>
        <p:txBody>
          <a:bodyPr/>
          <a:lstStyle>
            <a:lvl1pPr>
              <a:defRPr sz="28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4" name="Textplatzhalter 3"/>
          <p:cNvSpPr>
            <a:spLocks noGrp="1"/>
          </p:cNvSpPr>
          <p:nvPr>
            <p:ph type="body" sz="half" idx="2"/>
          </p:nvPr>
        </p:nvSpPr>
        <p:spPr>
          <a:xfrm>
            <a:off x="457200" y="1785926"/>
            <a:ext cx="3008313" cy="43402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3"/>
          <p:cNvSpPr>
            <a:spLocks noGrp="1"/>
          </p:cNvSpPr>
          <p:nvPr>
            <p:ph type="dt" sz="half" idx="10"/>
          </p:nvPr>
        </p:nvSpPr>
        <p:spPr/>
        <p:txBody>
          <a:bodyPr/>
          <a:lstStyle>
            <a:lvl1pPr>
              <a:defRPr/>
            </a:lvl1pPr>
          </a:lstStyle>
          <a:p>
            <a:pPr>
              <a:defRPr/>
            </a:pPr>
            <a:fld id="{770D5368-3304-43DE-A98B-807F11593F60}" type="datetime1">
              <a:rPr lang="de-DE" smtClean="0"/>
              <a:pPr>
                <a:defRPr/>
              </a:pPr>
              <a:t>04.06.2013</a:t>
            </a:fld>
            <a:endParaRPr lang="de-AT" dirty="0"/>
          </a:p>
        </p:txBody>
      </p:sp>
      <p:sp>
        <p:nvSpPr>
          <p:cNvPr id="6" name="Fußzeilenplatzhalter 4"/>
          <p:cNvSpPr>
            <a:spLocks noGrp="1"/>
          </p:cNvSpPr>
          <p:nvPr>
            <p:ph type="ftr" sz="quarter" idx="11"/>
          </p:nvPr>
        </p:nvSpPr>
        <p:spPr/>
        <p:txBody>
          <a:bodyPr/>
          <a:lstStyle>
            <a:lvl1pPr>
              <a:defRPr/>
            </a:lvl1pPr>
          </a:lstStyle>
          <a:p>
            <a:pPr>
              <a:defRPr/>
            </a:pPr>
            <a:r>
              <a:rPr lang="de-AT" smtClean="0"/>
              <a:t>Epidemiologie aus Routinedaten 6.6.2013</a:t>
            </a:r>
            <a:endParaRPr lang="de-AT"/>
          </a:p>
        </p:txBody>
      </p:sp>
      <p:sp>
        <p:nvSpPr>
          <p:cNvPr id="7" name="Foliennummernplatzhalter 5"/>
          <p:cNvSpPr>
            <a:spLocks noGrp="1"/>
          </p:cNvSpPr>
          <p:nvPr>
            <p:ph type="sldNum" sz="quarter" idx="12"/>
          </p:nvPr>
        </p:nvSpPr>
        <p:spPr/>
        <p:txBody>
          <a:bodyPr/>
          <a:lstStyle>
            <a:lvl1pPr>
              <a:defRPr/>
            </a:lvl1pPr>
          </a:lstStyle>
          <a:p>
            <a:pPr>
              <a:defRPr/>
            </a:pPr>
            <a:fld id="{0330425B-8E9D-44C7-9A04-E2848318A615}" type="slidenum">
              <a:rPr lang="de-AT"/>
              <a:pPr>
                <a:defRPr/>
              </a:pPr>
              <a:t>‹Nr.›</a:t>
            </a:fld>
            <a:endParaRPr lang="de-A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709613"/>
            <a:ext cx="8229600" cy="774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de-AT" smtClean="0"/>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smtClean="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Lucida Sans Unicode" pitchFamily="34" charset="0"/>
                <a:cs typeface="Lucida Sans Unicode" pitchFamily="34" charset="0"/>
              </a:defRPr>
            </a:lvl1pPr>
          </a:lstStyle>
          <a:p>
            <a:pPr>
              <a:defRPr/>
            </a:pPr>
            <a:fld id="{9ECC8873-7C2F-48C0-B577-0CC1CA838B0B}" type="datetime1">
              <a:rPr lang="de-DE" smtClean="0"/>
              <a:pPr>
                <a:defRPr/>
              </a:pPr>
              <a:t>04.06.2013</a:t>
            </a:fld>
            <a:endParaRPr lang="de-AT"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000">
                <a:solidFill>
                  <a:schemeClr val="tx1">
                    <a:tint val="75000"/>
                  </a:schemeClr>
                </a:solidFill>
                <a:latin typeface="Lucida Sans Unicode" pitchFamily="34" charset="0"/>
                <a:cs typeface="Lucida Sans Unicode" pitchFamily="34" charset="0"/>
              </a:defRPr>
            </a:lvl1pPr>
          </a:lstStyle>
          <a:p>
            <a:pPr>
              <a:defRPr/>
            </a:pPr>
            <a:r>
              <a:rPr lang="de-AT" smtClean="0"/>
              <a:t>Epidemiologie aus Routinedaten 6.6.2013</a:t>
            </a:r>
            <a:endParaRPr lang="de-AT"/>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000">
                <a:solidFill>
                  <a:schemeClr val="tx1">
                    <a:tint val="75000"/>
                  </a:schemeClr>
                </a:solidFill>
                <a:latin typeface="Lucida Sans Unicode" pitchFamily="34" charset="0"/>
                <a:cs typeface="Lucida Sans Unicode" pitchFamily="34" charset="0"/>
              </a:defRPr>
            </a:lvl1pPr>
          </a:lstStyle>
          <a:p>
            <a:pPr>
              <a:defRPr/>
            </a:pPr>
            <a:fld id="{292C762F-ED1F-4E3D-A4F0-4C4028889A32}" type="slidenum">
              <a:rPr lang="de-AT"/>
              <a:pPr>
                <a:defRPr/>
              </a:pPr>
              <a:t>‹Nr.›</a:t>
            </a:fld>
            <a:endParaRPr lang="de-AT"/>
          </a:p>
        </p:txBody>
      </p:sp>
      <p:pic>
        <p:nvPicPr>
          <p:cNvPr id="1031" name="Grafik 6" descr="goeg_logo_4c.png"/>
          <p:cNvPicPr>
            <a:picLocks noChangeAspect="1"/>
          </p:cNvPicPr>
          <p:nvPr/>
        </p:nvPicPr>
        <p:blipFill>
          <a:blip r:embed="rId14" cstate="print"/>
          <a:srcRect/>
          <a:stretch>
            <a:fillRect/>
          </a:stretch>
        </p:blipFill>
        <p:spPr bwMode="auto">
          <a:xfrm>
            <a:off x="6643688" y="142875"/>
            <a:ext cx="2236787" cy="423863"/>
          </a:xfrm>
          <a:prstGeom prst="rect">
            <a:avLst/>
          </a:prstGeom>
          <a:noFill/>
          <a:ln w="9525">
            <a:noFill/>
            <a:miter lim="800000"/>
            <a:headEnd/>
            <a:tailEnd/>
          </a:ln>
        </p:spPr>
      </p:pic>
      <p:pic>
        <p:nvPicPr>
          <p:cNvPr id="1032" name="Grafik 2" descr="hvb_wortbild_d_gross_rgb.jpg"/>
          <p:cNvPicPr>
            <a:picLocks noChangeAspect="1" noChangeArrowheads="1"/>
          </p:cNvPicPr>
          <p:nvPr userDrawn="1"/>
        </p:nvPicPr>
        <p:blipFill>
          <a:blip r:embed="rId15" cstate="print"/>
          <a:srcRect/>
          <a:stretch>
            <a:fillRect/>
          </a:stretch>
        </p:blipFill>
        <p:spPr bwMode="auto">
          <a:xfrm>
            <a:off x="395288" y="115888"/>
            <a:ext cx="2663825" cy="6492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08" r:id="rId1"/>
    <p:sldLayoutId id="2147484109" r:id="rId2"/>
    <p:sldLayoutId id="2147484110" r:id="rId3"/>
    <p:sldLayoutId id="2147484103" r:id="rId4"/>
    <p:sldLayoutId id="2147484111" r:id="rId5"/>
    <p:sldLayoutId id="2147484112" r:id="rId6"/>
    <p:sldLayoutId id="2147484113" r:id="rId7"/>
    <p:sldLayoutId id="2147484104" r:id="rId8"/>
    <p:sldLayoutId id="2147484105" r:id="rId9"/>
    <p:sldLayoutId id="2147484106" r:id="rId10"/>
    <p:sldLayoutId id="2147484114" r:id="rId11"/>
    <p:sldLayoutId id="2147484107" r:id="rId12"/>
  </p:sldLayoutIdLst>
  <p:hf hdr="0" dt="0"/>
  <p:txStyles>
    <p:titleStyle>
      <a:lvl1pPr algn="l" rtl="0" eaLnBrk="0" fontAlgn="base" hangingPunct="0">
        <a:spcBef>
          <a:spcPct val="0"/>
        </a:spcBef>
        <a:spcAft>
          <a:spcPct val="0"/>
        </a:spcAft>
        <a:defRPr sz="2400" b="1" kern="1200">
          <a:solidFill>
            <a:srgbClr val="67726B"/>
          </a:solidFill>
          <a:latin typeface="Lucida Sans Unicode" pitchFamily="34" charset="0"/>
          <a:ea typeface="Lucida Sans Unicode" pitchFamily="34" charset="0"/>
          <a:cs typeface="Lucida Sans Unicode" pitchFamily="34" charset="0"/>
        </a:defRPr>
      </a:lvl1pPr>
      <a:lvl2pPr algn="l" rtl="0" eaLnBrk="0" fontAlgn="base" hangingPunct="0">
        <a:spcBef>
          <a:spcPct val="0"/>
        </a:spcBef>
        <a:spcAft>
          <a:spcPct val="0"/>
        </a:spcAft>
        <a:defRPr sz="2400" b="1">
          <a:solidFill>
            <a:srgbClr val="67726B"/>
          </a:solidFill>
          <a:latin typeface="Lucida Sans Unicode" pitchFamily="34" charset="0"/>
          <a:ea typeface="Lucida Sans Unicode" pitchFamily="34" charset="0"/>
          <a:cs typeface="Lucida Sans Unicode" pitchFamily="34" charset="0"/>
        </a:defRPr>
      </a:lvl2pPr>
      <a:lvl3pPr algn="l" rtl="0" eaLnBrk="0" fontAlgn="base" hangingPunct="0">
        <a:spcBef>
          <a:spcPct val="0"/>
        </a:spcBef>
        <a:spcAft>
          <a:spcPct val="0"/>
        </a:spcAft>
        <a:defRPr sz="2400" b="1">
          <a:solidFill>
            <a:srgbClr val="67726B"/>
          </a:solidFill>
          <a:latin typeface="Lucida Sans Unicode" pitchFamily="34" charset="0"/>
          <a:ea typeface="Lucida Sans Unicode" pitchFamily="34" charset="0"/>
          <a:cs typeface="Lucida Sans Unicode" pitchFamily="34" charset="0"/>
        </a:defRPr>
      </a:lvl3pPr>
      <a:lvl4pPr algn="l" rtl="0" eaLnBrk="0" fontAlgn="base" hangingPunct="0">
        <a:spcBef>
          <a:spcPct val="0"/>
        </a:spcBef>
        <a:spcAft>
          <a:spcPct val="0"/>
        </a:spcAft>
        <a:defRPr sz="2400" b="1">
          <a:solidFill>
            <a:srgbClr val="67726B"/>
          </a:solidFill>
          <a:latin typeface="Lucida Sans Unicode" pitchFamily="34" charset="0"/>
          <a:ea typeface="Lucida Sans Unicode" pitchFamily="34" charset="0"/>
          <a:cs typeface="Lucida Sans Unicode" pitchFamily="34" charset="0"/>
        </a:defRPr>
      </a:lvl4pPr>
      <a:lvl5pPr algn="l" rtl="0" eaLnBrk="0" fontAlgn="base" hangingPunct="0">
        <a:spcBef>
          <a:spcPct val="0"/>
        </a:spcBef>
        <a:spcAft>
          <a:spcPct val="0"/>
        </a:spcAft>
        <a:defRPr sz="2400" b="1">
          <a:solidFill>
            <a:srgbClr val="67726B"/>
          </a:solidFill>
          <a:latin typeface="Lucida Sans Unicode" pitchFamily="34" charset="0"/>
          <a:ea typeface="Lucida Sans Unicode" pitchFamily="34" charset="0"/>
          <a:cs typeface="Lucida Sans Unicode" pitchFamily="34" charset="0"/>
        </a:defRPr>
      </a:lvl5pPr>
      <a:lvl6pPr marL="457200" algn="ctr" rtl="0" eaLnBrk="1" fontAlgn="base" hangingPunct="1">
        <a:spcBef>
          <a:spcPct val="0"/>
        </a:spcBef>
        <a:spcAft>
          <a:spcPct val="0"/>
        </a:spcAft>
        <a:defRPr sz="2800" b="1">
          <a:solidFill>
            <a:schemeClr val="tx1"/>
          </a:solidFill>
          <a:latin typeface="Lucida Sans Unicode" pitchFamily="34" charset="0"/>
          <a:ea typeface="Lucida Sans Unicode" pitchFamily="34" charset="0"/>
          <a:cs typeface="Lucida Sans Unicode" pitchFamily="34" charset="0"/>
        </a:defRPr>
      </a:lvl6pPr>
      <a:lvl7pPr marL="914400" algn="ctr" rtl="0" eaLnBrk="1" fontAlgn="base" hangingPunct="1">
        <a:spcBef>
          <a:spcPct val="0"/>
        </a:spcBef>
        <a:spcAft>
          <a:spcPct val="0"/>
        </a:spcAft>
        <a:defRPr sz="2800" b="1">
          <a:solidFill>
            <a:schemeClr val="tx1"/>
          </a:solidFill>
          <a:latin typeface="Lucida Sans Unicode" pitchFamily="34" charset="0"/>
          <a:ea typeface="Lucida Sans Unicode" pitchFamily="34" charset="0"/>
          <a:cs typeface="Lucida Sans Unicode" pitchFamily="34" charset="0"/>
        </a:defRPr>
      </a:lvl7pPr>
      <a:lvl8pPr marL="1371600" algn="ctr" rtl="0" eaLnBrk="1" fontAlgn="base" hangingPunct="1">
        <a:spcBef>
          <a:spcPct val="0"/>
        </a:spcBef>
        <a:spcAft>
          <a:spcPct val="0"/>
        </a:spcAft>
        <a:defRPr sz="2800" b="1">
          <a:solidFill>
            <a:schemeClr val="tx1"/>
          </a:solidFill>
          <a:latin typeface="Lucida Sans Unicode" pitchFamily="34" charset="0"/>
          <a:ea typeface="Lucida Sans Unicode" pitchFamily="34" charset="0"/>
          <a:cs typeface="Lucida Sans Unicode" pitchFamily="34" charset="0"/>
        </a:defRPr>
      </a:lvl8pPr>
      <a:lvl9pPr marL="1828800" algn="ctr" rtl="0" eaLnBrk="1" fontAlgn="base" hangingPunct="1">
        <a:spcBef>
          <a:spcPct val="0"/>
        </a:spcBef>
        <a:spcAft>
          <a:spcPct val="0"/>
        </a:spcAft>
        <a:defRPr sz="2800" b="1">
          <a:solidFill>
            <a:schemeClr val="tx1"/>
          </a:solidFill>
          <a:latin typeface="Lucida Sans Unicode" pitchFamily="34" charset="0"/>
          <a:ea typeface="Lucida Sans Unicode" pitchFamily="34" charset="0"/>
          <a:cs typeface="Lucida Sans Unicode" pitchFamily="34" charset="0"/>
        </a:defRPr>
      </a:lvl9pPr>
    </p:titleStyle>
    <p:bodyStyle>
      <a:lvl1pPr marL="342900" indent="-342900" algn="l" rtl="0" eaLnBrk="0" fontAlgn="base" hangingPunct="0">
        <a:spcBef>
          <a:spcPct val="20000"/>
        </a:spcBef>
        <a:spcAft>
          <a:spcPct val="0"/>
        </a:spcAft>
        <a:buFont typeface="Lucida Sans Unicode" pitchFamily="34" charset="0"/>
        <a:buChar char="»"/>
        <a:defRPr sz="2000" kern="1200">
          <a:solidFill>
            <a:srgbClr val="67726B"/>
          </a:solidFill>
          <a:latin typeface="Lucida Sans Unicode" pitchFamily="34" charset="0"/>
          <a:ea typeface="Lucida Sans Unicode" pitchFamily="34" charset="0"/>
          <a:cs typeface="Lucida Sans Unicode" pitchFamily="34" charset="0"/>
        </a:defRPr>
      </a:lvl1pPr>
      <a:lvl2pPr marL="742950" indent="-285750" algn="l" rtl="0" eaLnBrk="0" fontAlgn="base" hangingPunct="0">
        <a:spcBef>
          <a:spcPct val="20000"/>
        </a:spcBef>
        <a:spcAft>
          <a:spcPct val="0"/>
        </a:spcAft>
        <a:buFont typeface="Lucida Sans Unicode" pitchFamily="34" charset="0"/>
        <a:buChar char="»"/>
        <a:defRPr sz="2000" kern="1200">
          <a:solidFill>
            <a:srgbClr val="67726B"/>
          </a:solidFill>
          <a:latin typeface="Lucida Sans Unicode" pitchFamily="34" charset="0"/>
          <a:ea typeface="Lucida Sans Unicode" pitchFamily="34" charset="0"/>
          <a:cs typeface="Lucida Sans Unicode" pitchFamily="34" charset="0"/>
        </a:defRPr>
      </a:lvl2pPr>
      <a:lvl3pPr marL="1143000" indent="-228600" algn="l" rtl="0" eaLnBrk="0" fontAlgn="base" hangingPunct="0">
        <a:spcBef>
          <a:spcPct val="20000"/>
        </a:spcBef>
        <a:spcAft>
          <a:spcPct val="0"/>
        </a:spcAft>
        <a:buSzPct val="80000"/>
        <a:buFont typeface="Lucida Sans Unicode" pitchFamily="34" charset="0"/>
        <a:buChar char="»"/>
        <a:defRPr kern="1200">
          <a:solidFill>
            <a:srgbClr val="67726B"/>
          </a:solidFill>
          <a:latin typeface="Lucida Sans Unicode" pitchFamily="34" charset="0"/>
          <a:ea typeface="Lucida Sans Unicode" pitchFamily="34" charset="0"/>
          <a:cs typeface="Lucida Sans Unicode" pitchFamily="34" charset="0"/>
        </a:defRPr>
      </a:lvl3pPr>
      <a:lvl4pPr marL="1600200" indent="-228600" algn="l" rtl="0" eaLnBrk="0" fontAlgn="base" hangingPunct="0">
        <a:spcBef>
          <a:spcPct val="20000"/>
        </a:spcBef>
        <a:spcAft>
          <a:spcPct val="0"/>
        </a:spcAft>
        <a:buFont typeface="Lucida Sans Unicode" pitchFamily="34" charset="0"/>
        <a:buChar char="»"/>
        <a:defRPr sz="1600" kern="1200">
          <a:solidFill>
            <a:srgbClr val="67726B"/>
          </a:solidFill>
          <a:latin typeface="Lucida Sans Unicode" pitchFamily="34" charset="0"/>
          <a:ea typeface="Lucida Sans Unicode" pitchFamily="34" charset="0"/>
          <a:cs typeface="Lucida Sans Unicode" pitchFamily="34" charset="0"/>
        </a:defRPr>
      </a:lvl4pPr>
      <a:lvl5pPr marL="2057400" indent="-228600" algn="l" rtl="0" eaLnBrk="0" fontAlgn="base" hangingPunct="0">
        <a:spcBef>
          <a:spcPct val="20000"/>
        </a:spcBef>
        <a:spcAft>
          <a:spcPct val="0"/>
        </a:spcAft>
        <a:buFont typeface="Arial" charset="0"/>
        <a:buChar char="»"/>
        <a:defRPr sz="1400" kern="1200">
          <a:solidFill>
            <a:srgbClr val="67726B"/>
          </a:solidFill>
          <a:latin typeface="Lucida Sans Unicode" pitchFamily="34" charset="0"/>
          <a:ea typeface="Lucida Sans Unicode" pitchFamily="34" charset="0"/>
          <a:cs typeface="Lucida Sans Unicode"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biomedcentral.com/1471-2458/11/68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platzhalter 1"/>
          <p:cNvSpPr>
            <a:spLocks noGrp="1"/>
          </p:cNvSpPr>
          <p:nvPr>
            <p:ph type="body" sz="quarter" idx="13"/>
          </p:nvPr>
        </p:nvSpPr>
        <p:spPr>
          <a:xfrm>
            <a:off x="395288" y="4292600"/>
            <a:ext cx="8208962" cy="1655763"/>
          </a:xfrm>
        </p:spPr>
        <p:txBody>
          <a:bodyPr/>
          <a:lstStyle/>
          <a:p>
            <a:pPr eaLnBrk="1" hangingPunct="1"/>
            <a:r>
              <a:rPr lang="de-AT" sz="1800" smtClean="0"/>
              <a:t>Dr. Gottfried Endel </a:t>
            </a:r>
          </a:p>
          <a:p>
            <a:pPr eaLnBrk="1" hangingPunct="1"/>
            <a:r>
              <a:rPr lang="de-AT" sz="1800" smtClean="0"/>
              <a:t>(Hauptverband der österreichischen Sozialversicherungsträger)</a:t>
            </a:r>
          </a:p>
          <a:p>
            <a:pPr eaLnBrk="1" hangingPunct="1"/>
            <a:r>
              <a:rPr lang="de-AT" sz="1800" smtClean="0"/>
              <a:t>Dr. Gerhard Fülöp </a:t>
            </a:r>
          </a:p>
          <a:p>
            <a:pPr eaLnBrk="1" hangingPunct="1"/>
            <a:r>
              <a:rPr lang="de-AT" sz="1800" smtClean="0"/>
              <a:t>(Gesundheit Österreich GmbH)</a:t>
            </a:r>
          </a:p>
          <a:p>
            <a:pPr eaLnBrk="1" hangingPunct="1"/>
            <a:r>
              <a:rPr lang="de-AT" sz="1800" smtClean="0"/>
              <a:t>6. Juni 2013, Wien</a:t>
            </a:r>
          </a:p>
        </p:txBody>
      </p:sp>
      <p:sp>
        <p:nvSpPr>
          <p:cNvPr id="9219" name="Titel 2"/>
          <p:cNvSpPr>
            <a:spLocks noGrp="1"/>
          </p:cNvSpPr>
          <p:nvPr>
            <p:ph type="title"/>
          </p:nvPr>
        </p:nvSpPr>
        <p:spPr>
          <a:xfrm>
            <a:off x="468313" y="2133600"/>
            <a:ext cx="8351837" cy="1223963"/>
          </a:xfrm>
        </p:spPr>
        <p:txBody>
          <a:bodyPr/>
          <a:lstStyle/>
          <a:p>
            <a:pPr eaLnBrk="1" hangingPunct="1"/>
            <a:r>
              <a:rPr lang="de-AT" sz="2800" smtClean="0"/>
              <a:t>Regionale Epidemiologie der ischämischen Herzkrankheit in Österreich auf Basis einer Kombination verschiedener Datengrundlagen</a:t>
            </a:r>
            <a:br>
              <a:rPr lang="de-AT" sz="2800" smtClean="0"/>
            </a:br>
            <a:endParaRPr lang="de-AT" sz="2800" b="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457200" y="782638"/>
            <a:ext cx="8229600" cy="414337"/>
          </a:xfrm>
        </p:spPr>
        <p:txBody>
          <a:bodyPr/>
          <a:lstStyle/>
          <a:p>
            <a:pPr eaLnBrk="1" hangingPunct="1"/>
            <a:r>
              <a:rPr lang="de-AT" smtClean="0"/>
              <a:t>Ergebnisse – derzeitiger Stand (III)</a:t>
            </a:r>
          </a:p>
        </p:txBody>
      </p:sp>
      <p:pic>
        <p:nvPicPr>
          <p:cNvPr id="16387" name="Picture 3"/>
          <p:cNvPicPr>
            <a:picLocks noChangeAspect="1" noChangeArrowheads="1"/>
          </p:cNvPicPr>
          <p:nvPr/>
        </p:nvPicPr>
        <p:blipFill>
          <a:blip r:embed="rId2" cstate="print"/>
          <a:srcRect/>
          <a:stretch>
            <a:fillRect/>
          </a:stretch>
        </p:blipFill>
        <p:spPr bwMode="auto">
          <a:xfrm>
            <a:off x="539750" y="1341438"/>
            <a:ext cx="8005763" cy="5400675"/>
          </a:xfrm>
          <a:prstGeom prst="rect">
            <a:avLst/>
          </a:prstGeom>
          <a:noFill/>
          <a:ln w="9525">
            <a:noFill/>
            <a:miter lim="800000"/>
            <a:headEnd/>
            <a:tailEnd/>
          </a:ln>
        </p:spPr>
      </p:pic>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10</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p:cNvSpPr>
            <a:spLocks noGrp="1"/>
          </p:cNvSpPr>
          <p:nvPr>
            <p:ph type="title"/>
          </p:nvPr>
        </p:nvSpPr>
        <p:spPr>
          <a:xfrm>
            <a:off x="457200" y="782638"/>
            <a:ext cx="8229600" cy="414337"/>
          </a:xfrm>
        </p:spPr>
        <p:txBody>
          <a:bodyPr/>
          <a:lstStyle/>
          <a:p>
            <a:pPr eaLnBrk="1" hangingPunct="1"/>
            <a:r>
              <a:rPr lang="de-AT" smtClean="0"/>
              <a:t>Ergebnisse – derzeitiger Stand (IV)</a:t>
            </a:r>
          </a:p>
        </p:txBody>
      </p:sp>
      <p:pic>
        <p:nvPicPr>
          <p:cNvPr id="17411" name="Picture 3"/>
          <p:cNvPicPr>
            <a:picLocks noChangeAspect="1" noChangeArrowheads="1"/>
          </p:cNvPicPr>
          <p:nvPr/>
        </p:nvPicPr>
        <p:blipFill>
          <a:blip r:embed="rId2" cstate="print"/>
          <a:srcRect/>
          <a:stretch>
            <a:fillRect/>
          </a:stretch>
        </p:blipFill>
        <p:spPr bwMode="auto">
          <a:xfrm>
            <a:off x="468313" y="1341438"/>
            <a:ext cx="7996237" cy="5327650"/>
          </a:xfrm>
          <a:prstGeom prst="rect">
            <a:avLst/>
          </a:prstGeom>
          <a:noFill/>
          <a:ln w="9525">
            <a:noFill/>
            <a:miter lim="800000"/>
            <a:headEnd/>
            <a:tailEnd/>
          </a:ln>
        </p:spPr>
      </p:pic>
      <p:sp>
        <p:nvSpPr>
          <p:cNvPr id="7" name="Ellipse 6"/>
          <p:cNvSpPr/>
          <p:nvPr/>
        </p:nvSpPr>
        <p:spPr>
          <a:xfrm>
            <a:off x="6300788" y="2492375"/>
            <a:ext cx="1584325" cy="792163"/>
          </a:xfrm>
          <a:prstGeom prst="ellipse">
            <a:avLst/>
          </a:prstGeom>
          <a:noFill/>
          <a:ln w="127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AT"/>
          </a:p>
        </p:txBody>
      </p:sp>
      <p:sp>
        <p:nvSpPr>
          <p:cNvPr id="5" name="Foliennummernplatzhalter 4"/>
          <p:cNvSpPr>
            <a:spLocks noGrp="1"/>
          </p:cNvSpPr>
          <p:nvPr>
            <p:ph type="sldNum" sz="quarter" idx="12"/>
          </p:nvPr>
        </p:nvSpPr>
        <p:spPr/>
        <p:txBody>
          <a:bodyPr/>
          <a:lstStyle/>
          <a:p>
            <a:pPr>
              <a:defRPr/>
            </a:pPr>
            <a:fld id="{052BAE6F-075D-4970-BF25-79D8F6B8C5C6}" type="slidenum">
              <a:rPr lang="de-AT" smtClean="0"/>
              <a:pPr>
                <a:defRPr/>
              </a:pPr>
              <a:t>11</a:t>
            </a:fld>
            <a:endParaRPr lang="de-AT" dirty="0"/>
          </a:p>
        </p:txBody>
      </p:sp>
      <p:sp>
        <p:nvSpPr>
          <p:cNvPr id="6" name="Fußzeilenplatzhalter 5"/>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a:xfrm>
            <a:off x="457200" y="782638"/>
            <a:ext cx="8229600" cy="414337"/>
          </a:xfrm>
        </p:spPr>
        <p:txBody>
          <a:bodyPr/>
          <a:lstStyle/>
          <a:p>
            <a:pPr eaLnBrk="1" hangingPunct="1"/>
            <a:r>
              <a:rPr lang="de-AT" smtClean="0"/>
              <a:t>Ergebnisse – derzeitiger Stand (V)</a:t>
            </a:r>
          </a:p>
        </p:txBody>
      </p:sp>
      <p:pic>
        <p:nvPicPr>
          <p:cNvPr id="18435" name="Picture 2"/>
          <p:cNvPicPr>
            <a:picLocks noChangeAspect="1" noChangeArrowheads="1"/>
          </p:cNvPicPr>
          <p:nvPr/>
        </p:nvPicPr>
        <p:blipFill>
          <a:blip r:embed="rId2" cstate="print"/>
          <a:srcRect/>
          <a:stretch>
            <a:fillRect/>
          </a:stretch>
        </p:blipFill>
        <p:spPr bwMode="auto">
          <a:xfrm>
            <a:off x="395288" y="1341438"/>
            <a:ext cx="8097837" cy="5327650"/>
          </a:xfrm>
          <a:prstGeom prst="rect">
            <a:avLst/>
          </a:prstGeom>
          <a:noFill/>
          <a:ln w="9525">
            <a:noFill/>
            <a:miter lim="800000"/>
            <a:headEnd/>
            <a:tailEnd/>
          </a:ln>
        </p:spPr>
      </p:pic>
      <p:sp>
        <p:nvSpPr>
          <p:cNvPr id="4" name="Ellipse 3"/>
          <p:cNvSpPr/>
          <p:nvPr/>
        </p:nvSpPr>
        <p:spPr>
          <a:xfrm>
            <a:off x="6227763" y="2492375"/>
            <a:ext cx="2089150" cy="792163"/>
          </a:xfrm>
          <a:prstGeom prst="ellipse">
            <a:avLst/>
          </a:prstGeom>
          <a:noFill/>
          <a:ln w="12700">
            <a:solidFill>
              <a:srgbClr val="00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AT"/>
          </a:p>
        </p:txBody>
      </p:sp>
      <p:sp>
        <p:nvSpPr>
          <p:cNvPr id="5" name="Foliennummernplatzhalter 4"/>
          <p:cNvSpPr>
            <a:spLocks noGrp="1"/>
          </p:cNvSpPr>
          <p:nvPr>
            <p:ph type="sldNum" sz="quarter" idx="12"/>
          </p:nvPr>
        </p:nvSpPr>
        <p:spPr/>
        <p:txBody>
          <a:bodyPr/>
          <a:lstStyle/>
          <a:p>
            <a:pPr>
              <a:defRPr/>
            </a:pPr>
            <a:fld id="{052BAE6F-075D-4970-BF25-79D8F6B8C5C6}" type="slidenum">
              <a:rPr lang="de-AT" smtClean="0"/>
              <a:pPr>
                <a:defRPr/>
              </a:pPr>
              <a:t>12</a:t>
            </a:fld>
            <a:endParaRPr lang="de-AT" dirty="0"/>
          </a:p>
        </p:txBody>
      </p:sp>
      <p:sp>
        <p:nvSpPr>
          <p:cNvPr id="6" name="Fußzeilenplatzhalter 5"/>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457200" y="782638"/>
            <a:ext cx="8229600" cy="414337"/>
          </a:xfrm>
        </p:spPr>
        <p:txBody>
          <a:bodyPr/>
          <a:lstStyle/>
          <a:p>
            <a:pPr eaLnBrk="1" hangingPunct="1"/>
            <a:r>
              <a:rPr lang="de-AT" dirty="0" smtClean="0"/>
              <a:t>Ergebnisse – derzeitiger Stand (II)</a:t>
            </a:r>
          </a:p>
        </p:txBody>
      </p:sp>
      <p:sp>
        <p:nvSpPr>
          <p:cNvPr id="6" name="Textplatzhalter 1"/>
          <p:cNvSpPr txBox="1">
            <a:spLocks/>
          </p:cNvSpPr>
          <p:nvPr/>
        </p:nvSpPr>
        <p:spPr>
          <a:xfrm>
            <a:off x="395288" y="1628775"/>
            <a:ext cx="8569325" cy="4176713"/>
          </a:xfrm>
          <a:prstGeom prst="rect">
            <a:avLst/>
          </a:prstGeom>
        </p:spPr>
        <p:txBody>
          <a:bodyPr/>
          <a:lstStyle/>
          <a:p>
            <a:pPr marL="457200" indent="-457200">
              <a:spcBef>
                <a:spcPct val="20000"/>
              </a:spcBef>
              <a:defRPr/>
            </a:pPr>
            <a:r>
              <a:rPr lang="de-AT" sz="2400" b="1" dirty="0">
                <a:solidFill>
                  <a:srgbClr val="67726B"/>
                </a:solidFill>
                <a:latin typeface="Lucida Sans Unicode" pitchFamily="34" charset="0"/>
                <a:ea typeface="Lucida Sans Unicode" pitchFamily="34" charset="0"/>
                <a:cs typeface="Lucida Sans Unicode" pitchFamily="34" charset="0"/>
              </a:rPr>
              <a:t>Regionale</a:t>
            </a:r>
            <a:r>
              <a:rPr lang="de-AT" sz="2400" dirty="0">
                <a:solidFill>
                  <a:srgbClr val="67726B"/>
                </a:solidFill>
                <a:latin typeface="Lucida Sans Unicode" pitchFamily="34" charset="0"/>
                <a:ea typeface="Lucida Sans Unicode" pitchFamily="34" charset="0"/>
                <a:cs typeface="Lucida Sans Unicode" pitchFamily="34" charset="0"/>
              </a:rPr>
              <a:t> („ökologische“) </a:t>
            </a:r>
            <a:r>
              <a:rPr lang="de-AT" sz="2400" b="1" dirty="0">
                <a:solidFill>
                  <a:srgbClr val="67726B"/>
                </a:solidFill>
                <a:latin typeface="Lucida Sans Unicode" pitchFamily="34" charset="0"/>
                <a:ea typeface="Lucida Sans Unicode" pitchFamily="34" charset="0"/>
                <a:cs typeface="Lucida Sans Unicode" pitchFamily="34" charset="0"/>
              </a:rPr>
              <a:t>Korrelationen</a:t>
            </a:r>
            <a:r>
              <a:rPr lang="de-AT" sz="2400" dirty="0">
                <a:solidFill>
                  <a:srgbClr val="67726B"/>
                </a:solidFill>
                <a:latin typeface="Lucida Sans Unicode" pitchFamily="34" charset="0"/>
                <a:ea typeface="Lucida Sans Unicode" pitchFamily="34" charset="0"/>
                <a:cs typeface="Lucida Sans Unicode" pitchFamily="34" charset="0"/>
              </a:rPr>
              <a:t> ad IHD*):</a:t>
            </a:r>
          </a:p>
          <a:p>
            <a:pPr marL="457200" indent="-457200">
              <a:spcBef>
                <a:spcPts val="1200"/>
              </a:spcBef>
              <a:buFont typeface="Courier New" pitchFamily="49" charset="0"/>
              <a:buChar char="o"/>
              <a:defRPr/>
            </a:pPr>
            <a:endParaRPr lang="de-AT" sz="500" dirty="0">
              <a:solidFill>
                <a:srgbClr val="67726B"/>
              </a:solidFill>
              <a:latin typeface="Lucida Sans Unicode" pitchFamily="34" charset="0"/>
              <a:ea typeface="Lucida Sans Unicode" pitchFamily="34" charset="0"/>
              <a:cs typeface="Lucida Sans Unicode" pitchFamily="34" charset="0"/>
              <a:sym typeface="Symbol"/>
            </a:endParaRPr>
          </a:p>
          <a:p>
            <a:pPr marL="457200" indent="-4572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Sterblichkeit IHD  Gesundheitszustand: Niedrig (-)</a:t>
            </a:r>
          </a:p>
          <a:p>
            <a:pPr marL="457200" indent="-4572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Sterblichkeit IHD  Lebenszeitprävalenz MCI: </a:t>
            </a:r>
            <a:r>
              <a:rPr lang="de-AT" sz="2000" dirty="0">
                <a:solidFill>
                  <a:srgbClr val="00B050"/>
                </a:solidFill>
                <a:latin typeface="Lucida Sans Unicode" pitchFamily="34" charset="0"/>
                <a:ea typeface="Lucida Sans Unicode" pitchFamily="34" charset="0"/>
                <a:cs typeface="Lucida Sans Unicode" pitchFamily="34" charset="0"/>
                <a:sym typeface="Symbol"/>
              </a:rPr>
              <a:t>Niedrig (-/p&lt;0,1)</a:t>
            </a:r>
          </a:p>
          <a:p>
            <a:pPr marL="457200" indent="-4572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rPr>
              <a:t>Sterblichkeit IHD </a:t>
            </a:r>
            <a:r>
              <a:rPr lang="de-AT" sz="2000" dirty="0">
                <a:solidFill>
                  <a:srgbClr val="67726B"/>
                </a:solidFill>
                <a:latin typeface="Lucida Sans Unicode" pitchFamily="34" charset="0"/>
                <a:ea typeface="Lucida Sans Unicode" pitchFamily="34" charset="0"/>
                <a:cs typeface="Lucida Sans Unicode" pitchFamily="34" charset="0"/>
                <a:sym typeface="Symbol"/>
              </a:rPr>
              <a:t> KHH: </a:t>
            </a:r>
            <a:r>
              <a:rPr lang="de-AT" sz="2000" dirty="0">
                <a:solidFill>
                  <a:srgbClr val="FF0000"/>
                </a:solidFill>
                <a:latin typeface="Lucida Sans Unicode" pitchFamily="34" charset="0"/>
                <a:ea typeface="Lucida Sans Unicode" pitchFamily="34" charset="0"/>
                <a:cs typeface="Lucida Sans Unicode" pitchFamily="34" charset="0"/>
                <a:sym typeface="Symbol"/>
              </a:rPr>
              <a:t>Niedrig/inexistent (+)</a:t>
            </a:r>
          </a:p>
          <a:p>
            <a:pPr marL="457200" indent="-457200">
              <a:spcBef>
                <a:spcPts val="1200"/>
              </a:spcBef>
              <a:defRPr/>
            </a:pPr>
            <a:r>
              <a:rPr lang="de-AT" sz="1600" dirty="0">
                <a:solidFill>
                  <a:srgbClr val="67726B"/>
                </a:solidFill>
                <a:latin typeface="Lucida Sans Unicode" pitchFamily="34" charset="0"/>
                <a:ea typeface="Lucida Sans Unicode" pitchFamily="34" charset="0"/>
                <a:cs typeface="Lucida Sans Unicode" pitchFamily="34" charset="0"/>
                <a:sym typeface="Symbol"/>
              </a:rPr>
              <a:t>*) vorläufige, unvalidierte Ergebnisse</a:t>
            </a:r>
          </a:p>
          <a:p>
            <a:pPr marL="457200" indent="-457200">
              <a:spcBef>
                <a:spcPts val="1200"/>
              </a:spcBef>
              <a:buFont typeface="Courier New" pitchFamily="49" charset="0"/>
              <a:buChar char="o"/>
              <a:defRPr/>
            </a:pPr>
            <a:endParaRPr lang="de-AT" sz="500" dirty="0">
              <a:solidFill>
                <a:srgbClr val="67726B"/>
              </a:solidFill>
              <a:latin typeface="Lucida Sans Unicode" pitchFamily="34" charset="0"/>
              <a:ea typeface="Lucida Sans Unicode" pitchFamily="34" charset="0"/>
              <a:cs typeface="Lucida Sans Unicode" pitchFamily="34" charset="0"/>
            </a:endParaRPr>
          </a:p>
          <a:p>
            <a:pPr marL="180000" indent="-1800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ATC-ICD-Prävalenz IHD  KHH: In </a:t>
            </a:r>
            <a:r>
              <a:rPr lang="de-AT" sz="2000" dirty="0" smtClean="0">
                <a:solidFill>
                  <a:srgbClr val="67726B"/>
                </a:solidFill>
                <a:latin typeface="Lucida Sans Unicode" pitchFamily="34" charset="0"/>
                <a:ea typeface="Lucida Sans Unicode" pitchFamily="34" charset="0"/>
                <a:cs typeface="Lucida Sans Unicode" pitchFamily="34" charset="0"/>
                <a:sym typeface="Symbol"/>
              </a:rPr>
              <a:t>Bearbeitung: </a:t>
            </a:r>
            <a:r>
              <a:rPr lang="de-AT" sz="2000" dirty="0">
                <a:solidFill>
                  <a:srgbClr val="FF0000"/>
                </a:solidFill>
                <a:latin typeface="Lucida Sans Unicode" pitchFamily="34" charset="0"/>
                <a:ea typeface="Lucida Sans Unicode" pitchFamily="34" charset="0"/>
                <a:cs typeface="Lucida Sans Unicode" pitchFamily="34" charset="0"/>
                <a:sym typeface="Symbol"/>
              </a:rPr>
              <a:t>Inexistent</a:t>
            </a:r>
          </a:p>
          <a:p>
            <a:pPr marL="180000" indent="-1800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ATC-ICD-Prävalenz IHD  Sterblichkeit IHD: </a:t>
            </a:r>
            <a:r>
              <a:rPr lang="de-AT" sz="2000" dirty="0">
                <a:solidFill>
                  <a:srgbClr val="00B050"/>
                </a:solidFill>
                <a:latin typeface="Lucida Sans Unicode" pitchFamily="34" charset="0"/>
                <a:ea typeface="Lucida Sans Unicode" pitchFamily="34" charset="0"/>
                <a:cs typeface="Lucida Sans Unicode" pitchFamily="34" charset="0"/>
                <a:sym typeface="Symbol"/>
              </a:rPr>
              <a:t>Niedrig</a:t>
            </a:r>
          </a:p>
          <a:p>
            <a:pPr marL="180000" indent="-1800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ATC-ICD-Prävalenz </a:t>
            </a:r>
            <a:r>
              <a:rPr lang="de-AT" sz="2000" dirty="0" err="1">
                <a:solidFill>
                  <a:srgbClr val="67726B"/>
                </a:solidFill>
                <a:latin typeface="Lucida Sans Unicode" pitchFamily="34" charset="0"/>
                <a:ea typeface="Lucida Sans Unicode" pitchFamily="34" charset="0"/>
                <a:cs typeface="Lucida Sans Unicode" pitchFamily="34" charset="0"/>
                <a:sym typeface="Symbol"/>
              </a:rPr>
              <a:t>IHDGesundheitszustand</a:t>
            </a:r>
            <a:r>
              <a:rPr lang="de-AT" sz="2000" dirty="0" smtClean="0">
                <a:solidFill>
                  <a:schemeClr val="bg1">
                    <a:lumMod val="65000"/>
                  </a:schemeClr>
                </a:solidFill>
                <a:latin typeface="Lucida Sans Unicode" pitchFamily="34" charset="0"/>
                <a:ea typeface="Lucida Sans Unicode" pitchFamily="34" charset="0"/>
                <a:cs typeface="Lucida Sans Unicode" pitchFamily="34" charset="0"/>
                <a:sym typeface="Symbol"/>
              </a:rPr>
              <a:t>: </a:t>
            </a:r>
            <a:r>
              <a:rPr lang="de-AT" sz="2000" dirty="0" smtClean="0">
                <a:solidFill>
                  <a:srgbClr val="FF0000"/>
                </a:solidFill>
                <a:latin typeface="Lucida Sans Unicode" pitchFamily="34" charset="0"/>
                <a:ea typeface="Lucida Sans Unicode" pitchFamily="34" charset="0"/>
                <a:cs typeface="Lucida Sans Unicode" pitchFamily="34" charset="0"/>
                <a:sym typeface="Symbol"/>
              </a:rPr>
              <a:t>Niedrig/inexistent</a:t>
            </a:r>
            <a:endParaRPr lang="de-AT" sz="2000" dirty="0">
              <a:solidFill>
                <a:srgbClr val="FF0000"/>
              </a:solidFill>
              <a:latin typeface="Lucida Sans Unicode" pitchFamily="34" charset="0"/>
              <a:ea typeface="Lucida Sans Unicode" pitchFamily="34" charset="0"/>
              <a:cs typeface="Lucida Sans Unicode" pitchFamily="34" charset="0"/>
              <a:sym typeface="Symbol"/>
            </a:endParaRP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13</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el 1"/>
          <p:cNvSpPr>
            <a:spLocks noGrp="1"/>
          </p:cNvSpPr>
          <p:nvPr>
            <p:ph type="title"/>
          </p:nvPr>
        </p:nvSpPr>
        <p:spPr>
          <a:xfrm>
            <a:off x="1259632" y="764704"/>
            <a:ext cx="6731000" cy="306387"/>
          </a:xfrm>
        </p:spPr>
        <p:txBody>
          <a:bodyPr/>
          <a:lstStyle/>
          <a:p>
            <a:pPr algn="ctr"/>
            <a:r>
              <a:rPr lang="de-DE" sz="2000" dirty="0" smtClean="0"/>
              <a:t>Rate nach Alter in 5 Jahres Schritten</a:t>
            </a:r>
          </a:p>
        </p:txBody>
      </p:sp>
      <p:sp>
        <p:nvSpPr>
          <p:cNvPr id="32771" name="Datumsplatzhalter 3"/>
          <p:cNvSpPr>
            <a:spLocks noGrp="1"/>
          </p:cNvSpPr>
          <p:nvPr>
            <p:ph type="dt" sz="quarter" idx="10"/>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159D71AB-3258-4DB0-BF49-E1527175130D}" type="datetime1">
              <a:rPr lang="de-DE" smtClean="0">
                <a:latin typeface="Arial" pitchFamily="34" charset="0"/>
                <a:cs typeface="Arial" pitchFamily="34" charset="0"/>
              </a:rPr>
              <a:pPr/>
              <a:t>04.06.2013</a:t>
            </a:fld>
            <a:endParaRPr lang="de-AT" smtClean="0">
              <a:latin typeface="Arial" pitchFamily="34" charset="0"/>
              <a:cs typeface="Arial" pitchFamily="34" charset="0"/>
            </a:endParaRPr>
          </a:p>
        </p:txBody>
      </p:sp>
      <p:sp>
        <p:nvSpPr>
          <p:cNvPr id="32772" name="Fußzeilenplatzhalt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AT" smtClean="0">
                <a:latin typeface="Arial" pitchFamily="34" charset="0"/>
                <a:cs typeface="Arial" pitchFamily="34" charset="0"/>
              </a:rPr>
              <a:t>23.9.2011   Dr. Gottfried Endel</a:t>
            </a:r>
          </a:p>
        </p:txBody>
      </p:sp>
      <p:sp>
        <p:nvSpPr>
          <p:cNvPr id="32773" name="Foliennummernplatzhalt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70A85F39-0D76-45FA-A27F-C3786FA7C9C2}" type="slidenum">
              <a:rPr lang="de-AT" smtClean="0"/>
              <a:pPr fontAlgn="base">
                <a:spcBef>
                  <a:spcPct val="0"/>
                </a:spcBef>
                <a:spcAft>
                  <a:spcPct val="0"/>
                </a:spcAft>
              </a:pPr>
              <a:t>14</a:t>
            </a:fld>
            <a:endParaRPr lang="de-AT" smtClean="0"/>
          </a:p>
        </p:txBody>
      </p:sp>
      <p:graphicFrame>
        <p:nvGraphicFramePr>
          <p:cNvPr id="7" name="Diagramm 6"/>
          <p:cNvGraphicFramePr/>
          <p:nvPr/>
        </p:nvGraphicFramePr>
        <p:xfrm>
          <a:off x="539552" y="1124744"/>
          <a:ext cx="8280920" cy="496855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p:cNvSpPr>
            <a:spLocks noGrp="1"/>
          </p:cNvSpPr>
          <p:nvPr>
            <p:ph type="title"/>
          </p:nvPr>
        </p:nvSpPr>
        <p:spPr>
          <a:xfrm>
            <a:off x="1260475" y="349250"/>
            <a:ext cx="6731000" cy="277813"/>
          </a:xfrm>
        </p:spPr>
        <p:txBody>
          <a:bodyPr/>
          <a:lstStyle/>
          <a:p>
            <a:pPr algn="ctr"/>
            <a:r>
              <a:rPr lang="de-DE" sz="1800" smtClean="0"/>
              <a:t>Bundesländerraten gegenüber Österreich</a:t>
            </a:r>
          </a:p>
        </p:txBody>
      </p:sp>
      <p:sp>
        <p:nvSpPr>
          <p:cNvPr id="33795" name="Datumsplatzhalter 3"/>
          <p:cNvSpPr>
            <a:spLocks noGrp="1"/>
          </p:cNvSpPr>
          <p:nvPr>
            <p:ph type="dt" sz="quarter" idx="10"/>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DE496F35-11B0-4238-9F73-FFE19E393574}" type="datetime1">
              <a:rPr lang="de-DE" smtClean="0">
                <a:latin typeface="Arial" pitchFamily="34" charset="0"/>
                <a:cs typeface="Arial" pitchFamily="34" charset="0"/>
              </a:rPr>
              <a:pPr/>
              <a:t>04.06.2013</a:t>
            </a:fld>
            <a:endParaRPr lang="de-AT" smtClean="0">
              <a:latin typeface="Arial" pitchFamily="34" charset="0"/>
              <a:cs typeface="Arial" pitchFamily="34" charset="0"/>
            </a:endParaRPr>
          </a:p>
        </p:txBody>
      </p:sp>
      <p:sp>
        <p:nvSpPr>
          <p:cNvPr id="33796" name="Fußzeilenplatzhalt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AT" smtClean="0">
                <a:latin typeface="Arial" pitchFamily="34" charset="0"/>
                <a:cs typeface="Arial" pitchFamily="34" charset="0"/>
              </a:rPr>
              <a:t>23.9.2011   Dr. Gottfried Endel</a:t>
            </a:r>
          </a:p>
        </p:txBody>
      </p:sp>
      <p:sp>
        <p:nvSpPr>
          <p:cNvPr id="33797" name="Foliennummernplatzhalt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136C82F3-11B1-4B26-B7D5-A0313730A36B}" type="slidenum">
              <a:rPr lang="de-AT" smtClean="0"/>
              <a:pPr fontAlgn="base">
                <a:spcBef>
                  <a:spcPct val="0"/>
                </a:spcBef>
                <a:spcAft>
                  <a:spcPct val="0"/>
                </a:spcAft>
              </a:pPr>
              <a:t>15</a:t>
            </a:fld>
            <a:endParaRPr lang="de-AT" smtClean="0"/>
          </a:p>
        </p:txBody>
      </p:sp>
      <p:graphicFrame>
        <p:nvGraphicFramePr>
          <p:cNvPr id="8" name="Diagramm 7"/>
          <p:cNvGraphicFramePr/>
          <p:nvPr/>
        </p:nvGraphicFramePr>
        <p:xfrm>
          <a:off x="683568" y="836712"/>
          <a:ext cx="7848872" cy="504055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a:xfrm>
            <a:off x="1258888" y="188913"/>
            <a:ext cx="6731000" cy="307975"/>
          </a:xfrm>
        </p:spPr>
        <p:txBody>
          <a:bodyPr/>
          <a:lstStyle/>
          <a:p>
            <a:pPr algn="ctr"/>
            <a:r>
              <a:rPr lang="de-DE" sz="2000" smtClean="0"/>
              <a:t>Länderweise Abweichungen</a:t>
            </a:r>
          </a:p>
        </p:txBody>
      </p:sp>
      <p:sp>
        <p:nvSpPr>
          <p:cNvPr id="34819" name="Datumsplatzhalter 3"/>
          <p:cNvSpPr>
            <a:spLocks noGrp="1"/>
          </p:cNvSpPr>
          <p:nvPr>
            <p:ph type="dt" sz="quarter" idx="10"/>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27B799C2-7705-493A-A2EE-C8E08FEB88E3}" type="datetime1">
              <a:rPr lang="de-DE" smtClean="0">
                <a:latin typeface="Arial" pitchFamily="34" charset="0"/>
                <a:cs typeface="Arial" pitchFamily="34" charset="0"/>
              </a:rPr>
              <a:pPr/>
              <a:t>04.06.2013</a:t>
            </a:fld>
            <a:endParaRPr lang="de-AT" smtClean="0">
              <a:latin typeface="Arial" pitchFamily="34" charset="0"/>
              <a:cs typeface="Arial" pitchFamily="34" charset="0"/>
            </a:endParaRPr>
          </a:p>
        </p:txBody>
      </p:sp>
      <p:sp>
        <p:nvSpPr>
          <p:cNvPr id="34820" name="Fußzeilenplatzhalt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AT" smtClean="0">
                <a:latin typeface="Arial" pitchFamily="34" charset="0"/>
                <a:cs typeface="Arial" pitchFamily="34" charset="0"/>
              </a:rPr>
              <a:t>23.9.2011   Dr. Gottfried Endel</a:t>
            </a:r>
          </a:p>
        </p:txBody>
      </p:sp>
      <p:sp>
        <p:nvSpPr>
          <p:cNvPr id="34821" name="Foliennummernplatzhalt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D1A93989-DB2E-431C-BCFE-732BEE3E0FFA}" type="slidenum">
              <a:rPr lang="de-AT" smtClean="0"/>
              <a:pPr fontAlgn="base">
                <a:spcBef>
                  <a:spcPct val="0"/>
                </a:spcBef>
                <a:spcAft>
                  <a:spcPct val="0"/>
                </a:spcAft>
              </a:pPr>
              <a:t>16</a:t>
            </a:fld>
            <a:endParaRPr lang="de-AT" smtClean="0"/>
          </a:p>
        </p:txBody>
      </p:sp>
      <p:graphicFrame>
        <p:nvGraphicFramePr>
          <p:cNvPr id="7" name="Diagramm 6"/>
          <p:cNvGraphicFramePr/>
          <p:nvPr/>
        </p:nvGraphicFramePr>
        <p:xfrm>
          <a:off x="683568" y="764704"/>
          <a:ext cx="8064896" cy="52565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a:xfrm>
            <a:off x="1258888" y="260350"/>
            <a:ext cx="6731000" cy="307975"/>
          </a:xfrm>
        </p:spPr>
        <p:txBody>
          <a:bodyPr/>
          <a:lstStyle/>
          <a:p>
            <a:pPr algn="ctr"/>
            <a:r>
              <a:rPr lang="de-DE" sz="2000" smtClean="0"/>
              <a:t>Variabilität der Bezirksraten NÖ</a:t>
            </a:r>
          </a:p>
        </p:txBody>
      </p:sp>
      <p:sp>
        <p:nvSpPr>
          <p:cNvPr id="36867" name="Datumsplatzhalter 3"/>
          <p:cNvSpPr>
            <a:spLocks noGrp="1"/>
          </p:cNvSpPr>
          <p:nvPr>
            <p:ph type="dt" sz="quarter" idx="10"/>
          </p:nvPr>
        </p:nvSpPr>
        <p:spPr bwMode="auto">
          <a:noFill/>
          <a:ln>
            <a:miter lim="800000"/>
            <a:headEnd/>
            <a:tailEnd/>
          </a:ln>
        </p:spPr>
        <p:txBody>
          <a:bodyPr vert="horz" wrap="square" lIns="91440" tIns="45720" rIns="91440" bIns="45720" numCol="1" anchor="t" anchorCtr="0" compatLnSpc="1">
            <a:prstTxWarp prst="textNoShape">
              <a:avLst/>
            </a:prstTxWarp>
          </a:bodyPr>
          <a:lstStyle/>
          <a:p>
            <a:fld id="{2B3E506A-6E7E-4FA0-AD6D-43B6E81AF049}" type="datetime1">
              <a:rPr lang="de-DE" smtClean="0">
                <a:latin typeface="Arial" pitchFamily="34" charset="0"/>
                <a:cs typeface="Arial" pitchFamily="34" charset="0"/>
              </a:rPr>
              <a:pPr/>
              <a:t>04.06.2013</a:t>
            </a:fld>
            <a:endParaRPr lang="de-AT" smtClean="0">
              <a:latin typeface="Arial" pitchFamily="34" charset="0"/>
              <a:cs typeface="Arial" pitchFamily="34" charset="0"/>
            </a:endParaRPr>
          </a:p>
        </p:txBody>
      </p:sp>
      <p:sp>
        <p:nvSpPr>
          <p:cNvPr id="36868" name="Fußzeilenplatzhalter 4"/>
          <p:cNvSpPr>
            <a:spLocks noGrp="1"/>
          </p:cNvSpPr>
          <p:nvPr>
            <p:ph type="ftr"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de-AT" smtClean="0">
                <a:latin typeface="Arial" pitchFamily="34" charset="0"/>
                <a:cs typeface="Arial" pitchFamily="34" charset="0"/>
              </a:rPr>
              <a:t>23.9.2011   Dr. Gottfried Endel</a:t>
            </a:r>
          </a:p>
        </p:txBody>
      </p:sp>
      <p:sp>
        <p:nvSpPr>
          <p:cNvPr id="36869" name="Foliennummernplatzhalter 5"/>
          <p:cNvSpPr>
            <a:spLocks noGrp="1"/>
          </p:cNvSpPr>
          <p:nvPr>
            <p:ph type="sldNum" sz="quarter" idx="12"/>
          </p:nvPr>
        </p:nvSpPr>
        <p:spPr bwMode="auto">
          <a:noFill/>
          <a:ln>
            <a:miter lim="800000"/>
            <a:headEnd/>
            <a:tailEnd/>
          </a:ln>
        </p:spPr>
        <p:txBody>
          <a:bodyPr wrap="square" numCol="1" compatLnSpc="1">
            <a:prstTxWarp prst="textNoShape">
              <a:avLst/>
            </a:prstTxWarp>
          </a:bodyPr>
          <a:lstStyle/>
          <a:p>
            <a:pPr fontAlgn="base">
              <a:spcBef>
                <a:spcPct val="0"/>
              </a:spcBef>
              <a:spcAft>
                <a:spcPct val="0"/>
              </a:spcAft>
            </a:pPr>
            <a:fld id="{7CB92F03-0DA8-41AA-9323-D6171545EA55}" type="slidenum">
              <a:rPr lang="de-AT" smtClean="0"/>
              <a:pPr fontAlgn="base">
                <a:spcBef>
                  <a:spcPct val="0"/>
                </a:spcBef>
                <a:spcAft>
                  <a:spcPct val="0"/>
                </a:spcAft>
              </a:pPr>
              <a:t>17</a:t>
            </a:fld>
            <a:endParaRPr lang="de-AT" smtClean="0"/>
          </a:p>
        </p:txBody>
      </p:sp>
      <p:graphicFrame>
        <p:nvGraphicFramePr>
          <p:cNvPr id="7" name="Diagramm 6"/>
          <p:cNvGraphicFramePr/>
          <p:nvPr/>
        </p:nvGraphicFramePr>
        <p:xfrm>
          <a:off x="539552" y="764704"/>
          <a:ext cx="8208912" cy="525658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457200" y="782638"/>
            <a:ext cx="8229600" cy="918170"/>
          </a:xfrm>
        </p:spPr>
        <p:txBody>
          <a:bodyPr/>
          <a:lstStyle/>
          <a:p>
            <a:r>
              <a:rPr lang="de-DE" sz="1800" dirty="0" smtClean="0"/>
              <a:t>Besteht zwischen der Rate der „KHK-Erkrankten“, abgeleitet aus den Medikationsdaten und der KHK Sterblichkeit in den Versorgungsregionen, ein Zusammenhang?</a:t>
            </a:r>
            <a:endParaRPr lang="de-DE" sz="1800" dirty="0"/>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18</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graphicFrame>
        <p:nvGraphicFramePr>
          <p:cNvPr id="7" name="Tabelle 6"/>
          <p:cNvGraphicFramePr>
            <a:graphicFrameLocks noGrp="1"/>
          </p:cNvGraphicFramePr>
          <p:nvPr/>
        </p:nvGraphicFramePr>
        <p:xfrm>
          <a:off x="323528" y="1628800"/>
          <a:ext cx="4470400" cy="1600200"/>
        </p:xfrm>
        <a:graphic>
          <a:graphicData uri="http://schemas.openxmlformats.org/drawingml/2006/table">
            <a:tbl>
              <a:tblPr/>
              <a:tblGrid>
                <a:gridCol w="1587500"/>
                <a:gridCol w="1536700"/>
                <a:gridCol w="1346200"/>
              </a:tblGrid>
              <a:tr h="200025">
                <a:tc>
                  <a:txBody>
                    <a:bodyPr/>
                    <a:lstStyle/>
                    <a:p>
                      <a:pPr>
                        <a:lnSpc>
                          <a:spcPct val="115000"/>
                        </a:lnSpc>
                        <a:spcAft>
                          <a:spcPts val="0"/>
                        </a:spcAft>
                      </a:pPr>
                      <a:r>
                        <a:rPr lang="de-DE" sz="1000">
                          <a:latin typeface="MS Sans Serif"/>
                          <a:ea typeface="Times New Roman"/>
                          <a:cs typeface="Times New Roman"/>
                        </a:rPr>
                        <a:t> </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100" b="1">
                          <a:solidFill>
                            <a:srgbClr val="000000"/>
                          </a:solidFill>
                          <a:latin typeface="Calibri"/>
                          <a:ea typeface="Times New Roman"/>
                          <a:cs typeface="Times New Roman"/>
                        </a:rPr>
                        <a:t>HV_Rate_VC_2006_2007</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de-DE" sz="1100" b="1">
                          <a:solidFill>
                            <a:srgbClr val="000000"/>
                          </a:solidFill>
                          <a:latin typeface="Calibri"/>
                          <a:ea typeface="Times New Roman"/>
                          <a:cs typeface="Times New Roman"/>
                        </a:rPr>
                        <a:t>TUH_HD_2006_2007</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200025">
                <a:tc>
                  <a:txBody>
                    <a:bodyPr/>
                    <a:lstStyle/>
                    <a:p>
                      <a:pPr>
                        <a:lnSpc>
                          <a:spcPct val="115000"/>
                        </a:lnSpc>
                        <a:spcAft>
                          <a:spcPts val="0"/>
                        </a:spcAft>
                      </a:pPr>
                      <a:r>
                        <a:rPr lang="de-DE" sz="1100">
                          <a:solidFill>
                            <a:srgbClr val="000000"/>
                          </a:solidFill>
                          <a:latin typeface="Calibri"/>
                          <a:ea typeface="Times New Roman"/>
                          <a:cs typeface="Times New Roman"/>
                        </a:rPr>
                        <a:t>Mittelwert</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13761,10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104,56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100">
                          <a:solidFill>
                            <a:srgbClr val="000000"/>
                          </a:solidFill>
                          <a:latin typeface="Calibri"/>
                          <a:ea typeface="Times New Roman"/>
                          <a:cs typeface="Times New Roman"/>
                        </a:rPr>
                        <a:t>StdAbw</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1550,00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16,16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Wurzel(Varianz/32) </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274,00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2,86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Min</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11082,06</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76,21</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Max</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16337,61</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138,79</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Abstand Min-Max</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5255,54</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62,58</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StdAbw in %</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11,26</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dirty="0">
                          <a:latin typeface="MS Sans Serif"/>
                          <a:ea typeface="Times New Roman"/>
                          <a:cs typeface="Times New Roman"/>
                        </a:rPr>
                        <a:t>15,46</a:t>
                      </a:r>
                      <a:endParaRPr lang="de-DE"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8" name="Diagramm 7"/>
          <p:cNvGraphicFramePr/>
          <p:nvPr/>
        </p:nvGraphicFramePr>
        <p:xfrm>
          <a:off x="2267744" y="3429000"/>
          <a:ext cx="6120680" cy="295232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457200" y="782638"/>
            <a:ext cx="8229600" cy="1278210"/>
          </a:xfrm>
          <a:noFill/>
          <a:ln w="9525">
            <a:noFill/>
            <a:miter lim="800000"/>
            <a:headEnd/>
            <a:tailEnd/>
          </a:ln>
        </p:spPr>
        <p:txBody>
          <a:bodyPr vert="horz" wrap="square" lIns="91440" tIns="45720" rIns="91440" bIns="45720" numCol="1" anchor="ctr" anchorCtr="0" compatLnSpc="1">
            <a:prstTxWarp prst="textNoShape">
              <a:avLst/>
            </a:prstTxWarp>
          </a:bodyPr>
          <a:lstStyle/>
          <a:p>
            <a:r>
              <a:rPr lang="de-DE" sz="1800" dirty="0" smtClean="0"/>
              <a:t>Besteht zwischen der Rate der „KHK-Erkrankten“, abgeleitet aus den Medikationsdaten und den wegen KHK als Haupt oder Nebendiagnose bei einem Krankenhausaufenthalt festgestellten Diagnosen in den Versorgungsregionen, ein Zusammenhang?</a:t>
            </a: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19</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graphicFrame>
        <p:nvGraphicFramePr>
          <p:cNvPr id="7" name="Tabelle 6"/>
          <p:cNvGraphicFramePr>
            <a:graphicFrameLocks noGrp="1"/>
          </p:cNvGraphicFramePr>
          <p:nvPr/>
        </p:nvGraphicFramePr>
        <p:xfrm>
          <a:off x="251520" y="1988840"/>
          <a:ext cx="4610100" cy="2139442"/>
        </p:xfrm>
        <a:graphic>
          <a:graphicData uri="http://schemas.openxmlformats.org/drawingml/2006/table">
            <a:tbl>
              <a:tblPr/>
              <a:tblGrid>
                <a:gridCol w="1168400"/>
                <a:gridCol w="1879600"/>
                <a:gridCol w="1562100"/>
              </a:tblGrid>
              <a:tr h="200025">
                <a:tc>
                  <a:txBody>
                    <a:bodyPr/>
                    <a:lstStyle/>
                    <a:p>
                      <a:pPr>
                        <a:lnSpc>
                          <a:spcPct val="115000"/>
                        </a:lnSpc>
                        <a:spcAft>
                          <a:spcPts val="0"/>
                        </a:spcAft>
                      </a:pPr>
                      <a:r>
                        <a:rPr lang="de-DE" sz="1000">
                          <a:latin typeface="MS Sans Serif"/>
                          <a:ea typeface="Times New Roman"/>
                          <a:cs typeface="Times New Roman"/>
                        </a:rPr>
                        <a:t> </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de-DE" sz="1100" b="1">
                          <a:solidFill>
                            <a:srgbClr val="000000"/>
                          </a:solidFill>
                          <a:latin typeface="Calibri"/>
                          <a:ea typeface="Times New Roman"/>
                          <a:cs typeface="Times New Roman"/>
                        </a:rPr>
                        <a:t>HV_Rate_VC_2006_2007</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a:lnSpc>
                          <a:spcPct val="115000"/>
                        </a:lnSpc>
                        <a:spcAft>
                          <a:spcPts val="0"/>
                        </a:spcAft>
                      </a:pPr>
                      <a:r>
                        <a:rPr lang="de-DE" sz="1100" b="1">
                          <a:solidFill>
                            <a:srgbClr val="000000"/>
                          </a:solidFill>
                          <a:latin typeface="Calibri"/>
                          <a:ea typeface="Times New Roman"/>
                          <a:cs typeface="Times New Roman"/>
                        </a:rPr>
                        <a:t>PKHH_HDND_2006_2007</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200025">
                <a:tc>
                  <a:txBody>
                    <a:bodyPr/>
                    <a:lstStyle/>
                    <a:p>
                      <a:pPr>
                        <a:lnSpc>
                          <a:spcPct val="115000"/>
                        </a:lnSpc>
                        <a:spcAft>
                          <a:spcPts val="0"/>
                        </a:spcAft>
                      </a:pPr>
                      <a:r>
                        <a:rPr lang="de-DE" sz="1100">
                          <a:solidFill>
                            <a:srgbClr val="000000"/>
                          </a:solidFill>
                          <a:latin typeface="Calibri"/>
                          <a:ea typeface="Times New Roman"/>
                          <a:cs typeface="Times New Roman"/>
                        </a:rPr>
                        <a:t>Mittelwert</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13761,10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104,56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100">
                          <a:solidFill>
                            <a:srgbClr val="000000"/>
                          </a:solidFill>
                          <a:latin typeface="Calibri"/>
                          <a:ea typeface="Times New Roman"/>
                          <a:cs typeface="Times New Roman"/>
                        </a:rPr>
                        <a:t>StdAbw</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1550,00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16,16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Wurzel(Varianz/32) </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274,00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2,86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Min</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11082,06</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76,21</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Max</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16337,61</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138,79</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Abstand Min-Max</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5255,54</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62,58</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StdAbw in %</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11,26</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15,46</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G-Test</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0,50</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000">
                          <a:latin typeface="MS Sans Serif"/>
                          <a:ea typeface="Times New Roman"/>
                          <a:cs typeface="Times New Roman"/>
                        </a:rPr>
                        <a:t>0</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nSpc>
                          <a:spcPct val="115000"/>
                        </a:lnSpc>
                        <a:spcAft>
                          <a:spcPts val="0"/>
                        </a:spcAft>
                      </a:pPr>
                      <a:r>
                        <a:rPr lang="de-DE" sz="1000">
                          <a:latin typeface="MS Sans Serif"/>
                          <a:ea typeface="Times New Roman"/>
                          <a:cs typeface="Times New Roman"/>
                        </a:rPr>
                        <a:t>Schiefe</a:t>
                      </a:r>
                      <a:endParaRPr lang="de-DE"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a:solidFill>
                            <a:srgbClr val="000000"/>
                          </a:solidFill>
                          <a:latin typeface="Calibri"/>
                          <a:ea typeface="Times New Roman"/>
                          <a:cs typeface="Times New Roman"/>
                        </a:rPr>
                        <a:t>0,09</a:t>
                      </a:r>
                      <a:endParaRPr lang="de-DE"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de-DE" sz="1100" dirty="0">
                          <a:solidFill>
                            <a:srgbClr val="000000"/>
                          </a:solidFill>
                          <a:latin typeface="Calibri"/>
                          <a:ea typeface="Times New Roman"/>
                          <a:cs typeface="Times New Roman"/>
                        </a:rPr>
                        <a:t>0,62</a:t>
                      </a:r>
                      <a:endParaRPr lang="de-DE" sz="11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Diagramm 8"/>
          <p:cNvGraphicFramePr/>
          <p:nvPr/>
        </p:nvGraphicFramePr>
        <p:xfrm>
          <a:off x="1187624" y="4149080"/>
          <a:ext cx="7220289" cy="230639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457200" y="782638"/>
            <a:ext cx="8229600" cy="414337"/>
          </a:xfrm>
        </p:spPr>
        <p:txBody>
          <a:bodyPr/>
          <a:lstStyle/>
          <a:p>
            <a:pPr eaLnBrk="1" hangingPunct="1"/>
            <a:r>
              <a:rPr lang="de-AT" smtClean="0"/>
              <a:t>Inhalte</a:t>
            </a:r>
          </a:p>
        </p:txBody>
      </p:sp>
      <p:sp>
        <p:nvSpPr>
          <p:cNvPr id="10243" name="Textplatzhalter 1"/>
          <p:cNvSpPr txBox="1">
            <a:spLocks/>
          </p:cNvSpPr>
          <p:nvPr/>
        </p:nvSpPr>
        <p:spPr bwMode="auto">
          <a:xfrm>
            <a:off x="395288" y="1989138"/>
            <a:ext cx="8208962" cy="3527425"/>
          </a:xfrm>
          <a:prstGeom prst="rect">
            <a:avLst/>
          </a:prstGeom>
          <a:noFill/>
          <a:ln w="9525">
            <a:noFill/>
            <a:miter lim="800000"/>
            <a:headEnd/>
            <a:tailEnd/>
          </a:ln>
        </p:spPr>
        <p:txBody>
          <a:bodyPr/>
          <a:lstStyle/>
          <a:p>
            <a:pPr marL="457200" indent="-457200">
              <a:spcBef>
                <a:spcPct val="20000"/>
              </a:spcBef>
              <a:buFont typeface="Calibri" pitchFamily="34" charset="0"/>
              <a:buAutoNum type="arabicPeriod"/>
            </a:pPr>
            <a:r>
              <a:rPr lang="de-AT" sz="2400">
                <a:solidFill>
                  <a:srgbClr val="67726B"/>
                </a:solidFill>
                <a:latin typeface="Lucida Sans Unicode" pitchFamily="34" charset="0"/>
              </a:rPr>
              <a:t>Projektdesign</a:t>
            </a:r>
          </a:p>
          <a:p>
            <a:pPr marL="457200" indent="-457200">
              <a:spcBef>
                <a:spcPct val="20000"/>
              </a:spcBef>
              <a:buFont typeface="Calibri" pitchFamily="34" charset="0"/>
              <a:buAutoNum type="arabicPeriod"/>
            </a:pPr>
            <a:r>
              <a:rPr lang="de-AT" sz="2400">
                <a:solidFill>
                  <a:srgbClr val="67726B"/>
                </a:solidFill>
                <a:latin typeface="Lucida Sans Unicode" pitchFamily="34" charset="0"/>
              </a:rPr>
              <a:t>Literatur – derzeitiger Stand</a:t>
            </a:r>
          </a:p>
          <a:p>
            <a:pPr marL="457200" indent="-457200">
              <a:spcBef>
                <a:spcPct val="20000"/>
              </a:spcBef>
              <a:buFont typeface="Calibri" pitchFamily="34" charset="0"/>
              <a:buAutoNum type="arabicPeriod"/>
            </a:pPr>
            <a:r>
              <a:rPr lang="de-AT" sz="2400">
                <a:solidFill>
                  <a:srgbClr val="67726B"/>
                </a:solidFill>
                <a:latin typeface="Lucida Sans Unicode" pitchFamily="34" charset="0"/>
              </a:rPr>
              <a:t>Datengrundlagen</a:t>
            </a:r>
          </a:p>
          <a:p>
            <a:pPr marL="457200" indent="-457200">
              <a:spcBef>
                <a:spcPct val="20000"/>
              </a:spcBef>
              <a:buFont typeface="Calibri" pitchFamily="34" charset="0"/>
              <a:buAutoNum type="arabicPeriod"/>
            </a:pPr>
            <a:r>
              <a:rPr lang="de-AT" sz="2400">
                <a:solidFill>
                  <a:srgbClr val="67726B"/>
                </a:solidFill>
                <a:latin typeface="Lucida Sans Unicode" pitchFamily="34" charset="0"/>
              </a:rPr>
              <a:t>Ergebnisse – derzeitiger Stand</a:t>
            </a:r>
          </a:p>
          <a:p>
            <a:pPr marL="457200" indent="-457200">
              <a:spcBef>
                <a:spcPct val="20000"/>
              </a:spcBef>
              <a:buFont typeface="Calibri" pitchFamily="34" charset="0"/>
              <a:buAutoNum type="arabicPeriod"/>
            </a:pPr>
            <a:r>
              <a:rPr lang="de-AT" sz="2400">
                <a:solidFill>
                  <a:srgbClr val="67726B"/>
                </a:solidFill>
                <a:latin typeface="Lucida Sans Unicode" pitchFamily="34" charset="0"/>
              </a:rPr>
              <a:t>Diskussion</a:t>
            </a: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2</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457200" y="782638"/>
            <a:ext cx="8229600" cy="414337"/>
          </a:xfrm>
        </p:spPr>
        <p:txBody>
          <a:bodyPr/>
          <a:lstStyle/>
          <a:p>
            <a:pPr eaLnBrk="1" hangingPunct="1"/>
            <a:r>
              <a:rPr lang="de-AT" dirty="0" smtClean="0">
                <a:solidFill>
                  <a:schemeClr val="bg1">
                    <a:lumMod val="65000"/>
                  </a:schemeClr>
                </a:solidFill>
              </a:rPr>
              <a:t>ATC-ICD-Prävalenz IHD </a:t>
            </a:r>
            <a:r>
              <a:rPr lang="de-AT" dirty="0" smtClean="0">
                <a:solidFill>
                  <a:schemeClr val="bg1">
                    <a:lumMod val="65000"/>
                  </a:schemeClr>
                </a:solidFill>
                <a:sym typeface="Symbol"/>
              </a:rPr>
              <a:t> </a:t>
            </a:r>
            <a:r>
              <a:rPr lang="de-AT" dirty="0" smtClean="0">
                <a:solidFill>
                  <a:schemeClr val="bg1">
                    <a:lumMod val="65000"/>
                  </a:schemeClr>
                </a:solidFill>
              </a:rPr>
              <a:t>Gesundheitszustand</a:t>
            </a:r>
            <a:endParaRPr lang="de-AT" dirty="0" smtClean="0"/>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20</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graphicFrame>
        <p:nvGraphicFramePr>
          <p:cNvPr id="7" name="Tabelle 6"/>
          <p:cNvGraphicFramePr>
            <a:graphicFrameLocks noGrp="1"/>
          </p:cNvGraphicFramePr>
          <p:nvPr/>
        </p:nvGraphicFramePr>
        <p:xfrm>
          <a:off x="179512" y="1412776"/>
          <a:ext cx="4635500" cy="2000250"/>
        </p:xfrm>
        <a:graphic>
          <a:graphicData uri="http://schemas.openxmlformats.org/drawingml/2006/table">
            <a:tbl>
              <a:tblPr/>
              <a:tblGrid>
                <a:gridCol w="1169972"/>
                <a:gridCol w="1534598"/>
                <a:gridCol w="1930930"/>
              </a:tblGrid>
              <a:tr h="200025">
                <a:tc>
                  <a:txBody>
                    <a:bodyPr/>
                    <a:lstStyle/>
                    <a:p>
                      <a:pPr algn="l" fontAlgn="b"/>
                      <a:r>
                        <a:rPr lang="de-DE" sz="1000" b="0" i="0" u="none" strike="noStrike">
                          <a:latin typeface="MS Sans Serif"/>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de-DE" sz="1100" b="1" i="0" u="none" strike="noStrike">
                          <a:solidFill>
                            <a:srgbClr val="000000"/>
                          </a:solidFill>
                          <a:latin typeface="Calibri"/>
                        </a:rPr>
                        <a:t>HV_Rate_VC_2006_2007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algn="ctr" fontAlgn="ctr"/>
                      <a:r>
                        <a:rPr lang="de-DE" sz="1100" b="1" i="0" u="none" strike="noStrike">
                          <a:solidFill>
                            <a:srgbClr val="000000"/>
                          </a:solidFill>
                          <a:latin typeface="Calibri"/>
                        </a:rPr>
                        <a:t>A%Herzinfarkt_MCI_2006_2007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200025">
                <a:tc>
                  <a:txBody>
                    <a:bodyPr/>
                    <a:lstStyle/>
                    <a:p>
                      <a:pPr algn="l" fontAlgn="ctr"/>
                      <a:r>
                        <a:rPr lang="de-DE" sz="1100" b="0" i="0" u="none" strike="noStrike">
                          <a:solidFill>
                            <a:srgbClr val="000000"/>
                          </a:solidFill>
                          <a:latin typeface="Calibri"/>
                        </a:rPr>
                        <a:t>Mittelwert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13761,10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104,56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ctr"/>
                      <a:r>
                        <a:rPr lang="de-DE" sz="1100" b="0" i="0" u="none" strike="noStrike">
                          <a:solidFill>
                            <a:srgbClr val="000000"/>
                          </a:solidFill>
                          <a:latin typeface="Calibri"/>
                        </a:rPr>
                        <a:t>StdAbw</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1550,00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16,16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Wurzel(Varianz/32)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274,00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2,86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Min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11082,06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76,21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Max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16337,61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138,79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Abstand Min-Max</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5255,54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62,58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StdAbw in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11,26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15,46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G-Test</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0,50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de-DE" sz="1000" b="0" i="0" u="none" strike="noStrike">
                          <a:latin typeface="MS Sans Serif"/>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l" fontAlgn="b"/>
                      <a:r>
                        <a:rPr lang="de-DE" sz="1000" b="0" i="0" u="none" strike="noStrike">
                          <a:latin typeface="MS Sans Serif"/>
                        </a:rPr>
                        <a:t>Schiefe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a:solidFill>
                            <a:srgbClr val="000000"/>
                          </a:solidFill>
                          <a:latin typeface="Calibri"/>
                        </a:rPr>
                        <a:t>0,09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de-DE" sz="1100" b="0" i="0" u="none" strike="noStrike" dirty="0">
                          <a:solidFill>
                            <a:srgbClr val="000000"/>
                          </a:solidFill>
                          <a:latin typeface="Calibri"/>
                        </a:rPr>
                        <a:t>0,50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Diagramm 8"/>
          <p:cNvGraphicFramePr/>
          <p:nvPr/>
        </p:nvGraphicFramePr>
        <p:xfrm>
          <a:off x="2411760" y="3429000"/>
          <a:ext cx="6276241" cy="29661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457200" y="782638"/>
            <a:ext cx="8229600" cy="414337"/>
          </a:xfrm>
        </p:spPr>
        <p:txBody>
          <a:bodyPr/>
          <a:lstStyle/>
          <a:p>
            <a:pPr eaLnBrk="1" hangingPunct="1"/>
            <a:r>
              <a:rPr lang="de-AT" smtClean="0"/>
              <a:t>Diskussion</a:t>
            </a:r>
          </a:p>
        </p:txBody>
      </p:sp>
      <p:sp>
        <p:nvSpPr>
          <p:cNvPr id="19459" name="Textplatzhalter 1"/>
          <p:cNvSpPr txBox="1">
            <a:spLocks/>
          </p:cNvSpPr>
          <p:nvPr/>
        </p:nvSpPr>
        <p:spPr bwMode="auto">
          <a:xfrm>
            <a:off x="395288" y="1628775"/>
            <a:ext cx="8208962" cy="3600450"/>
          </a:xfrm>
          <a:prstGeom prst="rect">
            <a:avLst/>
          </a:prstGeom>
          <a:noFill/>
          <a:ln w="9525">
            <a:noFill/>
            <a:miter lim="800000"/>
            <a:headEnd/>
            <a:tailEnd/>
          </a:ln>
        </p:spPr>
        <p:txBody>
          <a:bodyPr/>
          <a:lstStyle/>
          <a:p>
            <a:pPr marL="457200" indent="-457200">
              <a:spcBef>
                <a:spcPct val="20000"/>
              </a:spcBef>
              <a:buFont typeface="Wingdings" pitchFamily="2" charset="2"/>
              <a:buChar char="Ø"/>
            </a:pPr>
            <a:r>
              <a:rPr lang="de-AT" sz="2200">
                <a:solidFill>
                  <a:srgbClr val="67726B"/>
                </a:solidFill>
                <a:latin typeface="Lucida Sans Unicode" pitchFamily="34" charset="0"/>
              </a:rPr>
              <a:t>Bisher untersuchte regionale Korrelationen zwischen Sterblichkeit, KHH und ATHIS auf VR-Ebene </a:t>
            </a:r>
            <a:r>
              <a:rPr lang="de-AT" sz="2200">
                <a:solidFill>
                  <a:srgbClr val="7030A0"/>
                </a:solidFill>
                <a:latin typeface="Lucida Sans Unicode" pitchFamily="34" charset="0"/>
              </a:rPr>
              <a:t>niedrig</a:t>
            </a:r>
            <a:r>
              <a:rPr lang="de-AT" sz="2200">
                <a:solidFill>
                  <a:srgbClr val="67726B"/>
                </a:solidFill>
                <a:latin typeface="Lucida Sans Unicode" pitchFamily="34" charset="0"/>
              </a:rPr>
              <a:t> bzw. </a:t>
            </a:r>
            <a:r>
              <a:rPr lang="de-AT" sz="2200">
                <a:solidFill>
                  <a:srgbClr val="7030A0"/>
                </a:solidFill>
                <a:latin typeface="Lucida Sans Unicode" pitchFamily="34" charset="0"/>
              </a:rPr>
              <a:t>kaum signifikant</a:t>
            </a:r>
          </a:p>
          <a:p>
            <a:pPr marL="457200" indent="-457200">
              <a:spcBef>
                <a:spcPct val="20000"/>
              </a:spcBef>
              <a:buFont typeface="Wingdings" pitchFamily="2" charset="2"/>
              <a:buChar char="Ø"/>
            </a:pPr>
            <a:endParaRPr lang="de-AT" sz="1500">
              <a:solidFill>
                <a:srgbClr val="67726B"/>
              </a:solidFill>
              <a:latin typeface="Lucida Sans Unicode" pitchFamily="34" charset="0"/>
            </a:endParaRPr>
          </a:p>
          <a:p>
            <a:pPr marL="457200" indent="-457200">
              <a:spcBef>
                <a:spcPct val="20000"/>
              </a:spcBef>
              <a:buFont typeface="Wingdings" pitchFamily="2" charset="2"/>
              <a:buChar char="Ø"/>
            </a:pPr>
            <a:r>
              <a:rPr lang="de-AT" sz="2200">
                <a:solidFill>
                  <a:srgbClr val="67726B"/>
                </a:solidFill>
                <a:latin typeface="Lucida Sans Unicode" pitchFamily="34" charset="0"/>
              </a:rPr>
              <a:t>Limitationen: </a:t>
            </a:r>
            <a:r>
              <a:rPr lang="de-AT" sz="2200">
                <a:solidFill>
                  <a:srgbClr val="FF0000"/>
                </a:solidFill>
                <a:latin typeface="Lucida Sans Unicode" pitchFamily="34" charset="0"/>
              </a:rPr>
              <a:t>Datenvalidität</a:t>
            </a:r>
            <a:r>
              <a:rPr lang="de-AT" sz="2200">
                <a:solidFill>
                  <a:srgbClr val="67726B"/>
                </a:solidFill>
                <a:latin typeface="Lucida Sans Unicode" pitchFamily="34" charset="0"/>
              </a:rPr>
              <a:t> (z.B. korrekte Erfassung der Haupttodesursache bzw. Haupt-/Nebendiagnosen)</a:t>
            </a:r>
          </a:p>
          <a:p>
            <a:pPr marL="457200" indent="-457200">
              <a:spcBef>
                <a:spcPct val="20000"/>
              </a:spcBef>
              <a:buFont typeface="Wingdings" pitchFamily="2" charset="2"/>
              <a:buChar char="Ø"/>
            </a:pPr>
            <a:endParaRPr lang="de-AT" sz="1500">
              <a:solidFill>
                <a:srgbClr val="67726B"/>
              </a:solidFill>
              <a:latin typeface="Lucida Sans Unicode" pitchFamily="34" charset="0"/>
            </a:endParaRPr>
          </a:p>
          <a:p>
            <a:pPr marL="457200" indent="-457200">
              <a:spcBef>
                <a:spcPct val="20000"/>
              </a:spcBef>
              <a:buFont typeface="Wingdings" pitchFamily="2" charset="2"/>
              <a:buChar char="Ø"/>
            </a:pPr>
            <a:r>
              <a:rPr lang="de-AT" sz="2200">
                <a:solidFill>
                  <a:srgbClr val="67726B"/>
                </a:solidFill>
                <a:latin typeface="Lucida Sans Unicode" pitchFamily="34" charset="0"/>
              </a:rPr>
              <a:t>Ergebnisse zur </a:t>
            </a:r>
            <a:r>
              <a:rPr lang="de-AT" sz="2200">
                <a:solidFill>
                  <a:srgbClr val="0070C0"/>
                </a:solidFill>
                <a:latin typeface="Lucida Sans Unicode" pitchFamily="34" charset="0"/>
              </a:rPr>
              <a:t>ATC-ICD-Prävalenz</a:t>
            </a:r>
            <a:r>
              <a:rPr lang="de-AT" sz="2200">
                <a:solidFill>
                  <a:srgbClr val="67726B"/>
                </a:solidFill>
                <a:latin typeface="Lucida Sans Unicode" pitchFamily="34" charset="0"/>
              </a:rPr>
              <a:t> noch zu integrieren </a:t>
            </a:r>
            <a:r>
              <a:rPr lang="de-AT" sz="2200">
                <a:solidFill>
                  <a:srgbClr val="67726B"/>
                </a:solidFill>
                <a:latin typeface="Lucida Sans Unicode" pitchFamily="34" charset="0"/>
                <a:sym typeface="Symbol" pitchFamily="18" charset="2"/>
              </a:rPr>
              <a:t> gemeinsame Interpretation</a:t>
            </a:r>
            <a:endParaRPr lang="de-AT" sz="2200">
              <a:solidFill>
                <a:srgbClr val="67726B"/>
              </a:solidFill>
              <a:latin typeface="Lucida Sans Unicode" pitchFamily="34" charset="0"/>
            </a:endParaRPr>
          </a:p>
        </p:txBody>
      </p:sp>
      <p:sp>
        <p:nvSpPr>
          <p:cNvPr id="4" name="Textfeld 3"/>
          <p:cNvSpPr txBox="1"/>
          <p:nvPr/>
        </p:nvSpPr>
        <p:spPr bwMode="auto">
          <a:xfrm>
            <a:off x="395288" y="5516563"/>
            <a:ext cx="8135937" cy="347662"/>
          </a:xfrm>
          <a:prstGeom prst="rect">
            <a:avLst/>
          </a:prstGeom>
          <a:noFill/>
        </p:spPr>
        <p:txBody>
          <a:bodyPr lIns="0" tIns="0" rIns="0" bIns="0">
            <a:spAutoFit/>
          </a:bodyPr>
          <a:lstStyle/>
          <a:p>
            <a:pPr indent="-180000" algn="ctr">
              <a:lnSpc>
                <a:spcPts val="2500"/>
              </a:lnSpc>
              <a:spcBef>
                <a:spcPts val="0"/>
              </a:spcBef>
              <a:spcAft>
                <a:spcPts val="1200"/>
              </a:spcAft>
              <a:buFont typeface="Arial" charset="0"/>
              <a:buNone/>
              <a:tabLst>
                <a:tab pos="355600" algn="l"/>
              </a:tabLst>
              <a:defRPr/>
            </a:pPr>
            <a:r>
              <a:rPr lang="de-AT" sz="2800" b="1" spc="-30" dirty="0">
                <a:solidFill>
                  <a:srgbClr val="00B050"/>
                </a:solidFill>
                <a:latin typeface="Lucida Sans Unicode" pitchFamily="34" charset="0"/>
                <a:cs typeface="Lucida Sans Unicode" pitchFamily="34" charset="0"/>
              </a:rPr>
              <a:t>Vielen Dank für Ihre Aufmerksamkeit !</a:t>
            </a:r>
          </a:p>
        </p:txBody>
      </p:sp>
      <p:sp>
        <p:nvSpPr>
          <p:cNvPr id="5" name="Foliennummernplatzhalter 4"/>
          <p:cNvSpPr>
            <a:spLocks noGrp="1"/>
          </p:cNvSpPr>
          <p:nvPr>
            <p:ph type="sldNum" sz="quarter" idx="12"/>
          </p:nvPr>
        </p:nvSpPr>
        <p:spPr/>
        <p:txBody>
          <a:bodyPr/>
          <a:lstStyle/>
          <a:p>
            <a:pPr>
              <a:defRPr/>
            </a:pPr>
            <a:fld id="{052BAE6F-075D-4970-BF25-79D8F6B8C5C6}" type="slidenum">
              <a:rPr lang="de-AT" smtClean="0"/>
              <a:pPr>
                <a:defRPr/>
              </a:pPr>
              <a:t>21</a:t>
            </a:fld>
            <a:endParaRPr lang="de-AT" dirty="0"/>
          </a:p>
        </p:txBody>
      </p:sp>
      <p:sp>
        <p:nvSpPr>
          <p:cNvPr id="6" name="Fußzeilenplatzhalter 5"/>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457200" y="782638"/>
            <a:ext cx="8229600" cy="414337"/>
          </a:xfrm>
        </p:spPr>
        <p:txBody>
          <a:bodyPr/>
          <a:lstStyle/>
          <a:p>
            <a:pPr eaLnBrk="1" hangingPunct="1"/>
            <a:r>
              <a:rPr lang="de-AT" smtClean="0"/>
              <a:t>Projektdesign</a:t>
            </a:r>
          </a:p>
        </p:txBody>
      </p:sp>
      <p:pic>
        <p:nvPicPr>
          <p:cNvPr id="4" name="Grafik 3" descr="GÖG_HVB1.jpg"/>
          <p:cNvPicPr>
            <a:picLocks noChangeAspect="1"/>
          </p:cNvPicPr>
          <p:nvPr/>
        </p:nvPicPr>
        <p:blipFill>
          <a:blip r:embed="rId2" cstate="print"/>
          <a:stretch>
            <a:fillRect/>
          </a:stretch>
        </p:blipFill>
        <p:spPr>
          <a:xfrm>
            <a:off x="1115616" y="1268760"/>
            <a:ext cx="7344816" cy="5112568"/>
          </a:xfrm>
          <a:prstGeom prst="rect">
            <a:avLst/>
          </a:prstGeom>
          <a:ln>
            <a:solidFill>
              <a:schemeClr val="tx1"/>
            </a:solidFill>
          </a:ln>
        </p:spPr>
      </p:pic>
      <p:sp>
        <p:nvSpPr>
          <p:cNvPr id="5" name="Foliennummernplatzhalter 4"/>
          <p:cNvSpPr>
            <a:spLocks noGrp="1"/>
          </p:cNvSpPr>
          <p:nvPr>
            <p:ph type="sldNum" sz="quarter" idx="12"/>
          </p:nvPr>
        </p:nvSpPr>
        <p:spPr/>
        <p:txBody>
          <a:bodyPr/>
          <a:lstStyle/>
          <a:p>
            <a:pPr>
              <a:defRPr/>
            </a:pPr>
            <a:fld id="{052BAE6F-075D-4970-BF25-79D8F6B8C5C6}" type="slidenum">
              <a:rPr lang="de-AT" smtClean="0"/>
              <a:pPr>
                <a:defRPr/>
              </a:pPr>
              <a:t>3</a:t>
            </a:fld>
            <a:endParaRPr lang="de-AT" dirty="0"/>
          </a:p>
        </p:txBody>
      </p:sp>
      <p:sp>
        <p:nvSpPr>
          <p:cNvPr id="6" name="Fußzeilenplatzhalter 5"/>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p:cNvSpPr>
            <a:spLocks noGrp="1"/>
          </p:cNvSpPr>
          <p:nvPr>
            <p:ph type="title"/>
          </p:nvPr>
        </p:nvSpPr>
        <p:spPr>
          <a:xfrm>
            <a:off x="457200" y="782638"/>
            <a:ext cx="8229600" cy="414337"/>
          </a:xfrm>
        </p:spPr>
        <p:txBody>
          <a:bodyPr/>
          <a:lstStyle/>
          <a:p>
            <a:pPr eaLnBrk="1" hangingPunct="1"/>
            <a:r>
              <a:rPr lang="de-AT" smtClean="0"/>
              <a:t>Projektdesign</a:t>
            </a:r>
          </a:p>
        </p:txBody>
      </p:sp>
      <p:sp>
        <p:nvSpPr>
          <p:cNvPr id="11267" name="Textplatzhalter 1"/>
          <p:cNvSpPr txBox="1">
            <a:spLocks/>
          </p:cNvSpPr>
          <p:nvPr/>
        </p:nvSpPr>
        <p:spPr bwMode="auto">
          <a:xfrm>
            <a:off x="395288" y="1628775"/>
            <a:ext cx="8208962" cy="4176713"/>
          </a:xfrm>
          <a:prstGeom prst="rect">
            <a:avLst/>
          </a:prstGeom>
          <a:noFill/>
          <a:ln w="9525">
            <a:noFill/>
            <a:miter lim="800000"/>
            <a:headEnd/>
            <a:tailEnd/>
          </a:ln>
        </p:spPr>
        <p:txBody>
          <a:bodyPr/>
          <a:lstStyle/>
          <a:p>
            <a:pPr>
              <a:buFont typeface="Arial" pitchFamily="34" charset="0"/>
              <a:buChar char="•"/>
            </a:pPr>
            <a:r>
              <a:rPr lang="de-AT" sz="2400" dirty="0" smtClean="0">
                <a:solidFill>
                  <a:srgbClr val="67726B"/>
                </a:solidFill>
                <a:latin typeface="Lucida Sans Unicode" pitchFamily="34" charset="0"/>
              </a:rPr>
              <a:t>Für </a:t>
            </a:r>
            <a:r>
              <a:rPr lang="de-DE" sz="2400" dirty="0">
                <a:solidFill>
                  <a:srgbClr val="67726B"/>
                </a:solidFill>
                <a:latin typeface="Lucida Sans Unicode" pitchFamily="34" charset="0"/>
              </a:rPr>
              <a:t>„Ischämische Herzkrankheiten“ (ICD9 410-414</a:t>
            </a:r>
            <a:r>
              <a:rPr lang="de-DE" sz="2400" dirty="0" smtClean="0">
                <a:solidFill>
                  <a:srgbClr val="67726B"/>
                </a:solidFill>
                <a:latin typeface="Lucida Sans Unicode" pitchFamily="34" charset="0"/>
              </a:rPr>
              <a:t>) Vergleich von:</a:t>
            </a:r>
          </a:p>
          <a:p>
            <a:pPr lvl="1">
              <a:buFont typeface="Arial" pitchFamily="34" charset="0"/>
              <a:buChar char="•"/>
            </a:pPr>
            <a:endParaRPr lang="de-DE" sz="2400" dirty="0" smtClean="0">
              <a:solidFill>
                <a:srgbClr val="67726B"/>
              </a:solidFill>
              <a:latin typeface="Lucida Sans Unicode" pitchFamily="34" charset="0"/>
            </a:endParaRPr>
          </a:p>
          <a:p>
            <a:pPr lvl="1">
              <a:spcBef>
                <a:spcPts val="1200"/>
              </a:spcBef>
              <a:spcAft>
                <a:spcPts val="1200"/>
              </a:spcAft>
              <a:buFont typeface="Arial" pitchFamily="34" charset="0"/>
              <a:buChar char="•"/>
            </a:pPr>
            <a:r>
              <a:rPr lang="de-DE" sz="2400" dirty="0" smtClean="0">
                <a:solidFill>
                  <a:srgbClr val="67726B"/>
                </a:solidFill>
                <a:latin typeface="Lucida Sans Unicode" pitchFamily="34" charset="0"/>
              </a:rPr>
              <a:t>Sterblichkeit</a:t>
            </a:r>
          </a:p>
          <a:p>
            <a:pPr lvl="1">
              <a:spcBef>
                <a:spcPts val="1200"/>
              </a:spcBef>
              <a:spcAft>
                <a:spcPts val="1200"/>
              </a:spcAft>
              <a:buFont typeface="Arial" pitchFamily="34" charset="0"/>
              <a:buChar char="•"/>
            </a:pPr>
            <a:r>
              <a:rPr lang="de-DE" sz="2400" dirty="0" smtClean="0">
                <a:solidFill>
                  <a:srgbClr val="67726B"/>
                </a:solidFill>
                <a:latin typeface="Lucida Sans Unicode" pitchFamily="34" charset="0"/>
              </a:rPr>
              <a:t>Häufigkeit einer medikamentösen Behandlung = ATC</a:t>
            </a:r>
            <a:r>
              <a:rPr lang="de-DE" sz="2400" dirty="0" smtClean="0">
                <a:solidFill>
                  <a:srgbClr val="67726B"/>
                </a:solidFill>
                <a:latin typeface="Lucida Sans Unicode" pitchFamily="34" charset="0"/>
                <a:sym typeface="Wingdings" pitchFamily="2" charset="2"/>
              </a:rPr>
              <a:t>ICD</a:t>
            </a:r>
          </a:p>
          <a:p>
            <a:pPr lvl="1">
              <a:spcBef>
                <a:spcPts val="1200"/>
              </a:spcBef>
              <a:spcAft>
                <a:spcPts val="1200"/>
              </a:spcAft>
              <a:buFont typeface="Arial" pitchFamily="34" charset="0"/>
              <a:buChar char="•"/>
            </a:pPr>
            <a:r>
              <a:rPr lang="de-DE" sz="2400" dirty="0" smtClean="0">
                <a:solidFill>
                  <a:srgbClr val="67726B"/>
                </a:solidFill>
                <a:latin typeface="Lucida Sans Unicode" pitchFamily="34" charset="0"/>
                <a:sym typeface="Wingdings" pitchFamily="2" charset="2"/>
              </a:rPr>
              <a:t>Häufigkeit von Krankenhausaufenthalten</a:t>
            </a:r>
          </a:p>
          <a:p>
            <a:pPr lvl="1">
              <a:spcBef>
                <a:spcPts val="1200"/>
              </a:spcBef>
              <a:spcAft>
                <a:spcPts val="1200"/>
              </a:spcAft>
              <a:buFont typeface="Arial" pitchFamily="34" charset="0"/>
              <a:buChar char="•"/>
            </a:pPr>
            <a:r>
              <a:rPr lang="de-DE" sz="2400" dirty="0" smtClean="0">
                <a:solidFill>
                  <a:srgbClr val="67726B"/>
                </a:solidFill>
                <a:latin typeface="Lucida Sans Unicode" pitchFamily="34" charset="0"/>
                <a:sym typeface="Wingdings" pitchFamily="2" charset="2"/>
              </a:rPr>
              <a:t>Abbildung in der Gesundheitsbefragung ATHIS</a:t>
            </a:r>
            <a:r>
              <a:rPr lang="de-DE" sz="2400" dirty="0" smtClean="0">
                <a:solidFill>
                  <a:srgbClr val="67726B"/>
                </a:solidFill>
                <a:latin typeface="Lucida Sans Unicode" pitchFamily="34" charset="0"/>
              </a:rPr>
              <a:t> </a:t>
            </a:r>
            <a:endParaRPr lang="de-AT" sz="2400" dirty="0">
              <a:solidFill>
                <a:srgbClr val="67726B"/>
              </a:solidFill>
              <a:latin typeface="Lucida Sans Unicode" pitchFamily="34" charset="0"/>
            </a:endParaRP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4</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457200" y="782638"/>
            <a:ext cx="8229600" cy="414337"/>
          </a:xfrm>
        </p:spPr>
        <p:txBody>
          <a:bodyPr/>
          <a:lstStyle/>
          <a:p>
            <a:pPr eaLnBrk="1" hangingPunct="1"/>
            <a:r>
              <a:rPr lang="de-AT" smtClean="0"/>
              <a:t>Literatur – derzeitiger Stand</a:t>
            </a:r>
          </a:p>
        </p:txBody>
      </p:sp>
      <p:sp>
        <p:nvSpPr>
          <p:cNvPr id="12291" name="Textplatzhalter 1"/>
          <p:cNvSpPr txBox="1">
            <a:spLocks/>
          </p:cNvSpPr>
          <p:nvPr/>
        </p:nvSpPr>
        <p:spPr bwMode="auto">
          <a:xfrm>
            <a:off x="395288" y="1412777"/>
            <a:ext cx="8208962" cy="4680520"/>
          </a:xfrm>
          <a:prstGeom prst="rect">
            <a:avLst/>
          </a:prstGeom>
          <a:noFill/>
          <a:ln w="9525">
            <a:noFill/>
            <a:miter lim="800000"/>
            <a:headEnd/>
            <a:tailEnd/>
          </a:ln>
        </p:spPr>
        <p:txBody>
          <a:bodyPr/>
          <a:lstStyle/>
          <a:p>
            <a:r>
              <a:rPr lang="en-US" sz="1400" dirty="0" err="1"/>
              <a:t>Chini</a:t>
            </a:r>
            <a:r>
              <a:rPr lang="en-US" sz="1400" dirty="0"/>
              <a:t> et al. BMC Public Health 2011, </a:t>
            </a:r>
            <a:r>
              <a:rPr lang="en-US" sz="1400" dirty="0" smtClean="0"/>
              <a:t>11:688 </a:t>
            </a:r>
            <a:r>
              <a:rPr lang="de-DE" sz="1600" dirty="0" smtClean="0">
                <a:hlinkClick r:id="rId2"/>
              </a:rPr>
              <a:t>http</a:t>
            </a:r>
            <a:r>
              <a:rPr lang="de-DE" sz="1600" dirty="0">
                <a:hlinkClick r:id="rId2"/>
              </a:rPr>
              <a:t>://</a:t>
            </a:r>
            <a:r>
              <a:rPr lang="de-DE" sz="1600" dirty="0" smtClean="0">
                <a:hlinkClick r:id="rId2"/>
              </a:rPr>
              <a:t>www.biomedcentral.com/1471-2458/11/688</a:t>
            </a:r>
            <a:endParaRPr lang="de-DE" sz="1600" dirty="0" smtClean="0"/>
          </a:p>
          <a:p>
            <a:endParaRPr lang="de-DE" sz="1600" dirty="0" smtClean="0"/>
          </a:p>
          <a:p>
            <a:r>
              <a:rPr lang="de-DE" sz="1400" dirty="0"/>
              <a:t>Ein Ansatz „(Common) </a:t>
            </a:r>
            <a:r>
              <a:rPr lang="de-DE" sz="1400" dirty="0" err="1"/>
              <a:t>Chronic</a:t>
            </a:r>
            <a:r>
              <a:rPr lang="de-DE" sz="1400" dirty="0"/>
              <a:t> </a:t>
            </a:r>
            <a:r>
              <a:rPr lang="de-DE" sz="1400" dirty="0" err="1"/>
              <a:t>Conditions</a:t>
            </a:r>
            <a:r>
              <a:rPr lang="de-DE" sz="1400" dirty="0"/>
              <a:t>“ –(C)CCs – aus Medikationsdaten abzuleiten wird ebenfalls gefunden (</a:t>
            </a:r>
            <a:r>
              <a:rPr lang="de-DE" sz="1400" dirty="0" err="1"/>
              <a:t>Chini</a:t>
            </a:r>
            <a:r>
              <a:rPr lang="de-DE" sz="1400" dirty="0"/>
              <a:t> 2011).  Dabei werden Daten aus der Medikamentenabrechnung, aus den Krankenhausdaten, aus einem Register zur Anerkennung des Vorliegens bestimmter </a:t>
            </a:r>
            <a:r>
              <a:rPr lang="de-DE" sz="1400" dirty="0" err="1"/>
              <a:t>CC’s</a:t>
            </a:r>
            <a:r>
              <a:rPr lang="de-DE" sz="1400" dirty="0"/>
              <a:t> und der Erhebung der Krankheitslast in Italien entsprechend dem Österreichischen „Mikrozensus“. Die Ergebnisse aus diesen unterschiedlichen Quellen werden verglichen.</a:t>
            </a:r>
          </a:p>
          <a:p>
            <a:pPr lvl="0">
              <a:spcBef>
                <a:spcPts val="1200"/>
              </a:spcBef>
              <a:buFont typeface="Arial" pitchFamily="34" charset="0"/>
              <a:buChar char="•"/>
            </a:pPr>
            <a:r>
              <a:rPr lang="de-DE" sz="1600" dirty="0" smtClean="0"/>
              <a:t>Für </a:t>
            </a:r>
            <a:r>
              <a:rPr lang="de-DE" sz="1600" dirty="0"/>
              <a:t>„</a:t>
            </a:r>
            <a:r>
              <a:rPr lang="de-DE" sz="1600" dirty="0" err="1"/>
              <a:t>Cardiovascular</a:t>
            </a:r>
            <a:r>
              <a:rPr lang="de-DE" sz="1600" dirty="0"/>
              <a:t> </a:t>
            </a:r>
            <a:r>
              <a:rPr lang="de-DE" sz="1600" dirty="0" err="1"/>
              <a:t>Disease</a:t>
            </a:r>
            <a:r>
              <a:rPr lang="de-DE" sz="1600" dirty="0"/>
              <a:t>“ wird eine </a:t>
            </a:r>
            <a:r>
              <a:rPr lang="de-DE" sz="1600" b="1" dirty="0"/>
              <a:t>Prävalenz von 226,1/1000 Einwohner </a:t>
            </a:r>
            <a:r>
              <a:rPr lang="de-DE" sz="1600" dirty="0"/>
              <a:t>aus den </a:t>
            </a:r>
            <a:r>
              <a:rPr lang="de-DE" sz="1600" b="1" dirty="0"/>
              <a:t>Medikationsdaten</a:t>
            </a:r>
            <a:r>
              <a:rPr lang="de-DE" sz="1600" dirty="0"/>
              <a:t> erhoben.</a:t>
            </a:r>
          </a:p>
          <a:p>
            <a:pPr lvl="0">
              <a:spcBef>
                <a:spcPts val="1200"/>
              </a:spcBef>
              <a:buFont typeface="Arial" pitchFamily="34" charset="0"/>
              <a:buChar char="•"/>
            </a:pPr>
            <a:r>
              <a:rPr lang="de-DE" sz="1600" b="1" dirty="0"/>
              <a:t>62,9 Hospitalisierungen/1000 Einwohner </a:t>
            </a:r>
            <a:r>
              <a:rPr lang="de-DE" sz="1600" dirty="0"/>
              <a:t>finden sich in den </a:t>
            </a:r>
            <a:r>
              <a:rPr lang="de-DE" sz="1600" b="1" dirty="0"/>
              <a:t>Krankenhausdaten</a:t>
            </a:r>
            <a:r>
              <a:rPr lang="de-DE" sz="1600" dirty="0"/>
              <a:t>.</a:t>
            </a:r>
          </a:p>
          <a:p>
            <a:pPr lvl="0">
              <a:spcBef>
                <a:spcPts val="1200"/>
              </a:spcBef>
              <a:buFont typeface="Arial" pitchFamily="34" charset="0"/>
              <a:buChar char="•"/>
            </a:pPr>
            <a:r>
              <a:rPr lang="de-DE" sz="1600" b="1" dirty="0"/>
              <a:t>107,6/1000 Einwohner </a:t>
            </a:r>
            <a:r>
              <a:rPr lang="de-DE" sz="1600" dirty="0"/>
              <a:t>sind mit dieser Diagnose im </a:t>
            </a:r>
            <a:r>
              <a:rPr lang="de-DE" sz="1600" b="1" dirty="0"/>
              <a:t>Register für chronische Krankheiten </a:t>
            </a:r>
            <a:r>
              <a:rPr lang="de-DE" sz="1600" dirty="0"/>
              <a:t>angeführt.</a:t>
            </a:r>
          </a:p>
          <a:p>
            <a:pPr lvl="0">
              <a:spcBef>
                <a:spcPts val="1200"/>
              </a:spcBef>
              <a:buFont typeface="Arial" pitchFamily="34" charset="0"/>
              <a:buChar char="•"/>
            </a:pPr>
            <a:r>
              <a:rPr lang="de-DE" sz="1600" b="1" dirty="0"/>
              <a:t>201,4/1000 Einwohner </a:t>
            </a:r>
            <a:r>
              <a:rPr lang="de-DE" sz="1600" dirty="0"/>
              <a:t>sind entsprechend der Erhebung des subjektiven Gesundheitszustandes „herzkrank“.</a:t>
            </a:r>
          </a:p>
          <a:p>
            <a:r>
              <a:rPr lang="de-DE" sz="1600" dirty="0" smtClean="0"/>
              <a:t> </a:t>
            </a:r>
            <a:endParaRPr lang="de-AT" sz="1600" dirty="0">
              <a:solidFill>
                <a:srgbClr val="67726B"/>
              </a:solidFill>
              <a:latin typeface="Lucida Sans Unicode" pitchFamily="34" charset="0"/>
            </a:endParaRP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5</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a:xfrm>
            <a:off x="457200" y="782638"/>
            <a:ext cx="8229600" cy="414337"/>
          </a:xfrm>
        </p:spPr>
        <p:txBody>
          <a:bodyPr/>
          <a:lstStyle/>
          <a:p>
            <a:pPr eaLnBrk="1" hangingPunct="1"/>
            <a:r>
              <a:rPr lang="de-AT" smtClean="0"/>
              <a:t>Literatur – derzeitiger Stand</a:t>
            </a:r>
          </a:p>
        </p:txBody>
      </p:sp>
      <p:sp>
        <p:nvSpPr>
          <p:cNvPr id="12291" name="Textplatzhalter 1"/>
          <p:cNvSpPr txBox="1">
            <a:spLocks/>
          </p:cNvSpPr>
          <p:nvPr/>
        </p:nvSpPr>
        <p:spPr bwMode="auto">
          <a:xfrm>
            <a:off x="395288" y="1412777"/>
            <a:ext cx="8208962" cy="4680520"/>
          </a:xfrm>
          <a:prstGeom prst="rect">
            <a:avLst/>
          </a:prstGeom>
          <a:noFill/>
          <a:ln w="9525">
            <a:noFill/>
            <a:miter lim="800000"/>
            <a:headEnd/>
            <a:tailEnd/>
          </a:ln>
        </p:spPr>
        <p:txBody>
          <a:bodyPr/>
          <a:lstStyle/>
          <a:p>
            <a:r>
              <a:rPr lang="de-DE" sz="1400" dirty="0" err="1"/>
              <a:t>Coronary</a:t>
            </a:r>
            <a:r>
              <a:rPr lang="de-DE" sz="1400" dirty="0"/>
              <a:t> </a:t>
            </a:r>
            <a:r>
              <a:rPr lang="de-DE" sz="1400" dirty="0" err="1"/>
              <a:t>heart</a:t>
            </a:r>
            <a:r>
              <a:rPr lang="de-DE" sz="1400" dirty="0"/>
              <a:t> </a:t>
            </a:r>
            <a:r>
              <a:rPr lang="de-DE" sz="1400" dirty="0" err="1"/>
              <a:t>disease</a:t>
            </a:r>
            <a:r>
              <a:rPr lang="de-DE" sz="1400" dirty="0"/>
              <a:t> </a:t>
            </a:r>
            <a:r>
              <a:rPr lang="de-DE" sz="1400" dirty="0" err="1"/>
              <a:t>mortality</a:t>
            </a:r>
            <a:r>
              <a:rPr lang="de-DE" sz="1400" dirty="0"/>
              <a:t>, </a:t>
            </a:r>
            <a:r>
              <a:rPr lang="de-DE" sz="1400" dirty="0" err="1"/>
              <a:t>morbidity</a:t>
            </a:r>
            <a:r>
              <a:rPr lang="de-DE" sz="1400" dirty="0"/>
              <a:t>, </a:t>
            </a:r>
            <a:r>
              <a:rPr lang="de-DE" sz="1400" dirty="0" err="1"/>
              <a:t>and</a:t>
            </a:r>
            <a:r>
              <a:rPr lang="de-DE" sz="1400" dirty="0"/>
              <a:t> </a:t>
            </a:r>
            <a:r>
              <a:rPr lang="de-DE" sz="1400" dirty="0" err="1"/>
              <a:t>case</a:t>
            </a:r>
            <a:r>
              <a:rPr lang="de-DE" sz="1400" dirty="0"/>
              <a:t> </a:t>
            </a:r>
            <a:r>
              <a:rPr lang="de-DE" sz="1400" dirty="0" err="1"/>
              <a:t>fatality</a:t>
            </a:r>
            <a:r>
              <a:rPr lang="de-DE" sz="1400" dirty="0"/>
              <a:t> in </a:t>
            </a:r>
            <a:r>
              <a:rPr lang="de-DE" sz="1400" dirty="0" err="1"/>
              <a:t>five</a:t>
            </a:r>
            <a:r>
              <a:rPr lang="de-DE" sz="1400" dirty="0"/>
              <a:t> </a:t>
            </a:r>
            <a:r>
              <a:rPr lang="de-DE" sz="1400" dirty="0" err="1"/>
              <a:t>east</a:t>
            </a:r>
            <a:r>
              <a:rPr lang="de-DE" sz="1400" dirty="0"/>
              <a:t> </a:t>
            </a:r>
            <a:r>
              <a:rPr lang="de-DE" sz="1400" dirty="0" err="1"/>
              <a:t>and</a:t>
            </a:r>
            <a:r>
              <a:rPr lang="de-DE" sz="1400" dirty="0"/>
              <a:t> west German </a:t>
            </a:r>
            <a:r>
              <a:rPr lang="de-DE" sz="1400" dirty="0" err="1"/>
              <a:t>cities</a:t>
            </a:r>
            <a:r>
              <a:rPr lang="de-DE" sz="1400" dirty="0"/>
              <a:t> 1985-1989. </a:t>
            </a:r>
            <a:r>
              <a:rPr lang="de-DE" sz="1400" dirty="0" err="1"/>
              <a:t>Acute</a:t>
            </a:r>
            <a:r>
              <a:rPr lang="de-DE" sz="1400" dirty="0"/>
              <a:t> </a:t>
            </a:r>
            <a:r>
              <a:rPr lang="de-DE" sz="1400" dirty="0" err="1"/>
              <a:t>Myocardial</a:t>
            </a:r>
            <a:r>
              <a:rPr lang="de-DE" sz="1400" dirty="0"/>
              <a:t> </a:t>
            </a:r>
            <a:r>
              <a:rPr lang="de-DE" sz="1400" dirty="0" err="1" smtClean="0"/>
              <a:t>Infarction</a:t>
            </a:r>
            <a:r>
              <a:rPr lang="de-DE" sz="1400" dirty="0" smtClean="0"/>
              <a:t> </a:t>
            </a:r>
            <a:r>
              <a:rPr lang="de-DE" sz="1400" dirty="0"/>
              <a:t>Register Teams </a:t>
            </a:r>
            <a:r>
              <a:rPr lang="de-DE" sz="1400" dirty="0" err="1"/>
              <a:t>of</a:t>
            </a:r>
            <a:r>
              <a:rPr lang="de-DE" sz="1400" dirty="0"/>
              <a:t> Augsburg, Bremen, Chemnitz, Erfurt, </a:t>
            </a:r>
            <a:r>
              <a:rPr lang="de-DE" sz="1400" dirty="0" err="1"/>
              <a:t>and</a:t>
            </a:r>
            <a:r>
              <a:rPr lang="de-DE" sz="1400" dirty="0"/>
              <a:t> Zwickau</a:t>
            </a:r>
            <a:r>
              <a:rPr lang="de-DE" sz="1400" dirty="0" smtClean="0"/>
              <a:t>.; Barth </a:t>
            </a:r>
            <a:r>
              <a:rPr lang="de-DE" sz="1400" dirty="0"/>
              <a:t>W </a:t>
            </a:r>
            <a:r>
              <a:rPr lang="de-DE" sz="1400" dirty="0" smtClean="0"/>
              <a:t>et al. J </a:t>
            </a:r>
            <a:r>
              <a:rPr lang="de-DE" sz="1400" dirty="0" err="1"/>
              <a:t>Clin</a:t>
            </a:r>
            <a:r>
              <a:rPr lang="de-DE" sz="1400" dirty="0"/>
              <a:t> </a:t>
            </a:r>
            <a:r>
              <a:rPr lang="de-DE" sz="1400" dirty="0" err="1"/>
              <a:t>Epidemiol</a:t>
            </a:r>
            <a:r>
              <a:rPr lang="de-DE" sz="1400" dirty="0"/>
              <a:t>. 1996 Nov;49(11):1277-84.</a:t>
            </a:r>
            <a:r>
              <a:rPr lang="de-DE" sz="1200" dirty="0"/>
              <a:t>	</a:t>
            </a:r>
            <a:endParaRPr lang="de-DE" sz="1200" dirty="0" smtClean="0"/>
          </a:p>
          <a:p>
            <a:endParaRPr lang="de-DE" sz="1200" dirty="0"/>
          </a:p>
          <a:p>
            <a:r>
              <a:rPr lang="de-DE" sz="1400" dirty="0"/>
              <a:t>Eine weitere Quelle für die Beobachtung der KHK Häufigkeit in Populationen sind die Daten aus Sterberegistern (z.B. Barth 1996). Auch hier ist die Frage der korrekten Feststellung der Todesursache wesentlich. Bei diesem Vergleich der Sterberegister mit dem MONICA Herzerkrankungsregister wurden auch Sterbe- und Hospitalisierungsraten dargestellt.</a:t>
            </a:r>
          </a:p>
          <a:p>
            <a:endParaRPr lang="de-DE" sz="1200" dirty="0"/>
          </a:p>
          <a:p>
            <a:pPr>
              <a:spcBef>
                <a:spcPts val="1200"/>
              </a:spcBef>
              <a:buFont typeface="Arial" pitchFamily="34" charset="0"/>
              <a:buChar char="•"/>
            </a:pPr>
            <a:r>
              <a:rPr lang="de-DE" sz="1600" dirty="0"/>
              <a:t>745-887/100.000 Männer zwischen 35 und 64 Jahren sterben insgesamt.</a:t>
            </a:r>
          </a:p>
          <a:p>
            <a:pPr>
              <a:spcBef>
                <a:spcPts val="1200"/>
              </a:spcBef>
              <a:buFont typeface="Arial" pitchFamily="34" charset="0"/>
              <a:buChar char="•"/>
            </a:pPr>
            <a:r>
              <a:rPr lang="de-DE" sz="1600" dirty="0"/>
              <a:t>137-156/100.000 Männer zwischen 35 und 64 Jahren sterben dabei an KHK</a:t>
            </a:r>
          </a:p>
          <a:p>
            <a:pPr>
              <a:spcBef>
                <a:spcPts val="1200"/>
              </a:spcBef>
              <a:buFont typeface="Arial" pitchFamily="34" charset="0"/>
              <a:buChar char="•"/>
            </a:pPr>
            <a:r>
              <a:rPr lang="de-DE" sz="1600" dirty="0"/>
              <a:t>346-457/100.000 Frauen zwischen 35 und 64 Jahren sterben insgesamt.</a:t>
            </a:r>
          </a:p>
          <a:p>
            <a:pPr>
              <a:spcBef>
                <a:spcPts val="1200"/>
              </a:spcBef>
              <a:buFont typeface="Arial" pitchFamily="34" charset="0"/>
              <a:buChar char="•"/>
            </a:pPr>
            <a:r>
              <a:rPr lang="de-DE" sz="1600" dirty="0"/>
              <a:t>26-48/100.000 Frauen zwischen 35 und 64 Jahren sterben dabei an KHK</a:t>
            </a:r>
          </a:p>
          <a:p>
            <a:pPr>
              <a:spcBef>
                <a:spcPts val="1200"/>
              </a:spcBef>
              <a:buFont typeface="Arial" pitchFamily="34" charset="0"/>
              <a:buChar char="•"/>
            </a:pPr>
            <a:r>
              <a:rPr lang="de-DE" sz="1600" dirty="0"/>
              <a:t>Im Vergleich mit den MONICA Daten liegen die Sterberegister Ergebnisse um 30-50% zu niedrig</a:t>
            </a:r>
          </a:p>
          <a:p>
            <a:endParaRPr lang="de-DE" sz="1200" dirty="0" smtClean="0"/>
          </a:p>
          <a:p>
            <a:endParaRPr lang="de-DE" sz="1400" dirty="0"/>
          </a:p>
          <a:p>
            <a:endParaRPr lang="de-DE" sz="1400" dirty="0"/>
          </a:p>
          <a:p>
            <a:endParaRPr lang="de-AT" sz="1600" dirty="0">
              <a:solidFill>
                <a:srgbClr val="67726B"/>
              </a:solidFill>
              <a:latin typeface="Lucida Sans Unicode" pitchFamily="34" charset="0"/>
            </a:endParaRP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6</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457200" y="782638"/>
            <a:ext cx="8229600" cy="414337"/>
          </a:xfrm>
        </p:spPr>
        <p:txBody>
          <a:bodyPr/>
          <a:lstStyle/>
          <a:p>
            <a:pPr eaLnBrk="1" hangingPunct="1"/>
            <a:r>
              <a:rPr lang="de-AT" smtClean="0"/>
              <a:t>Datengrundlagen (2006/2007; ICD9 410.x-414.x)</a:t>
            </a:r>
          </a:p>
        </p:txBody>
      </p:sp>
      <p:pic>
        <p:nvPicPr>
          <p:cNvPr id="13315" name="Picture 5"/>
          <p:cNvPicPr>
            <a:picLocks noChangeAspect="1" noChangeArrowheads="1"/>
          </p:cNvPicPr>
          <p:nvPr/>
        </p:nvPicPr>
        <p:blipFill>
          <a:blip r:embed="rId2" cstate="print"/>
          <a:srcRect/>
          <a:stretch>
            <a:fillRect/>
          </a:stretch>
        </p:blipFill>
        <p:spPr bwMode="auto">
          <a:xfrm>
            <a:off x="657225" y="1352550"/>
            <a:ext cx="7429500" cy="5414963"/>
          </a:xfrm>
          <a:prstGeom prst="rect">
            <a:avLst/>
          </a:prstGeom>
          <a:noFill/>
          <a:ln w="9525">
            <a:noFill/>
            <a:miter lim="800000"/>
            <a:headEnd/>
            <a:tailEnd/>
          </a:ln>
        </p:spPr>
      </p:pic>
      <p:sp>
        <p:nvSpPr>
          <p:cNvPr id="5" name="Rectangle 8"/>
          <p:cNvSpPr>
            <a:spLocks noChangeArrowheads="1"/>
          </p:cNvSpPr>
          <p:nvPr/>
        </p:nvSpPr>
        <p:spPr bwMode="auto">
          <a:xfrm rot="20656526">
            <a:off x="234950" y="1792288"/>
            <a:ext cx="2374900" cy="739775"/>
          </a:xfrm>
          <a:prstGeom prst="rect">
            <a:avLst/>
          </a:prstGeom>
          <a:solidFill>
            <a:schemeClr val="bg1">
              <a:lumMod val="95000"/>
            </a:schemeClr>
          </a:solidFill>
          <a:ln w="12700">
            <a:noFill/>
            <a:miter lim="800000"/>
            <a:headEnd type="none" w="sm" len="sm"/>
            <a:tailEnd type="none" w="sm" len="sm"/>
          </a:ln>
        </p:spPr>
        <p:txBody>
          <a:bodyPr>
            <a:spAutoFit/>
          </a:bodyPr>
          <a:lstStyle/>
          <a:p>
            <a:pPr algn="ctr">
              <a:defRPr/>
            </a:pPr>
            <a:r>
              <a:rPr lang="de-AT" sz="1400" b="1" dirty="0">
                <a:solidFill>
                  <a:srgbClr val="FF0000"/>
                </a:solidFill>
                <a:latin typeface="Lucida Sans Unicode" pitchFamily="34" charset="0"/>
              </a:rPr>
              <a:t>Krankenhaushäufigkeit </a:t>
            </a:r>
            <a:r>
              <a:rPr lang="de-AT" sz="1400" b="1" dirty="0">
                <a:solidFill>
                  <a:srgbClr val="FF0000"/>
                </a:solidFill>
                <a:latin typeface="Lucida Sans Unicode" pitchFamily="34" charset="0"/>
                <a:sym typeface="Symbol"/>
              </a:rPr>
              <a:t> </a:t>
            </a:r>
            <a:r>
              <a:rPr lang="de-AT" sz="1400" b="1" dirty="0">
                <a:solidFill>
                  <a:srgbClr val="FF0000"/>
                </a:solidFill>
                <a:latin typeface="Lucida Sans Unicode" pitchFamily="34" charset="0"/>
              </a:rPr>
              <a:t>IHD </a:t>
            </a:r>
          </a:p>
          <a:p>
            <a:pPr algn="ctr">
              <a:defRPr/>
            </a:pPr>
            <a:r>
              <a:rPr lang="de-AT" sz="1400" b="1" dirty="0">
                <a:solidFill>
                  <a:srgbClr val="FF0000"/>
                </a:solidFill>
                <a:latin typeface="Lucida Sans Unicode" pitchFamily="34" charset="0"/>
              </a:rPr>
              <a:t>(KDok/DLD/BMG)</a:t>
            </a:r>
          </a:p>
        </p:txBody>
      </p:sp>
      <p:sp>
        <p:nvSpPr>
          <p:cNvPr id="7" name="Rectangle 8"/>
          <p:cNvSpPr>
            <a:spLocks noChangeArrowheads="1"/>
          </p:cNvSpPr>
          <p:nvPr/>
        </p:nvSpPr>
        <p:spPr bwMode="auto">
          <a:xfrm rot="1436938">
            <a:off x="6545263" y="1612900"/>
            <a:ext cx="2559050" cy="738188"/>
          </a:xfrm>
          <a:prstGeom prst="rect">
            <a:avLst/>
          </a:prstGeom>
          <a:solidFill>
            <a:schemeClr val="bg1">
              <a:lumMod val="95000"/>
            </a:schemeClr>
          </a:solidFill>
          <a:ln w="12700">
            <a:noFill/>
            <a:miter lim="800000"/>
            <a:headEnd type="none" w="sm" len="sm"/>
            <a:tailEnd type="none" w="sm" len="sm"/>
          </a:ln>
        </p:spPr>
        <p:txBody>
          <a:bodyPr>
            <a:spAutoFit/>
          </a:bodyPr>
          <a:lstStyle/>
          <a:p>
            <a:pPr algn="ctr">
              <a:defRPr/>
            </a:pPr>
            <a:r>
              <a:rPr lang="de-AT" sz="1400" b="1" dirty="0">
                <a:solidFill>
                  <a:srgbClr val="7030A0"/>
                </a:solidFill>
                <a:latin typeface="Lucida Sans Unicode" pitchFamily="34" charset="0"/>
              </a:rPr>
              <a:t>Sterblichkeit IHD</a:t>
            </a:r>
          </a:p>
          <a:p>
            <a:pPr algn="ctr">
              <a:defRPr/>
            </a:pPr>
            <a:r>
              <a:rPr lang="de-AT" sz="1400" b="1" dirty="0">
                <a:solidFill>
                  <a:srgbClr val="7030A0"/>
                </a:solidFill>
                <a:latin typeface="Lucida Sans Unicode" pitchFamily="34" charset="0"/>
              </a:rPr>
              <a:t>(TU-Statistik/Statistik Austria)</a:t>
            </a:r>
          </a:p>
        </p:txBody>
      </p:sp>
      <p:sp>
        <p:nvSpPr>
          <p:cNvPr id="8" name="Rectangle 8"/>
          <p:cNvSpPr>
            <a:spLocks noChangeArrowheads="1"/>
          </p:cNvSpPr>
          <p:nvPr/>
        </p:nvSpPr>
        <p:spPr bwMode="auto">
          <a:xfrm rot="20057244">
            <a:off x="6430963" y="5686425"/>
            <a:ext cx="2559050" cy="523875"/>
          </a:xfrm>
          <a:prstGeom prst="rect">
            <a:avLst/>
          </a:prstGeom>
          <a:solidFill>
            <a:schemeClr val="bg1">
              <a:lumMod val="95000"/>
            </a:schemeClr>
          </a:solidFill>
          <a:ln w="12700">
            <a:noFill/>
            <a:miter lim="800000"/>
            <a:headEnd type="none" w="sm" len="sm"/>
            <a:tailEnd type="none" w="sm" len="sm"/>
          </a:ln>
        </p:spPr>
        <p:txBody>
          <a:bodyPr>
            <a:spAutoFit/>
          </a:bodyPr>
          <a:lstStyle/>
          <a:p>
            <a:pPr algn="ctr">
              <a:defRPr/>
            </a:pPr>
            <a:r>
              <a:rPr lang="de-AT" sz="1400" b="1" dirty="0">
                <a:solidFill>
                  <a:srgbClr val="7030A0"/>
                </a:solidFill>
                <a:latin typeface="Lucida Sans Unicode" pitchFamily="34" charset="0"/>
              </a:rPr>
              <a:t>Lebenszeitprävalenz MCI</a:t>
            </a:r>
          </a:p>
          <a:p>
            <a:pPr algn="ctr">
              <a:defRPr/>
            </a:pPr>
            <a:r>
              <a:rPr lang="de-AT" sz="1400" b="1" dirty="0">
                <a:solidFill>
                  <a:srgbClr val="7030A0"/>
                </a:solidFill>
                <a:latin typeface="Lucida Sans Unicode" pitchFamily="34" charset="0"/>
              </a:rPr>
              <a:t>(ATHIS/Statistik Austria)</a:t>
            </a:r>
          </a:p>
        </p:txBody>
      </p:sp>
      <p:sp>
        <p:nvSpPr>
          <p:cNvPr id="9" name="Rectangle 8"/>
          <p:cNvSpPr>
            <a:spLocks noChangeArrowheads="1"/>
          </p:cNvSpPr>
          <p:nvPr/>
        </p:nvSpPr>
        <p:spPr bwMode="auto">
          <a:xfrm rot="1793920">
            <a:off x="698500" y="5535613"/>
            <a:ext cx="2811463" cy="522287"/>
          </a:xfrm>
          <a:prstGeom prst="rect">
            <a:avLst/>
          </a:prstGeom>
          <a:solidFill>
            <a:schemeClr val="bg1">
              <a:lumMod val="95000"/>
            </a:schemeClr>
          </a:solidFill>
          <a:ln w="12700">
            <a:noFill/>
            <a:miter lim="800000"/>
            <a:headEnd type="none" w="sm" len="sm"/>
            <a:tailEnd type="none" w="sm" len="sm"/>
          </a:ln>
        </p:spPr>
        <p:txBody>
          <a:bodyPr>
            <a:spAutoFit/>
          </a:bodyPr>
          <a:lstStyle/>
          <a:p>
            <a:pPr algn="ctr">
              <a:defRPr/>
            </a:pPr>
            <a:r>
              <a:rPr lang="de-AT" sz="1400" b="1" dirty="0">
                <a:solidFill>
                  <a:srgbClr val="00B050"/>
                </a:solidFill>
                <a:latin typeface="Lucida Sans Unicode" pitchFamily="34" charset="0"/>
              </a:rPr>
              <a:t>ATC/ICD </a:t>
            </a:r>
            <a:r>
              <a:rPr lang="de-AT" sz="1400" b="1" dirty="0">
                <a:solidFill>
                  <a:srgbClr val="00B050"/>
                </a:solidFill>
                <a:latin typeface="Lucida Sans Unicode" pitchFamily="34" charset="0"/>
                <a:sym typeface="Symbol"/>
              </a:rPr>
              <a:t> IHD</a:t>
            </a:r>
            <a:endParaRPr lang="de-AT" sz="1400" b="1" dirty="0">
              <a:solidFill>
                <a:srgbClr val="00B050"/>
              </a:solidFill>
              <a:latin typeface="Lucida Sans Unicode" pitchFamily="34" charset="0"/>
            </a:endParaRPr>
          </a:p>
          <a:p>
            <a:pPr algn="ctr">
              <a:defRPr/>
            </a:pPr>
            <a:r>
              <a:rPr lang="de-AT" sz="1400" b="1" dirty="0">
                <a:solidFill>
                  <a:srgbClr val="00B050"/>
                </a:solidFill>
                <a:latin typeface="Lucida Sans Unicode" pitchFamily="34" charset="0"/>
              </a:rPr>
              <a:t>(FOKO/HVSVT)</a:t>
            </a:r>
          </a:p>
        </p:txBody>
      </p:sp>
      <p:sp>
        <p:nvSpPr>
          <p:cNvPr id="10" name="Foliennummernplatzhalter 9"/>
          <p:cNvSpPr>
            <a:spLocks noGrp="1"/>
          </p:cNvSpPr>
          <p:nvPr>
            <p:ph type="sldNum" sz="quarter" idx="12"/>
          </p:nvPr>
        </p:nvSpPr>
        <p:spPr/>
        <p:txBody>
          <a:bodyPr/>
          <a:lstStyle/>
          <a:p>
            <a:pPr>
              <a:defRPr/>
            </a:pPr>
            <a:fld id="{052BAE6F-075D-4970-BF25-79D8F6B8C5C6}" type="slidenum">
              <a:rPr lang="de-AT" smtClean="0"/>
              <a:pPr>
                <a:defRPr/>
              </a:pPr>
              <a:t>7</a:t>
            </a:fld>
            <a:endParaRPr lang="de-AT" dirty="0"/>
          </a:p>
        </p:txBody>
      </p:sp>
      <p:sp>
        <p:nvSpPr>
          <p:cNvPr id="11" name="Fußzeilenplatzhalter 10"/>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a:xfrm>
            <a:off x="457200" y="782638"/>
            <a:ext cx="8229600" cy="414337"/>
          </a:xfrm>
        </p:spPr>
        <p:txBody>
          <a:bodyPr/>
          <a:lstStyle/>
          <a:p>
            <a:pPr eaLnBrk="1" hangingPunct="1"/>
            <a:r>
              <a:rPr lang="de-AT" smtClean="0"/>
              <a:t>Ergebnisse – derzeitiger Stand (I)</a:t>
            </a:r>
          </a:p>
        </p:txBody>
      </p:sp>
      <p:sp>
        <p:nvSpPr>
          <p:cNvPr id="6" name="Textplatzhalter 1"/>
          <p:cNvSpPr txBox="1">
            <a:spLocks/>
          </p:cNvSpPr>
          <p:nvPr/>
        </p:nvSpPr>
        <p:spPr>
          <a:xfrm>
            <a:off x="395288" y="1628775"/>
            <a:ext cx="8569325" cy="4176713"/>
          </a:xfrm>
          <a:prstGeom prst="rect">
            <a:avLst/>
          </a:prstGeom>
        </p:spPr>
        <p:txBody>
          <a:bodyPr/>
          <a:lstStyle/>
          <a:p>
            <a:pPr marL="457200" indent="-457200">
              <a:spcBef>
                <a:spcPct val="20000"/>
              </a:spcBef>
              <a:defRPr/>
            </a:pPr>
            <a:r>
              <a:rPr lang="de-AT" sz="2400" b="1" dirty="0">
                <a:solidFill>
                  <a:srgbClr val="67726B"/>
                </a:solidFill>
                <a:latin typeface="Lucida Sans Unicode" pitchFamily="34" charset="0"/>
                <a:ea typeface="Lucida Sans Unicode" pitchFamily="34" charset="0"/>
                <a:cs typeface="Lucida Sans Unicode" pitchFamily="34" charset="0"/>
              </a:rPr>
              <a:t>Regionale</a:t>
            </a:r>
            <a:r>
              <a:rPr lang="de-AT" sz="2400" dirty="0">
                <a:solidFill>
                  <a:srgbClr val="67726B"/>
                </a:solidFill>
                <a:latin typeface="Lucida Sans Unicode" pitchFamily="34" charset="0"/>
                <a:ea typeface="Lucida Sans Unicode" pitchFamily="34" charset="0"/>
                <a:cs typeface="Lucida Sans Unicode" pitchFamily="34" charset="0"/>
              </a:rPr>
              <a:t> („ökologische“) </a:t>
            </a:r>
            <a:r>
              <a:rPr lang="de-AT" sz="2400" b="1" dirty="0">
                <a:solidFill>
                  <a:srgbClr val="67726B"/>
                </a:solidFill>
                <a:latin typeface="Lucida Sans Unicode" pitchFamily="34" charset="0"/>
                <a:ea typeface="Lucida Sans Unicode" pitchFamily="34" charset="0"/>
                <a:cs typeface="Lucida Sans Unicode" pitchFamily="34" charset="0"/>
              </a:rPr>
              <a:t>Korrelationen</a:t>
            </a:r>
            <a:r>
              <a:rPr lang="de-AT" sz="2400" dirty="0">
                <a:solidFill>
                  <a:srgbClr val="67726B"/>
                </a:solidFill>
                <a:latin typeface="Lucida Sans Unicode" pitchFamily="34" charset="0"/>
                <a:ea typeface="Lucida Sans Unicode" pitchFamily="34" charset="0"/>
                <a:cs typeface="Lucida Sans Unicode" pitchFamily="34" charset="0"/>
              </a:rPr>
              <a:t> ad IHD*):</a:t>
            </a:r>
          </a:p>
          <a:p>
            <a:pPr marL="457200" indent="-457200">
              <a:spcBef>
                <a:spcPts val="1200"/>
              </a:spcBef>
              <a:buFont typeface="Courier New" pitchFamily="49" charset="0"/>
              <a:buChar char="o"/>
              <a:defRPr/>
            </a:pPr>
            <a:endParaRPr lang="de-AT" sz="500" dirty="0">
              <a:solidFill>
                <a:srgbClr val="67726B"/>
              </a:solidFill>
              <a:latin typeface="Lucida Sans Unicode" pitchFamily="34" charset="0"/>
              <a:ea typeface="Lucida Sans Unicode" pitchFamily="34" charset="0"/>
              <a:cs typeface="Lucida Sans Unicode" pitchFamily="34" charset="0"/>
              <a:sym typeface="Symbol"/>
            </a:endParaRPr>
          </a:p>
          <a:p>
            <a:pPr marL="457200" indent="-4572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Sterblichkeit IHD  Gesundheitszustand: Niedrig (-)</a:t>
            </a:r>
          </a:p>
          <a:p>
            <a:pPr marL="457200" indent="-4572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sym typeface="Symbol"/>
              </a:rPr>
              <a:t>Sterblichkeit IHD  Lebenszeitprävalenz MCI: </a:t>
            </a:r>
            <a:r>
              <a:rPr lang="de-AT" sz="2000" dirty="0">
                <a:solidFill>
                  <a:srgbClr val="00B050"/>
                </a:solidFill>
                <a:latin typeface="Lucida Sans Unicode" pitchFamily="34" charset="0"/>
                <a:ea typeface="Lucida Sans Unicode" pitchFamily="34" charset="0"/>
                <a:cs typeface="Lucida Sans Unicode" pitchFamily="34" charset="0"/>
                <a:sym typeface="Symbol"/>
              </a:rPr>
              <a:t>Niedrig (-/p&lt;0,1)</a:t>
            </a:r>
          </a:p>
          <a:p>
            <a:pPr marL="457200" indent="-457200">
              <a:spcBef>
                <a:spcPts val="1200"/>
              </a:spcBef>
              <a:buFont typeface="Courier New" pitchFamily="49" charset="0"/>
              <a:buChar char="o"/>
              <a:defRPr/>
            </a:pPr>
            <a:r>
              <a:rPr lang="de-AT" sz="2000" dirty="0">
                <a:solidFill>
                  <a:srgbClr val="67726B"/>
                </a:solidFill>
                <a:latin typeface="Lucida Sans Unicode" pitchFamily="34" charset="0"/>
                <a:ea typeface="Lucida Sans Unicode" pitchFamily="34" charset="0"/>
                <a:cs typeface="Lucida Sans Unicode" pitchFamily="34" charset="0"/>
              </a:rPr>
              <a:t>Sterblichkeit IHD </a:t>
            </a:r>
            <a:r>
              <a:rPr lang="de-AT" sz="2000" dirty="0">
                <a:solidFill>
                  <a:srgbClr val="67726B"/>
                </a:solidFill>
                <a:latin typeface="Lucida Sans Unicode" pitchFamily="34" charset="0"/>
                <a:ea typeface="Lucida Sans Unicode" pitchFamily="34" charset="0"/>
                <a:cs typeface="Lucida Sans Unicode" pitchFamily="34" charset="0"/>
                <a:sym typeface="Symbol"/>
              </a:rPr>
              <a:t> KHH: </a:t>
            </a:r>
            <a:r>
              <a:rPr lang="de-AT" sz="2000" dirty="0">
                <a:solidFill>
                  <a:srgbClr val="FF0000"/>
                </a:solidFill>
                <a:latin typeface="Lucida Sans Unicode" pitchFamily="34" charset="0"/>
                <a:ea typeface="Lucida Sans Unicode" pitchFamily="34" charset="0"/>
                <a:cs typeface="Lucida Sans Unicode" pitchFamily="34" charset="0"/>
                <a:sym typeface="Symbol"/>
              </a:rPr>
              <a:t>Niedrig/inexistent (+)</a:t>
            </a:r>
          </a:p>
          <a:p>
            <a:pPr marL="457200" indent="-457200">
              <a:spcBef>
                <a:spcPts val="1200"/>
              </a:spcBef>
              <a:defRPr/>
            </a:pPr>
            <a:r>
              <a:rPr lang="de-AT" sz="1600" dirty="0">
                <a:solidFill>
                  <a:srgbClr val="67726B"/>
                </a:solidFill>
                <a:latin typeface="Lucida Sans Unicode" pitchFamily="34" charset="0"/>
                <a:ea typeface="Lucida Sans Unicode" pitchFamily="34" charset="0"/>
                <a:cs typeface="Lucida Sans Unicode" pitchFamily="34" charset="0"/>
                <a:sym typeface="Symbol"/>
              </a:rPr>
              <a:t>*) vorläufige, unvalidierte Ergebnisse</a:t>
            </a:r>
          </a:p>
          <a:p>
            <a:pPr marL="457200" indent="-457200">
              <a:spcBef>
                <a:spcPts val="1200"/>
              </a:spcBef>
              <a:buFont typeface="Courier New" pitchFamily="49" charset="0"/>
              <a:buChar char="o"/>
              <a:defRPr/>
            </a:pPr>
            <a:endParaRPr lang="de-AT" sz="500" dirty="0">
              <a:solidFill>
                <a:srgbClr val="67726B"/>
              </a:solidFill>
              <a:latin typeface="Lucida Sans Unicode" pitchFamily="34" charset="0"/>
              <a:ea typeface="Lucida Sans Unicode" pitchFamily="34" charset="0"/>
              <a:cs typeface="Lucida Sans Unicode" pitchFamily="34" charset="0"/>
            </a:endParaRPr>
          </a:p>
          <a:p>
            <a:pPr marL="457200" indent="-457200">
              <a:spcBef>
                <a:spcPts val="1200"/>
              </a:spcBef>
              <a:buFont typeface="Courier New" pitchFamily="49" charset="0"/>
              <a:buChar char="o"/>
              <a:defRPr/>
            </a:pPr>
            <a:r>
              <a:rPr lang="de-AT" sz="2000" dirty="0">
                <a:solidFill>
                  <a:schemeClr val="bg1">
                    <a:lumMod val="65000"/>
                  </a:schemeClr>
                </a:solidFill>
                <a:latin typeface="Lucida Sans Unicode" pitchFamily="34" charset="0"/>
                <a:ea typeface="Lucida Sans Unicode" pitchFamily="34" charset="0"/>
                <a:cs typeface="Lucida Sans Unicode" pitchFamily="34" charset="0"/>
              </a:rPr>
              <a:t>ATC-ICD-Prävalenz IHD </a:t>
            </a:r>
            <a:r>
              <a:rPr lang="de-AT" sz="2000" dirty="0">
                <a:solidFill>
                  <a:schemeClr val="bg1">
                    <a:lumMod val="65000"/>
                  </a:schemeClr>
                </a:solidFill>
                <a:latin typeface="Lucida Sans Unicode" pitchFamily="34" charset="0"/>
                <a:ea typeface="Lucida Sans Unicode" pitchFamily="34" charset="0"/>
                <a:cs typeface="Lucida Sans Unicode" pitchFamily="34" charset="0"/>
                <a:sym typeface="Symbol"/>
              </a:rPr>
              <a:t> KHH: In Bearbeitung</a:t>
            </a:r>
          </a:p>
          <a:p>
            <a:pPr marL="457200" indent="-457200">
              <a:spcBef>
                <a:spcPts val="1200"/>
              </a:spcBef>
              <a:buFont typeface="Courier New" pitchFamily="49" charset="0"/>
              <a:buChar char="o"/>
              <a:defRPr/>
            </a:pPr>
            <a:r>
              <a:rPr lang="de-AT" sz="2000" dirty="0">
                <a:solidFill>
                  <a:schemeClr val="bg1">
                    <a:lumMod val="65000"/>
                  </a:schemeClr>
                </a:solidFill>
                <a:latin typeface="Lucida Sans Unicode" pitchFamily="34" charset="0"/>
                <a:ea typeface="Lucida Sans Unicode" pitchFamily="34" charset="0"/>
                <a:cs typeface="Lucida Sans Unicode" pitchFamily="34" charset="0"/>
              </a:rPr>
              <a:t>ATC-ICD-Prävalenz IHD </a:t>
            </a:r>
            <a:r>
              <a:rPr lang="de-AT" sz="2000" dirty="0">
                <a:solidFill>
                  <a:schemeClr val="bg1">
                    <a:lumMod val="65000"/>
                  </a:schemeClr>
                </a:solidFill>
                <a:latin typeface="Lucida Sans Unicode" pitchFamily="34" charset="0"/>
                <a:ea typeface="Lucida Sans Unicode" pitchFamily="34" charset="0"/>
                <a:cs typeface="Lucida Sans Unicode" pitchFamily="34" charset="0"/>
                <a:sym typeface="Symbol"/>
              </a:rPr>
              <a:t> </a:t>
            </a:r>
            <a:r>
              <a:rPr lang="de-AT" sz="2000" dirty="0">
                <a:solidFill>
                  <a:schemeClr val="bg1">
                    <a:lumMod val="65000"/>
                  </a:schemeClr>
                </a:solidFill>
                <a:latin typeface="Lucida Sans Unicode" pitchFamily="34" charset="0"/>
                <a:ea typeface="Lucida Sans Unicode" pitchFamily="34" charset="0"/>
                <a:cs typeface="Lucida Sans Unicode" pitchFamily="34" charset="0"/>
              </a:rPr>
              <a:t>Sterblichkeit IHD</a:t>
            </a:r>
            <a:r>
              <a:rPr lang="de-AT" sz="2000" dirty="0">
                <a:solidFill>
                  <a:schemeClr val="bg1">
                    <a:lumMod val="65000"/>
                  </a:schemeClr>
                </a:solidFill>
                <a:latin typeface="Lucida Sans Unicode" pitchFamily="34" charset="0"/>
                <a:ea typeface="Lucida Sans Unicode" pitchFamily="34" charset="0"/>
                <a:cs typeface="Lucida Sans Unicode" pitchFamily="34" charset="0"/>
                <a:sym typeface="Symbol"/>
              </a:rPr>
              <a:t>: In Bearbeitung</a:t>
            </a:r>
          </a:p>
          <a:p>
            <a:pPr marL="457200" indent="-457200">
              <a:spcBef>
                <a:spcPts val="1200"/>
              </a:spcBef>
              <a:buFont typeface="Courier New" pitchFamily="49" charset="0"/>
              <a:buChar char="o"/>
              <a:defRPr/>
            </a:pPr>
            <a:r>
              <a:rPr lang="de-AT" sz="2000" dirty="0">
                <a:solidFill>
                  <a:schemeClr val="bg1">
                    <a:lumMod val="65000"/>
                  </a:schemeClr>
                </a:solidFill>
                <a:latin typeface="Lucida Sans Unicode" pitchFamily="34" charset="0"/>
                <a:ea typeface="Lucida Sans Unicode" pitchFamily="34" charset="0"/>
                <a:cs typeface="Lucida Sans Unicode" pitchFamily="34" charset="0"/>
              </a:rPr>
              <a:t>ATC-ICD-Prävalenz IHD </a:t>
            </a:r>
            <a:r>
              <a:rPr lang="de-AT" sz="2000" dirty="0">
                <a:solidFill>
                  <a:schemeClr val="bg1">
                    <a:lumMod val="65000"/>
                  </a:schemeClr>
                </a:solidFill>
                <a:latin typeface="Lucida Sans Unicode" pitchFamily="34" charset="0"/>
                <a:ea typeface="Lucida Sans Unicode" pitchFamily="34" charset="0"/>
                <a:cs typeface="Lucida Sans Unicode" pitchFamily="34" charset="0"/>
                <a:sym typeface="Symbol"/>
              </a:rPr>
              <a:t> </a:t>
            </a:r>
            <a:r>
              <a:rPr lang="de-AT" sz="2000" dirty="0">
                <a:solidFill>
                  <a:schemeClr val="bg1">
                    <a:lumMod val="65000"/>
                  </a:schemeClr>
                </a:solidFill>
                <a:latin typeface="Lucida Sans Unicode" pitchFamily="34" charset="0"/>
                <a:ea typeface="Lucida Sans Unicode" pitchFamily="34" charset="0"/>
                <a:cs typeface="Lucida Sans Unicode" pitchFamily="34" charset="0"/>
              </a:rPr>
              <a:t>Gesundheitszustand</a:t>
            </a:r>
            <a:r>
              <a:rPr lang="de-AT" sz="2000" dirty="0">
                <a:solidFill>
                  <a:schemeClr val="bg1">
                    <a:lumMod val="65000"/>
                  </a:schemeClr>
                </a:solidFill>
                <a:latin typeface="Lucida Sans Unicode" pitchFamily="34" charset="0"/>
                <a:ea typeface="Lucida Sans Unicode" pitchFamily="34" charset="0"/>
                <a:cs typeface="Lucida Sans Unicode" pitchFamily="34" charset="0"/>
                <a:sym typeface="Symbol"/>
              </a:rPr>
              <a:t>: In Bearbeitung</a:t>
            </a:r>
          </a:p>
        </p:txBody>
      </p:sp>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8</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a:xfrm>
            <a:off x="457200" y="782638"/>
            <a:ext cx="8229600" cy="414337"/>
          </a:xfrm>
        </p:spPr>
        <p:txBody>
          <a:bodyPr/>
          <a:lstStyle/>
          <a:p>
            <a:pPr eaLnBrk="1" hangingPunct="1"/>
            <a:r>
              <a:rPr lang="de-AT" smtClean="0"/>
              <a:t>Ergebnisse – derzeitiger Stand (II)</a:t>
            </a:r>
          </a:p>
        </p:txBody>
      </p:sp>
      <p:pic>
        <p:nvPicPr>
          <p:cNvPr id="15363" name="Picture 4"/>
          <p:cNvPicPr>
            <a:picLocks noChangeAspect="1" noChangeArrowheads="1"/>
          </p:cNvPicPr>
          <p:nvPr/>
        </p:nvPicPr>
        <p:blipFill>
          <a:blip r:embed="rId2" cstate="print"/>
          <a:srcRect/>
          <a:stretch>
            <a:fillRect/>
          </a:stretch>
        </p:blipFill>
        <p:spPr bwMode="auto">
          <a:xfrm>
            <a:off x="539750" y="1341438"/>
            <a:ext cx="8064500" cy="5422900"/>
          </a:xfrm>
          <a:prstGeom prst="rect">
            <a:avLst/>
          </a:prstGeom>
          <a:noFill/>
          <a:ln w="9525">
            <a:noFill/>
            <a:miter lim="800000"/>
            <a:headEnd/>
            <a:tailEnd/>
          </a:ln>
        </p:spPr>
      </p:pic>
      <p:sp>
        <p:nvSpPr>
          <p:cNvPr id="4" name="Foliennummernplatzhalter 3"/>
          <p:cNvSpPr>
            <a:spLocks noGrp="1"/>
          </p:cNvSpPr>
          <p:nvPr>
            <p:ph type="sldNum" sz="quarter" idx="12"/>
          </p:nvPr>
        </p:nvSpPr>
        <p:spPr/>
        <p:txBody>
          <a:bodyPr/>
          <a:lstStyle/>
          <a:p>
            <a:pPr>
              <a:defRPr/>
            </a:pPr>
            <a:fld id="{052BAE6F-075D-4970-BF25-79D8F6B8C5C6}" type="slidenum">
              <a:rPr lang="de-AT" smtClean="0"/>
              <a:pPr>
                <a:defRPr/>
              </a:pPr>
              <a:t>9</a:t>
            </a:fld>
            <a:endParaRPr lang="de-AT" dirty="0"/>
          </a:p>
        </p:txBody>
      </p:sp>
      <p:sp>
        <p:nvSpPr>
          <p:cNvPr id="5" name="Fußzeilenplatzhalter 4"/>
          <p:cNvSpPr>
            <a:spLocks noGrp="1"/>
          </p:cNvSpPr>
          <p:nvPr>
            <p:ph type="ftr" sz="quarter" idx="11"/>
          </p:nvPr>
        </p:nvSpPr>
        <p:spPr/>
        <p:txBody>
          <a:bodyPr/>
          <a:lstStyle/>
          <a:p>
            <a:pPr>
              <a:defRPr/>
            </a:pPr>
            <a:r>
              <a:rPr lang="de-AT" smtClean="0"/>
              <a:t>Epidemiologie aus Routinedaten 6.6.2013</a:t>
            </a:r>
            <a:endParaRPr lang="de-AT"/>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STANDARD">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STANDARD</Template>
  <TotalTime>0</TotalTime>
  <Words>813</Words>
  <Application>Microsoft Office PowerPoint</Application>
  <PresentationFormat>Bildschirmpräsentation (4:3)</PresentationFormat>
  <Paragraphs>226</Paragraphs>
  <Slides>21</Slides>
  <Notes>0</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STANDARD</vt:lpstr>
      <vt:lpstr>Regionale Epidemiologie der ischämischen Herzkrankheit in Österreich auf Basis einer Kombination verschiedener Datengrundlagen </vt:lpstr>
      <vt:lpstr>Inhalte</vt:lpstr>
      <vt:lpstr>Projektdesign</vt:lpstr>
      <vt:lpstr>Projektdesign</vt:lpstr>
      <vt:lpstr>Literatur – derzeitiger Stand</vt:lpstr>
      <vt:lpstr>Literatur – derzeitiger Stand</vt:lpstr>
      <vt:lpstr>Datengrundlagen (2006/2007; ICD9 410.x-414.x)</vt:lpstr>
      <vt:lpstr>Ergebnisse – derzeitiger Stand (I)</vt:lpstr>
      <vt:lpstr>Ergebnisse – derzeitiger Stand (II)</vt:lpstr>
      <vt:lpstr>Ergebnisse – derzeitiger Stand (III)</vt:lpstr>
      <vt:lpstr>Ergebnisse – derzeitiger Stand (IV)</vt:lpstr>
      <vt:lpstr>Ergebnisse – derzeitiger Stand (V)</vt:lpstr>
      <vt:lpstr>Ergebnisse – derzeitiger Stand (II)</vt:lpstr>
      <vt:lpstr>Rate nach Alter in 5 Jahres Schritten</vt:lpstr>
      <vt:lpstr>Bundesländerraten gegenüber Österreich</vt:lpstr>
      <vt:lpstr>Länderweise Abweichungen</vt:lpstr>
      <vt:lpstr>Variabilität der Bezirksraten NÖ</vt:lpstr>
      <vt:lpstr>Besteht zwischen der Rate der „KHK-Erkrankten“, abgeleitet aus den Medikationsdaten und der KHK Sterblichkeit in den Versorgungsregionen, ein Zusammenhang?</vt:lpstr>
      <vt:lpstr>Besteht zwischen der Rate der „KHK-Erkrankten“, abgeleitet aus den Medikationsdaten und den wegen KHK als Haupt oder Nebendiagnose bei einem Krankenhausaufenthalt festgestellten Diagnosen in den Versorgungsregionen, ein Zusammenhang?</vt:lpstr>
      <vt:lpstr>ATC-ICD-Prävalenz IHD  Gesundheitszustand</vt:lpstr>
      <vt:lpstr>Diskussion</vt:lpstr>
    </vt:vector>
  </TitlesOfParts>
  <Company>Gesundheit Österreich GmbH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Präsentation</dc:title>
  <dc:creator>fueloep</dc:creator>
  <cp:lastModifiedBy>Endel Gottfried</cp:lastModifiedBy>
  <cp:revision>125</cp:revision>
  <dcterms:created xsi:type="dcterms:W3CDTF">2010-10-04T22:01:10Z</dcterms:created>
  <dcterms:modified xsi:type="dcterms:W3CDTF">2013-06-04T12:07:22Z</dcterms:modified>
</cp:coreProperties>
</file>