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  <p:sldId id="264" r:id="rId15"/>
    <p:sldId id="274" r:id="rId16"/>
    <p:sldId id="275" r:id="rId17"/>
    <p:sldId id="276" r:id="rId18"/>
    <p:sldId id="277" r:id="rId19"/>
    <p:sldId id="278" r:id="rId20"/>
    <p:sldId id="270" r:id="rId21"/>
    <p:sldId id="271" r:id="rId22"/>
    <p:sldId id="272" r:id="rId23"/>
    <p:sldId id="273" r:id="rId24"/>
    <p:sldId id="279" r:id="rId25"/>
    <p:sldId id="280" r:id="rId26"/>
    <p:sldId id="282" r:id="rId27"/>
    <p:sldId id="281" r:id="rId28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  <a:srgbClr val="008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94660"/>
  </p:normalViewPr>
  <p:slideViewPr>
    <p:cSldViewPr>
      <p:cViewPr>
        <p:scale>
          <a:sx n="80" d="100"/>
          <a:sy n="80" d="100"/>
        </p:scale>
        <p:origin x="-126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82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r">
              <a:defRPr sz="1200"/>
            </a:lvl1pPr>
          </a:lstStyle>
          <a:p>
            <a:fld id="{A0CDA416-50DD-45FF-B207-791C0A8CF675}" type="datetimeFigureOut">
              <a:rPr lang="de-AT" smtClean="0"/>
              <a:pPr/>
              <a:t>04.06.2013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4538"/>
            <a:ext cx="4975225" cy="3732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2" tIns="46081" rIns="92162" bIns="46081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724202"/>
            <a:ext cx="5486400" cy="4475559"/>
          </a:xfrm>
          <a:prstGeom prst="rect">
            <a:avLst/>
          </a:prstGeom>
        </p:spPr>
        <p:txBody>
          <a:bodyPr vert="horz" lIns="92162" tIns="46081" rIns="92162" bIns="460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9446678"/>
            <a:ext cx="2971800" cy="497284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r">
              <a:defRPr sz="1200"/>
            </a:lvl1pPr>
          </a:lstStyle>
          <a:p>
            <a:fld id="{944B23D3-06AC-4842-B541-0B6018D71914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3870818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DD03E-2312-4997-9C65-2DABFE48D843}" type="slidenum">
              <a:rPr lang="de-AT" smtClean="0"/>
              <a:pPr/>
              <a:t>21</a:t>
            </a:fld>
            <a:endParaRPr lang="de-AT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DD03E-2312-4997-9C65-2DABFE48D843}" type="slidenum">
              <a:rPr lang="de-AT" smtClean="0"/>
              <a:pPr/>
              <a:t>22</a:t>
            </a:fld>
            <a:endParaRPr lang="de-AT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DD03E-2312-4997-9C65-2DABFE48D843}" type="slidenum">
              <a:rPr lang="de-AT" smtClean="0"/>
              <a:pPr/>
              <a:t>23</a:t>
            </a:fld>
            <a:endParaRPr lang="de-AT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260000" y="1728000"/>
            <a:ext cx="6732000" cy="1359346"/>
          </a:xfrm>
        </p:spPr>
        <p:txBody>
          <a:bodyPr wrap="square">
            <a:spAutoFit/>
          </a:bodyPr>
          <a:lstStyle>
            <a:lvl1pPr marL="0" indent="0" algn="l">
              <a:lnSpc>
                <a:spcPts val="5300"/>
              </a:lnSpc>
              <a:spcBef>
                <a:spcPts val="0"/>
              </a:spcBef>
              <a:spcAft>
                <a:spcPts val="0"/>
              </a:spcAft>
              <a:buNone/>
              <a:defRPr sz="4600" baseline="0">
                <a:solidFill>
                  <a:srgbClr val="008E5C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Haupttitel</a:t>
            </a:r>
            <a:br>
              <a:rPr lang="de-DE" dirty="0" smtClean="0"/>
            </a:br>
            <a:r>
              <a:rPr lang="de-DE" dirty="0" smtClean="0"/>
              <a:t>der Präsentation</a:t>
            </a:r>
            <a:endParaRPr lang="de-AT" dirty="0"/>
          </a:p>
        </p:txBody>
      </p:sp>
      <p:sp>
        <p:nvSpPr>
          <p:cNvPr id="57" name="Datumsplatzhalter 56"/>
          <p:cNvSpPr>
            <a:spLocks noGrp="1"/>
          </p:cNvSpPr>
          <p:nvPr>
            <p:ph type="dt" sz="half" idx="10"/>
          </p:nvPr>
        </p:nvSpPr>
        <p:spPr>
          <a:xfrm>
            <a:off x="1260000" y="5940000"/>
            <a:ext cx="2160000" cy="371897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59" name="Foliennummernplatzhalt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63" name="Titel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65" name="Textplatzhalter 64"/>
          <p:cNvSpPr>
            <a:spLocks noGrp="1"/>
          </p:cNvSpPr>
          <p:nvPr>
            <p:ph type="body" sz="quarter" idx="13" hasCustomPrompt="1"/>
          </p:nvPr>
        </p:nvSpPr>
        <p:spPr>
          <a:xfrm>
            <a:off x="1258888" y="3492000"/>
            <a:ext cx="6732000" cy="936625"/>
          </a:xfrm>
        </p:spPr>
        <p:txBody>
          <a:bodyPr/>
          <a:lstStyle>
            <a:lvl1pPr>
              <a:lnSpc>
                <a:spcPts val="2900"/>
              </a:lnSpc>
              <a:spcAft>
                <a:spcPts val="0"/>
              </a:spcAft>
              <a:defRPr b="0">
                <a:solidFill>
                  <a:srgbClr val="6F6F6F"/>
                </a:solidFill>
              </a:defRPr>
            </a:lvl1pPr>
          </a:lstStyle>
          <a:p>
            <a:pPr>
              <a:lnSpc>
                <a:spcPts val="2900"/>
              </a:lnSpc>
            </a:pPr>
            <a:r>
              <a:rPr lang="de-DE" sz="2600" dirty="0" smtClean="0">
                <a:solidFill>
                  <a:srgbClr val="6F6F6F"/>
                </a:solidFill>
              </a:rPr>
              <a:t>Untertitel</a:t>
            </a:r>
            <a:r>
              <a:rPr lang="de-DE" sz="2600" baseline="0" dirty="0" smtClean="0">
                <a:solidFill>
                  <a:srgbClr val="6F6F6F"/>
                </a:solidFill>
              </a:rPr>
              <a:t> Platzhaltertext</a:t>
            </a:r>
            <a:br>
              <a:rPr lang="de-DE" sz="2600" baseline="0" dirty="0" smtClean="0">
                <a:solidFill>
                  <a:srgbClr val="6F6F6F"/>
                </a:solidFill>
              </a:rPr>
            </a:br>
            <a:r>
              <a:rPr lang="de-DE" sz="2600" dirty="0" smtClean="0">
                <a:solidFill>
                  <a:srgbClr val="6F6F6F"/>
                </a:solidFill>
              </a:rPr>
              <a:t>dient</a:t>
            </a:r>
            <a:r>
              <a:rPr lang="de-DE" sz="2600" baseline="0" dirty="0" smtClean="0">
                <a:solidFill>
                  <a:srgbClr val="6F6F6F"/>
                </a:solidFill>
              </a:rPr>
              <a:t> nur als Platzhalter für den orig. Text</a:t>
            </a:r>
            <a:endParaRPr lang="de-AT" sz="2600" dirty="0" smtClean="0">
              <a:solidFill>
                <a:srgbClr val="6F6F6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717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1258888" y="1116000"/>
            <a:ext cx="6732000" cy="5040000"/>
          </a:xfrm>
        </p:spPr>
        <p:txBody>
          <a:bodyPr>
            <a:noAutofit/>
          </a:bodyPr>
          <a:lstStyle>
            <a:lvl2pPr>
              <a:spcAft>
                <a:spcPts val="2500"/>
              </a:spcAft>
              <a:defRPr/>
            </a:lvl2pPr>
            <a:lvl3pPr>
              <a:spcAft>
                <a:spcPts val="2500"/>
              </a:spcAft>
              <a:defRPr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24" name="Foliennummernplatzhalter 2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29" name="Titel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94945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E23BF-0CD1-4296-95C1-A388454EFB8F}" type="datetimeFigureOut">
              <a:rPr lang="de-DE" smtClean="0"/>
              <a:pPr/>
              <a:t>04.06.2013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1908B-A5E3-4C72-9A48-B354914B42D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60000" y="1116000"/>
            <a:ext cx="6732000" cy="50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Folienüberschrift</a:t>
            </a:r>
          </a:p>
          <a:p>
            <a:pPr lvl="1"/>
            <a:r>
              <a:rPr lang="de-DE" dirty="0" smtClean="0"/>
              <a:t>Folienfließtext</a:t>
            </a:r>
          </a:p>
          <a:p>
            <a:pPr lvl="2"/>
            <a:r>
              <a:rPr lang="de-DE" dirty="0" smtClean="0"/>
              <a:t>Aufzählungspunkt</a:t>
            </a:r>
          </a:p>
          <a:p>
            <a:pPr lvl="0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260000" y="5976000"/>
            <a:ext cx="2160000" cy="371897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lnSpc>
                <a:spcPts val="2900"/>
              </a:lnSpc>
              <a:defRPr sz="26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60000" y="396000"/>
            <a:ext cx="360000" cy="184666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>
            <a:lvl1pPr algn="r">
              <a:defRPr sz="1200">
                <a:solidFill>
                  <a:srgbClr val="6F6F6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7375042-0439-48C7-A717-36D0D8099E65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3" name="Titelplatzhalter 12"/>
          <p:cNvSpPr>
            <a:spLocks noGrp="1"/>
          </p:cNvSpPr>
          <p:nvPr>
            <p:ph type="title"/>
          </p:nvPr>
        </p:nvSpPr>
        <p:spPr>
          <a:xfrm>
            <a:off x="1260000" y="396000"/>
            <a:ext cx="6732000" cy="184666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5136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rgbClr val="008E5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ts val="2900"/>
        </a:lnSpc>
        <a:spcBef>
          <a:spcPts val="0"/>
        </a:spcBef>
        <a:spcAft>
          <a:spcPts val="1700"/>
        </a:spcAft>
        <a:buClr>
          <a:srgbClr val="008E5C"/>
        </a:buClr>
        <a:buFont typeface="Arial" pitchFamily="34" charset="0"/>
        <a:buNone/>
        <a:defRPr sz="2600" b="1" kern="1200">
          <a:solidFill>
            <a:srgbClr val="008E5C"/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FontTx/>
        <a:buNone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2pPr>
      <a:lvl3pPr marL="216000" indent="-216000" algn="l" defTabSz="914400" rtl="0" eaLnBrk="1" latinLnBrk="0" hangingPunct="1">
        <a:lnSpc>
          <a:spcPts val="2500"/>
        </a:lnSpc>
        <a:spcBef>
          <a:spcPts val="0"/>
        </a:spcBef>
        <a:spcAft>
          <a:spcPts val="2270"/>
        </a:spcAft>
        <a:buClr>
          <a:srgbClr val="008E5C"/>
        </a:buClr>
        <a:buFont typeface="Arial" pitchFamily="34" charset="0"/>
        <a:buChar char="•"/>
        <a:defRPr sz="2000" kern="1200">
          <a:solidFill>
            <a:srgbClr val="6F6F6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uptverband.at/portal27/portal/hvbportal/channel_content/cmsWindow?action=2&amp;p_menuid=72727&amp;p_tabid=5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260000" y="1728000"/>
            <a:ext cx="6732000" cy="2039020"/>
          </a:xfrm>
        </p:spPr>
        <p:txBody>
          <a:bodyPr/>
          <a:lstStyle/>
          <a:p>
            <a:r>
              <a:rPr lang="de-AT" dirty="0" smtClean="0"/>
              <a:t>Diagnosen im niedergelassenen Bereich</a:t>
            </a:r>
            <a:endParaRPr lang="de-AT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259632" y="3933056"/>
            <a:ext cx="6732000" cy="936625"/>
          </a:xfrm>
        </p:spPr>
        <p:txBody>
          <a:bodyPr>
            <a:normAutofit/>
          </a:bodyPr>
          <a:lstStyle/>
          <a:p>
            <a:r>
              <a:rPr lang="de-AT" sz="2400" dirty="0" smtClean="0"/>
              <a:t>Epidemiologie aus Routinedaten</a:t>
            </a:r>
          </a:p>
          <a:p>
            <a:r>
              <a:rPr lang="de-AT" sz="2400" dirty="0" smtClean="0"/>
              <a:t>Dr. Gottfried </a:t>
            </a:r>
            <a:r>
              <a:rPr lang="de-AT" sz="2400" dirty="0" err="1" smtClean="0"/>
              <a:t>Endel</a:t>
            </a:r>
            <a:endParaRPr lang="de-AT" sz="2400" dirty="0"/>
          </a:p>
        </p:txBody>
      </p:sp>
    </p:spTree>
    <p:extLst>
      <p:ext uri="{BB962C8B-B14F-4D97-AF65-F5344CB8AC3E}">
        <p14:creationId xmlns="" xmlns:p14="http://schemas.microsoft.com/office/powerpoint/2010/main" val="960915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36032" cy="365125"/>
          </a:xfrm>
          <a:noFill/>
        </p:spPr>
        <p:txBody>
          <a:bodyPr/>
          <a:lstStyle/>
          <a:p>
            <a:r>
              <a:rPr lang="de-DE" dirty="0" smtClean="0">
                <a:latin typeface="Arial" pitchFamily="34" charset="0"/>
              </a:rPr>
              <a:t>23.9.2011   Dr. Gottfried </a:t>
            </a:r>
            <a:r>
              <a:rPr lang="de-DE" dirty="0" err="1" smtClean="0">
                <a:latin typeface="Arial" pitchFamily="34" charset="0"/>
              </a:rPr>
              <a:t>Endel</a:t>
            </a:r>
            <a:endParaRPr lang="de-DE" dirty="0" smtClean="0">
              <a:latin typeface="Arial" pitchFamily="34" charset="0"/>
            </a:endParaRPr>
          </a:p>
        </p:txBody>
      </p:sp>
      <p:sp>
        <p:nvSpPr>
          <p:cNvPr id="14339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1957BE-5607-4FAC-8ACE-E6AC1DBBFD5B}" type="slidenum">
              <a:rPr lang="de-DE" smtClean="0">
                <a:latin typeface="Arial" pitchFamily="34" charset="0"/>
              </a:rPr>
              <a:pPr/>
              <a:t>10</a:t>
            </a:fld>
            <a:endParaRPr lang="de-DE" smtClean="0">
              <a:latin typeface="Arial" pitchFamily="34" charset="0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287313"/>
          </a:xfrm>
        </p:spPr>
        <p:txBody>
          <a:bodyPr/>
          <a:lstStyle/>
          <a:p>
            <a:pPr eaLnBrk="1" hangingPunct="1"/>
            <a:r>
              <a:rPr lang="de-DE" dirty="0" smtClean="0"/>
              <a:t>Data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endParaRPr lang="de-DE" dirty="0" smtClean="0"/>
          </a:p>
        </p:txBody>
      </p:sp>
      <p:sp>
        <p:nvSpPr>
          <p:cNvPr id="14341" name="Oval 4"/>
          <p:cNvSpPr>
            <a:spLocks noChangeArrowheads="1"/>
          </p:cNvSpPr>
          <p:nvPr/>
        </p:nvSpPr>
        <p:spPr bwMode="auto">
          <a:xfrm>
            <a:off x="250825" y="2349500"/>
            <a:ext cx="4824413" cy="2736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342" name="Oval 5"/>
          <p:cNvSpPr>
            <a:spLocks noChangeArrowheads="1"/>
          </p:cNvSpPr>
          <p:nvPr/>
        </p:nvSpPr>
        <p:spPr bwMode="auto">
          <a:xfrm>
            <a:off x="3635375" y="908050"/>
            <a:ext cx="5400675" cy="5257800"/>
          </a:xfrm>
          <a:prstGeom prst="ellipse">
            <a:avLst/>
          </a:prstGeom>
          <a:solidFill>
            <a:srgbClr val="00FF00">
              <a:alpha val="4784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3563938" y="3357563"/>
            <a:ext cx="180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PERSONS</a:t>
            </a:r>
          </a:p>
          <a:p>
            <a:r>
              <a:rPr lang="de-DE"/>
              <a:t>PSEUDONYMS</a:t>
            </a: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1187450" y="4437063"/>
            <a:ext cx="151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SICK LEAVE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1187450" y="2565400"/>
            <a:ext cx="3244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HOSPITAL INPATIENT DATA</a:t>
            </a:r>
          </a:p>
        </p:txBody>
      </p:sp>
      <p:sp>
        <p:nvSpPr>
          <p:cNvPr id="14346" name="Line 9"/>
          <p:cNvSpPr>
            <a:spLocks noChangeShapeType="1"/>
          </p:cNvSpPr>
          <p:nvPr/>
        </p:nvSpPr>
        <p:spPr bwMode="auto">
          <a:xfrm flipH="1">
            <a:off x="2916238" y="3860800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47" name="Line 10"/>
          <p:cNvSpPr>
            <a:spLocks noChangeShapeType="1"/>
          </p:cNvSpPr>
          <p:nvPr/>
        </p:nvSpPr>
        <p:spPr bwMode="auto">
          <a:xfrm flipH="1" flipV="1">
            <a:off x="2555875" y="2852738"/>
            <a:ext cx="1008063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4643438" y="2060575"/>
            <a:ext cx="257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PRESCRIPTION DATA</a:t>
            </a:r>
          </a:p>
        </p:txBody>
      </p:sp>
      <p:sp>
        <p:nvSpPr>
          <p:cNvPr id="14349" name="Text Box 12"/>
          <p:cNvSpPr txBox="1">
            <a:spLocks noChangeArrowheads="1"/>
          </p:cNvSpPr>
          <p:nvPr/>
        </p:nvSpPr>
        <p:spPr bwMode="auto">
          <a:xfrm>
            <a:off x="5435600" y="3860800"/>
            <a:ext cx="244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PHARMACEUTICALS</a:t>
            </a:r>
          </a:p>
        </p:txBody>
      </p:sp>
      <p:sp>
        <p:nvSpPr>
          <p:cNvPr id="14350" name="Text Box 13"/>
          <p:cNvSpPr txBox="1">
            <a:spLocks noChangeArrowheads="1"/>
          </p:cNvSpPr>
          <p:nvPr/>
        </p:nvSpPr>
        <p:spPr bwMode="auto">
          <a:xfrm>
            <a:off x="7308850" y="155733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ATC</a:t>
            </a:r>
          </a:p>
        </p:txBody>
      </p:sp>
      <p:sp>
        <p:nvSpPr>
          <p:cNvPr id="14351" name="Text Box 14"/>
          <p:cNvSpPr txBox="1">
            <a:spLocks noChangeArrowheads="1"/>
          </p:cNvSpPr>
          <p:nvPr/>
        </p:nvSpPr>
        <p:spPr bwMode="auto">
          <a:xfrm>
            <a:off x="539750" y="3357563"/>
            <a:ext cx="577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ICD</a:t>
            </a:r>
          </a:p>
        </p:txBody>
      </p:sp>
      <p:sp>
        <p:nvSpPr>
          <p:cNvPr id="14352" name="Line 15"/>
          <p:cNvSpPr>
            <a:spLocks noChangeShapeType="1"/>
          </p:cNvSpPr>
          <p:nvPr/>
        </p:nvSpPr>
        <p:spPr bwMode="auto">
          <a:xfrm flipH="1">
            <a:off x="971550" y="2852738"/>
            <a:ext cx="28733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53" name="Line 16"/>
          <p:cNvSpPr>
            <a:spLocks noChangeShapeType="1"/>
          </p:cNvSpPr>
          <p:nvPr/>
        </p:nvSpPr>
        <p:spPr bwMode="auto">
          <a:xfrm flipH="1" flipV="1">
            <a:off x="900113" y="3716338"/>
            <a:ext cx="35877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54" name="Line 17"/>
          <p:cNvSpPr>
            <a:spLocks noChangeShapeType="1"/>
          </p:cNvSpPr>
          <p:nvPr/>
        </p:nvSpPr>
        <p:spPr bwMode="auto">
          <a:xfrm flipV="1">
            <a:off x="4572000" y="2420938"/>
            <a:ext cx="1008063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55" name="Line 18"/>
          <p:cNvSpPr>
            <a:spLocks noChangeShapeType="1"/>
          </p:cNvSpPr>
          <p:nvPr/>
        </p:nvSpPr>
        <p:spPr bwMode="auto">
          <a:xfrm>
            <a:off x="5724525" y="2420938"/>
            <a:ext cx="576263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4356" name="Line 19"/>
          <p:cNvSpPr>
            <a:spLocks noChangeShapeType="1"/>
          </p:cNvSpPr>
          <p:nvPr/>
        </p:nvSpPr>
        <p:spPr bwMode="auto">
          <a:xfrm flipV="1">
            <a:off x="6516688" y="1844675"/>
            <a:ext cx="935037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cxnSp>
        <p:nvCxnSpPr>
          <p:cNvPr id="14357" name="AutoShape 20"/>
          <p:cNvCxnSpPr>
            <a:cxnSpLocks noChangeShapeType="1"/>
            <a:stCxn id="14350" idx="0"/>
            <a:endCxn id="14351" idx="0"/>
          </p:cNvCxnSpPr>
          <p:nvPr/>
        </p:nvCxnSpPr>
        <p:spPr bwMode="auto">
          <a:xfrm rot="-5400000" flipH="1" flipV="1">
            <a:off x="3328987" y="-942974"/>
            <a:ext cx="1800225" cy="6800850"/>
          </a:xfrm>
          <a:prstGeom prst="curvedConnector3">
            <a:avLst>
              <a:gd name="adj1" fmla="val -12699"/>
            </a:avLst>
          </a:prstGeom>
          <a:noFill/>
          <a:ln w="5080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555776" y="6356350"/>
            <a:ext cx="3464024" cy="365125"/>
          </a:xfrm>
          <a:noFill/>
        </p:spPr>
        <p:txBody>
          <a:bodyPr/>
          <a:lstStyle/>
          <a:p>
            <a:r>
              <a:rPr lang="de-AT" dirty="0" smtClean="0">
                <a:latin typeface="Arial" pitchFamily="34" charset="0"/>
              </a:rPr>
              <a:t>23.9.2011   Dr. Gottfried </a:t>
            </a:r>
            <a:r>
              <a:rPr lang="de-AT" dirty="0" err="1" smtClean="0">
                <a:latin typeface="Arial" pitchFamily="34" charset="0"/>
              </a:rPr>
              <a:t>Endel</a:t>
            </a:r>
            <a:endParaRPr lang="de-AT" dirty="0" smtClean="0">
              <a:latin typeface="Arial" pitchFamily="34" charset="0"/>
            </a:endParaRPr>
          </a:p>
        </p:txBody>
      </p:sp>
      <p:sp>
        <p:nvSpPr>
          <p:cNvPr id="15363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7610D7-D4F6-46CB-BBBA-901AFC7783AC}" type="slidenum">
              <a:rPr lang="de-AT" smtClean="0">
                <a:latin typeface="Arial" pitchFamily="34" charset="0"/>
              </a:rPr>
              <a:pPr/>
              <a:t>11</a:t>
            </a:fld>
            <a:endParaRPr lang="de-AT" smtClean="0">
              <a:latin typeface="Arial" pitchFamily="34" charset="0"/>
            </a:endParaRPr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7772400" cy="50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dirty="0" smtClean="0"/>
              <a:t>DATENGRUNDLAGE</a:t>
            </a:r>
          </a:p>
        </p:txBody>
      </p:sp>
      <p:pic>
        <p:nvPicPr>
          <p:cNvPr id="15365" name="Grafik 6" descr="datamodell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14450"/>
            <a:ext cx="9144000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ihandform 9"/>
          <p:cNvSpPr/>
          <p:nvPr/>
        </p:nvSpPr>
        <p:spPr>
          <a:xfrm>
            <a:off x="66675" y="1828800"/>
            <a:ext cx="6953250" cy="4029075"/>
          </a:xfrm>
          <a:custGeom>
            <a:avLst/>
            <a:gdLst>
              <a:gd name="connsiteX0" fmla="*/ 66675 w 6953250"/>
              <a:gd name="connsiteY0" fmla="*/ 219075 h 4029075"/>
              <a:gd name="connsiteX1" fmla="*/ 57150 w 6953250"/>
              <a:gd name="connsiteY1" fmla="*/ 342900 h 4029075"/>
              <a:gd name="connsiteX2" fmla="*/ 47625 w 6953250"/>
              <a:gd name="connsiteY2" fmla="*/ 447675 h 4029075"/>
              <a:gd name="connsiteX3" fmla="*/ 28575 w 6953250"/>
              <a:gd name="connsiteY3" fmla="*/ 771525 h 4029075"/>
              <a:gd name="connsiteX4" fmla="*/ 19050 w 6953250"/>
              <a:gd name="connsiteY4" fmla="*/ 1009650 h 4029075"/>
              <a:gd name="connsiteX5" fmla="*/ 0 w 6953250"/>
              <a:gd name="connsiteY5" fmla="*/ 1647825 h 4029075"/>
              <a:gd name="connsiteX6" fmla="*/ 9525 w 6953250"/>
              <a:gd name="connsiteY6" fmla="*/ 2028825 h 4029075"/>
              <a:gd name="connsiteX7" fmla="*/ 19050 w 6953250"/>
              <a:gd name="connsiteY7" fmla="*/ 2095500 h 4029075"/>
              <a:gd name="connsiteX8" fmla="*/ 28575 w 6953250"/>
              <a:gd name="connsiteY8" fmla="*/ 2352675 h 4029075"/>
              <a:gd name="connsiteX9" fmla="*/ 38100 w 6953250"/>
              <a:gd name="connsiteY9" fmla="*/ 2943225 h 4029075"/>
              <a:gd name="connsiteX10" fmla="*/ 47625 w 6953250"/>
              <a:gd name="connsiteY10" fmla="*/ 2971800 h 4029075"/>
              <a:gd name="connsiteX11" fmla="*/ 57150 w 6953250"/>
              <a:gd name="connsiteY11" fmla="*/ 3057525 h 4029075"/>
              <a:gd name="connsiteX12" fmla="*/ 66675 w 6953250"/>
              <a:gd name="connsiteY12" fmla="*/ 3095625 h 4029075"/>
              <a:gd name="connsiteX13" fmla="*/ 95250 w 6953250"/>
              <a:gd name="connsiteY13" fmla="*/ 3219450 h 4029075"/>
              <a:gd name="connsiteX14" fmla="*/ 104775 w 6953250"/>
              <a:gd name="connsiteY14" fmla="*/ 3276600 h 4029075"/>
              <a:gd name="connsiteX15" fmla="*/ 114300 w 6953250"/>
              <a:gd name="connsiteY15" fmla="*/ 3314700 h 4029075"/>
              <a:gd name="connsiteX16" fmla="*/ 142875 w 6953250"/>
              <a:gd name="connsiteY16" fmla="*/ 3409950 h 4029075"/>
              <a:gd name="connsiteX17" fmla="*/ 209550 w 6953250"/>
              <a:gd name="connsiteY17" fmla="*/ 3429000 h 4029075"/>
              <a:gd name="connsiteX18" fmla="*/ 257175 w 6953250"/>
              <a:gd name="connsiteY18" fmla="*/ 3438525 h 4029075"/>
              <a:gd name="connsiteX19" fmla="*/ 285750 w 6953250"/>
              <a:gd name="connsiteY19" fmla="*/ 3448050 h 4029075"/>
              <a:gd name="connsiteX20" fmla="*/ 485775 w 6953250"/>
              <a:gd name="connsiteY20" fmla="*/ 3457575 h 4029075"/>
              <a:gd name="connsiteX21" fmla="*/ 800100 w 6953250"/>
              <a:gd name="connsiteY21" fmla="*/ 3457575 h 4029075"/>
              <a:gd name="connsiteX22" fmla="*/ 857250 w 6953250"/>
              <a:gd name="connsiteY22" fmla="*/ 3438525 h 4029075"/>
              <a:gd name="connsiteX23" fmla="*/ 942975 w 6953250"/>
              <a:gd name="connsiteY23" fmla="*/ 3419475 h 4029075"/>
              <a:gd name="connsiteX24" fmla="*/ 1000125 w 6953250"/>
              <a:gd name="connsiteY24" fmla="*/ 3400425 h 4029075"/>
              <a:gd name="connsiteX25" fmla="*/ 1104900 w 6953250"/>
              <a:gd name="connsiteY25" fmla="*/ 3381375 h 4029075"/>
              <a:gd name="connsiteX26" fmla="*/ 1143000 w 6953250"/>
              <a:gd name="connsiteY26" fmla="*/ 3362325 h 4029075"/>
              <a:gd name="connsiteX27" fmla="*/ 1409700 w 6953250"/>
              <a:gd name="connsiteY27" fmla="*/ 3343275 h 4029075"/>
              <a:gd name="connsiteX28" fmla="*/ 1447800 w 6953250"/>
              <a:gd name="connsiteY28" fmla="*/ 3333750 h 4029075"/>
              <a:gd name="connsiteX29" fmla="*/ 1504950 w 6953250"/>
              <a:gd name="connsiteY29" fmla="*/ 3295650 h 4029075"/>
              <a:gd name="connsiteX30" fmla="*/ 1533525 w 6953250"/>
              <a:gd name="connsiteY30" fmla="*/ 3276600 h 4029075"/>
              <a:gd name="connsiteX31" fmla="*/ 1562100 w 6953250"/>
              <a:gd name="connsiteY31" fmla="*/ 3267075 h 4029075"/>
              <a:gd name="connsiteX32" fmla="*/ 1676400 w 6953250"/>
              <a:gd name="connsiteY32" fmla="*/ 3200400 h 4029075"/>
              <a:gd name="connsiteX33" fmla="*/ 1704975 w 6953250"/>
              <a:gd name="connsiteY33" fmla="*/ 3171825 h 4029075"/>
              <a:gd name="connsiteX34" fmla="*/ 1743075 w 6953250"/>
              <a:gd name="connsiteY34" fmla="*/ 3143250 h 4029075"/>
              <a:gd name="connsiteX35" fmla="*/ 1771650 w 6953250"/>
              <a:gd name="connsiteY35" fmla="*/ 3124200 h 4029075"/>
              <a:gd name="connsiteX36" fmla="*/ 1857375 w 6953250"/>
              <a:gd name="connsiteY36" fmla="*/ 3038475 h 4029075"/>
              <a:gd name="connsiteX37" fmla="*/ 1962150 w 6953250"/>
              <a:gd name="connsiteY37" fmla="*/ 2981325 h 4029075"/>
              <a:gd name="connsiteX38" fmla="*/ 2009775 w 6953250"/>
              <a:gd name="connsiteY38" fmla="*/ 2952750 h 4029075"/>
              <a:gd name="connsiteX39" fmla="*/ 2038350 w 6953250"/>
              <a:gd name="connsiteY39" fmla="*/ 2933700 h 4029075"/>
              <a:gd name="connsiteX40" fmla="*/ 2066925 w 6953250"/>
              <a:gd name="connsiteY40" fmla="*/ 2924175 h 4029075"/>
              <a:gd name="connsiteX41" fmla="*/ 2152650 w 6953250"/>
              <a:gd name="connsiteY41" fmla="*/ 2867025 h 4029075"/>
              <a:gd name="connsiteX42" fmla="*/ 2190750 w 6953250"/>
              <a:gd name="connsiteY42" fmla="*/ 2857500 h 4029075"/>
              <a:gd name="connsiteX43" fmla="*/ 2247900 w 6953250"/>
              <a:gd name="connsiteY43" fmla="*/ 2809875 h 4029075"/>
              <a:gd name="connsiteX44" fmla="*/ 2286000 w 6953250"/>
              <a:gd name="connsiteY44" fmla="*/ 2781300 h 4029075"/>
              <a:gd name="connsiteX45" fmla="*/ 2352675 w 6953250"/>
              <a:gd name="connsiteY45" fmla="*/ 2752725 h 4029075"/>
              <a:gd name="connsiteX46" fmla="*/ 2438400 w 6953250"/>
              <a:gd name="connsiteY46" fmla="*/ 2714625 h 4029075"/>
              <a:gd name="connsiteX47" fmla="*/ 2476500 w 6953250"/>
              <a:gd name="connsiteY47" fmla="*/ 2705100 h 4029075"/>
              <a:gd name="connsiteX48" fmla="*/ 2514600 w 6953250"/>
              <a:gd name="connsiteY48" fmla="*/ 2686050 h 4029075"/>
              <a:gd name="connsiteX49" fmla="*/ 2571750 w 6953250"/>
              <a:gd name="connsiteY49" fmla="*/ 2667000 h 4029075"/>
              <a:gd name="connsiteX50" fmla="*/ 2600325 w 6953250"/>
              <a:gd name="connsiteY50" fmla="*/ 2657475 h 4029075"/>
              <a:gd name="connsiteX51" fmla="*/ 2714625 w 6953250"/>
              <a:gd name="connsiteY51" fmla="*/ 2638425 h 4029075"/>
              <a:gd name="connsiteX52" fmla="*/ 3733800 w 6953250"/>
              <a:gd name="connsiteY52" fmla="*/ 2647950 h 4029075"/>
              <a:gd name="connsiteX53" fmla="*/ 3762375 w 6953250"/>
              <a:gd name="connsiteY53" fmla="*/ 2657475 h 4029075"/>
              <a:gd name="connsiteX54" fmla="*/ 3905250 w 6953250"/>
              <a:gd name="connsiteY54" fmla="*/ 2676525 h 4029075"/>
              <a:gd name="connsiteX55" fmla="*/ 3933825 w 6953250"/>
              <a:gd name="connsiteY55" fmla="*/ 2686050 h 4029075"/>
              <a:gd name="connsiteX56" fmla="*/ 4019550 w 6953250"/>
              <a:gd name="connsiteY56" fmla="*/ 2705100 h 4029075"/>
              <a:gd name="connsiteX57" fmla="*/ 4086225 w 6953250"/>
              <a:gd name="connsiteY57" fmla="*/ 2724150 h 4029075"/>
              <a:gd name="connsiteX58" fmla="*/ 4133850 w 6953250"/>
              <a:gd name="connsiteY58" fmla="*/ 2743200 h 4029075"/>
              <a:gd name="connsiteX59" fmla="*/ 4162425 w 6953250"/>
              <a:gd name="connsiteY59" fmla="*/ 2752725 h 4029075"/>
              <a:gd name="connsiteX60" fmla="*/ 4200525 w 6953250"/>
              <a:gd name="connsiteY60" fmla="*/ 2771775 h 4029075"/>
              <a:gd name="connsiteX61" fmla="*/ 4324350 w 6953250"/>
              <a:gd name="connsiteY61" fmla="*/ 2828925 h 4029075"/>
              <a:gd name="connsiteX62" fmla="*/ 4438650 w 6953250"/>
              <a:gd name="connsiteY62" fmla="*/ 2914650 h 4029075"/>
              <a:gd name="connsiteX63" fmla="*/ 4476750 w 6953250"/>
              <a:gd name="connsiteY63" fmla="*/ 2933700 h 4029075"/>
              <a:gd name="connsiteX64" fmla="*/ 4524375 w 6953250"/>
              <a:gd name="connsiteY64" fmla="*/ 2971800 h 4029075"/>
              <a:gd name="connsiteX65" fmla="*/ 4581525 w 6953250"/>
              <a:gd name="connsiteY65" fmla="*/ 3000375 h 4029075"/>
              <a:gd name="connsiteX66" fmla="*/ 4629150 w 6953250"/>
              <a:gd name="connsiteY66" fmla="*/ 3038475 h 4029075"/>
              <a:gd name="connsiteX67" fmla="*/ 4667250 w 6953250"/>
              <a:gd name="connsiteY67" fmla="*/ 3057525 h 4029075"/>
              <a:gd name="connsiteX68" fmla="*/ 4705350 w 6953250"/>
              <a:gd name="connsiteY68" fmla="*/ 3086100 h 4029075"/>
              <a:gd name="connsiteX69" fmla="*/ 4733925 w 6953250"/>
              <a:gd name="connsiteY69" fmla="*/ 3105150 h 4029075"/>
              <a:gd name="connsiteX70" fmla="*/ 4752975 w 6953250"/>
              <a:gd name="connsiteY70" fmla="*/ 3133725 h 4029075"/>
              <a:gd name="connsiteX71" fmla="*/ 4810125 w 6953250"/>
              <a:gd name="connsiteY71" fmla="*/ 3181350 h 4029075"/>
              <a:gd name="connsiteX72" fmla="*/ 4838700 w 6953250"/>
              <a:gd name="connsiteY72" fmla="*/ 3219450 h 4029075"/>
              <a:gd name="connsiteX73" fmla="*/ 4867275 w 6953250"/>
              <a:gd name="connsiteY73" fmla="*/ 3238500 h 4029075"/>
              <a:gd name="connsiteX74" fmla="*/ 4895850 w 6953250"/>
              <a:gd name="connsiteY74" fmla="*/ 3267075 h 4029075"/>
              <a:gd name="connsiteX75" fmla="*/ 4953000 w 6953250"/>
              <a:gd name="connsiteY75" fmla="*/ 3295650 h 4029075"/>
              <a:gd name="connsiteX76" fmla="*/ 5000625 w 6953250"/>
              <a:gd name="connsiteY76" fmla="*/ 3333750 h 4029075"/>
              <a:gd name="connsiteX77" fmla="*/ 5029200 w 6953250"/>
              <a:gd name="connsiteY77" fmla="*/ 3343275 h 4029075"/>
              <a:gd name="connsiteX78" fmla="*/ 5076825 w 6953250"/>
              <a:gd name="connsiteY78" fmla="*/ 3371850 h 4029075"/>
              <a:gd name="connsiteX79" fmla="*/ 5143500 w 6953250"/>
              <a:gd name="connsiteY79" fmla="*/ 3409950 h 4029075"/>
              <a:gd name="connsiteX80" fmla="*/ 5200650 w 6953250"/>
              <a:gd name="connsiteY80" fmla="*/ 3448050 h 4029075"/>
              <a:gd name="connsiteX81" fmla="*/ 5238750 w 6953250"/>
              <a:gd name="connsiteY81" fmla="*/ 3467100 h 4029075"/>
              <a:gd name="connsiteX82" fmla="*/ 5305425 w 6953250"/>
              <a:gd name="connsiteY82" fmla="*/ 3505200 h 4029075"/>
              <a:gd name="connsiteX83" fmla="*/ 5381625 w 6953250"/>
              <a:gd name="connsiteY83" fmla="*/ 3571875 h 4029075"/>
              <a:gd name="connsiteX84" fmla="*/ 5419725 w 6953250"/>
              <a:gd name="connsiteY84" fmla="*/ 3600450 h 4029075"/>
              <a:gd name="connsiteX85" fmla="*/ 5438775 w 6953250"/>
              <a:gd name="connsiteY85" fmla="*/ 3629025 h 4029075"/>
              <a:gd name="connsiteX86" fmla="*/ 5534025 w 6953250"/>
              <a:gd name="connsiteY86" fmla="*/ 3705225 h 4029075"/>
              <a:gd name="connsiteX87" fmla="*/ 5562600 w 6953250"/>
              <a:gd name="connsiteY87" fmla="*/ 3714750 h 4029075"/>
              <a:gd name="connsiteX88" fmla="*/ 5648325 w 6953250"/>
              <a:gd name="connsiteY88" fmla="*/ 3790950 h 4029075"/>
              <a:gd name="connsiteX89" fmla="*/ 5676900 w 6953250"/>
              <a:gd name="connsiteY89" fmla="*/ 3800475 h 4029075"/>
              <a:gd name="connsiteX90" fmla="*/ 5715000 w 6953250"/>
              <a:gd name="connsiteY90" fmla="*/ 3838575 h 4029075"/>
              <a:gd name="connsiteX91" fmla="*/ 5743575 w 6953250"/>
              <a:gd name="connsiteY91" fmla="*/ 3857625 h 4029075"/>
              <a:gd name="connsiteX92" fmla="*/ 5781675 w 6953250"/>
              <a:gd name="connsiteY92" fmla="*/ 3886200 h 4029075"/>
              <a:gd name="connsiteX93" fmla="*/ 5810250 w 6953250"/>
              <a:gd name="connsiteY93" fmla="*/ 3914775 h 4029075"/>
              <a:gd name="connsiteX94" fmla="*/ 5838825 w 6953250"/>
              <a:gd name="connsiteY94" fmla="*/ 3924300 h 4029075"/>
              <a:gd name="connsiteX95" fmla="*/ 5905500 w 6953250"/>
              <a:gd name="connsiteY95" fmla="*/ 3962400 h 4029075"/>
              <a:gd name="connsiteX96" fmla="*/ 5972175 w 6953250"/>
              <a:gd name="connsiteY96" fmla="*/ 3981450 h 4029075"/>
              <a:gd name="connsiteX97" fmla="*/ 6000750 w 6953250"/>
              <a:gd name="connsiteY97" fmla="*/ 4000500 h 4029075"/>
              <a:gd name="connsiteX98" fmla="*/ 6038850 w 6953250"/>
              <a:gd name="connsiteY98" fmla="*/ 4010025 h 4029075"/>
              <a:gd name="connsiteX99" fmla="*/ 6134100 w 6953250"/>
              <a:gd name="connsiteY99" fmla="*/ 4029075 h 4029075"/>
              <a:gd name="connsiteX100" fmla="*/ 6429375 w 6953250"/>
              <a:gd name="connsiteY100" fmla="*/ 4019550 h 4029075"/>
              <a:gd name="connsiteX101" fmla="*/ 6524625 w 6953250"/>
              <a:gd name="connsiteY101" fmla="*/ 4010025 h 4029075"/>
              <a:gd name="connsiteX102" fmla="*/ 6657975 w 6953250"/>
              <a:gd name="connsiteY102" fmla="*/ 4000500 h 4029075"/>
              <a:gd name="connsiteX103" fmla="*/ 6724650 w 6953250"/>
              <a:gd name="connsiteY103" fmla="*/ 3990975 h 4029075"/>
              <a:gd name="connsiteX104" fmla="*/ 6838950 w 6953250"/>
              <a:gd name="connsiteY104" fmla="*/ 3981450 h 4029075"/>
              <a:gd name="connsiteX105" fmla="*/ 6877050 w 6953250"/>
              <a:gd name="connsiteY105" fmla="*/ 3962400 h 4029075"/>
              <a:gd name="connsiteX106" fmla="*/ 6905625 w 6953250"/>
              <a:gd name="connsiteY106" fmla="*/ 3952875 h 4029075"/>
              <a:gd name="connsiteX107" fmla="*/ 6924675 w 6953250"/>
              <a:gd name="connsiteY107" fmla="*/ 3895725 h 4029075"/>
              <a:gd name="connsiteX108" fmla="*/ 6934200 w 6953250"/>
              <a:gd name="connsiteY108" fmla="*/ 3867150 h 4029075"/>
              <a:gd name="connsiteX109" fmla="*/ 6943725 w 6953250"/>
              <a:gd name="connsiteY109" fmla="*/ 3819525 h 4029075"/>
              <a:gd name="connsiteX110" fmla="*/ 6953250 w 6953250"/>
              <a:gd name="connsiteY110" fmla="*/ 3790950 h 4029075"/>
              <a:gd name="connsiteX111" fmla="*/ 6943725 w 6953250"/>
              <a:gd name="connsiteY111" fmla="*/ 3505200 h 4029075"/>
              <a:gd name="connsiteX112" fmla="*/ 6934200 w 6953250"/>
              <a:gd name="connsiteY112" fmla="*/ 3438525 h 4029075"/>
              <a:gd name="connsiteX113" fmla="*/ 6915150 w 6953250"/>
              <a:gd name="connsiteY113" fmla="*/ 3228975 h 4029075"/>
              <a:gd name="connsiteX114" fmla="*/ 6886575 w 6953250"/>
              <a:gd name="connsiteY114" fmla="*/ 3105150 h 4029075"/>
              <a:gd name="connsiteX115" fmla="*/ 6867525 w 6953250"/>
              <a:gd name="connsiteY115" fmla="*/ 3009900 h 4029075"/>
              <a:gd name="connsiteX116" fmla="*/ 6858000 w 6953250"/>
              <a:gd name="connsiteY116" fmla="*/ 2857500 h 4029075"/>
              <a:gd name="connsiteX117" fmla="*/ 6848475 w 6953250"/>
              <a:gd name="connsiteY117" fmla="*/ 2533650 h 4029075"/>
              <a:gd name="connsiteX118" fmla="*/ 6838950 w 6953250"/>
              <a:gd name="connsiteY118" fmla="*/ 2495550 h 4029075"/>
              <a:gd name="connsiteX119" fmla="*/ 6819900 w 6953250"/>
              <a:gd name="connsiteY119" fmla="*/ 2419350 h 4029075"/>
              <a:gd name="connsiteX120" fmla="*/ 6734175 w 6953250"/>
              <a:gd name="connsiteY120" fmla="*/ 2352675 h 4029075"/>
              <a:gd name="connsiteX121" fmla="*/ 6705600 w 6953250"/>
              <a:gd name="connsiteY121" fmla="*/ 2333625 h 4029075"/>
              <a:gd name="connsiteX122" fmla="*/ 6657975 w 6953250"/>
              <a:gd name="connsiteY122" fmla="*/ 2324100 h 4029075"/>
              <a:gd name="connsiteX123" fmla="*/ 6581775 w 6953250"/>
              <a:gd name="connsiteY123" fmla="*/ 2295525 h 4029075"/>
              <a:gd name="connsiteX124" fmla="*/ 6524625 w 6953250"/>
              <a:gd name="connsiteY124" fmla="*/ 2266950 h 4029075"/>
              <a:gd name="connsiteX125" fmla="*/ 6477000 w 6953250"/>
              <a:gd name="connsiteY125" fmla="*/ 2257425 h 4029075"/>
              <a:gd name="connsiteX126" fmla="*/ 6419850 w 6953250"/>
              <a:gd name="connsiteY126" fmla="*/ 2238375 h 4029075"/>
              <a:gd name="connsiteX127" fmla="*/ 6334125 w 6953250"/>
              <a:gd name="connsiteY127" fmla="*/ 2209800 h 4029075"/>
              <a:gd name="connsiteX128" fmla="*/ 6296025 w 6953250"/>
              <a:gd name="connsiteY128" fmla="*/ 2190750 h 4029075"/>
              <a:gd name="connsiteX129" fmla="*/ 6200775 w 6953250"/>
              <a:gd name="connsiteY129" fmla="*/ 2171700 h 4029075"/>
              <a:gd name="connsiteX130" fmla="*/ 6162675 w 6953250"/>
              <a:gd name="connsiteY130" fmla="*/ 2162175 h 4029075"/>
              <a:gd name="connsiteX131" fmla="*/ 6124575 w 6953250"/>
              <a:gd name="connsiteY131" fmla="*/ 2143125 h 4029075"/>
              <a:gd name="connsiteX132" fmla="*/ 6076950 w 6953250"/>
              <a:gd name="connsiteY132" fmla="*/ 2124075 h 4029075"/>
              <a:gd name="connsiteX133" fmla="*/ 6019800 w 6953250"/>
              <a:gd name="connsiteY133" fmla="*/ 2105025 h 4029075"/>
              <a:gd name="connsiteX134" fmla="*/ 5962650 w 6953250"/>
              <a:gd name="connsiteY134" fmla="*/ 2076450 h 4029075"/>
              <a:gd name="connsiteX135" fmla="*/ 5905500 w 6953250"/>
              <a:gd name="connsiteY135" fmla="*/ 2047875 h 4029075"/>
              <a:gd name="connsiteX136" fmla="*/ 5876925 w 6953250"/>
              <a:gd name="connsiteY136" fmla="*/ 2038350 h 4029075"/>
              <a:gd name="connsiteX137" fmla="*/ 5829300 w 6953250"/>
              <a:gd name="connsiteY137" fmla="*/ 2009775 h 4029075"/>
              <a:gd name="connsiteX138" fmla="*/ 5791200 w 6953250"/>
              <a:gd name="connsiteY138" fmla="*/ 1990725 h 4029075"/>
              <a:gd name="connsiteX139" fmla="*/ 5705475 w 6953250"/>
              <a:gd name="connsiteY139" fmla="*/ 1943100 h 4029075"/>
              <a:gd name="connsiteX140" fmla="*/ 5619750 w 6953250"/>
              <a:gd name="connsiteY140" fmla="*/ 1895475 h 4029075"/>
              <a:gd name="connsiteX141" fmla="*/ 5581650 w 6953250"/>
              <a:gd name="connsiteY141" fmla="*/ 1876425 h 4029075"/>
              <a:gd name="connsiteX142" fmla="*/ 5495925 w 6953250"/>
              <a:gd name="connsiteY142" fmla="*/ 1866900 h 4029075"/>
              <a:gd name="connsiteX143" fmla="*/ 5419725 w 6953250"/>
              <a:gd name="connsiteY143" fmla="*/ 1847850 h 4029075"/>
              <a:gd name="connsiteX144" fmla="*/ 5381625 w 6953250"/>
              <a:gd name="connsiteY144" fmla="*/ 1838325 h 4029075"/>
              <a:gd name="connsiteX145" fmla="*/ 5286375 w 6953250"/>
              <a:gd name="connsiteY145" fmla="*/ 1809750 h 4029075"/>
              <a:gd name="connsiteX146" fmla="*/ 5257800 w 6953250"/>
              <a:gd name="connsiteY146" fmla="*/ 1790700 h 4029075"/>
              <a:gd name="connsiteX147" fmla="*/ 5162550 w 6953250"/>
              <a:gd name="connsiteY147" fmla="*/ 1752600 h 4029075"/>
              <a:gd name="connsiteX148" fmla="*/ 5076825 w 6953250"/>
              <a:gd name="connsiteY148" fmla="*/ 1704975 h 4029075"/>
              <a:gd name="connsiteX149" fmla="*/ 5048250 w 6953250"/>
              <a:gd name="connsiteY149" fmla="*/ 1685925 h 4029075"/>
              <a:gd name="connsiteX150" fmla="*/ 5029200 w 6953250"/>
              <a:gd name="connsiteY150" fmla="*/ 1657350 h 4029075"/>
              <a:gd name="connsiteX151" fmla="*/ 5000625 w 6953250"/>
              <a:gd name="connsiteY151" fmla="*/ 1647825 h 4029075"/>
              <a:gd name="connsiteX152" fmla="*/ 4972050 w 6953250"/>
              <a:gd name="connsiteY152" fmla="*/ 1619250 h 4029075"/>
              <a:gd name="connsiteX153" fmla="*/ 4895850 w 6953250"/>
              <a:gd name="connsiteY153" fmla="*/ 1590675 h 4029075"/>
              <a:gd name="connsiteX154" fmla="*/ 4867275 w 6953250"/>
              <a:gd name="connsiteY154" fmla="*/ 1571625 h 4029075"/>
              <a:gd name="connsiteX155" fmla="*/ 4838700 w 6953250"/>
              <a:gd name="connsiteY155" fmla="*/ 1562100 h 4029075"/>
              <a:gd name="connsiteX156" fmla="*/ 4781550 w 6953250"/>
              <a:gd name="connsiteY156" fmla="*/ 1524000 h 4029075"/>
              <a:gd name="connsiteX157" fmla="*/ 4733925 w 6953250"/>
              <a:gd name="connsiteY157" fmla="*/ 1485900 h 4029075"/>
              <a:gd name="connsiteX158" fmla="*/ 4714875 w 6953250"/>
              <a:gd name="connsiteY158" fmla="*/ 1457325 h 4029075"/>
              <a:gd name="connsiteX159" fmla="*/ 4686300 w 6953250"/>
              <a:gd name="connsiteY159" fmla="*/ 1428750 h 4029075"/>
              <a:gd name="connsiteX160" fmla="*/ 4648200 w 6953250"/>
              <a:gd name="connsiteY160" fmla="*/ 1371600 h 4029075"/>
              <a:gd name="connsiteX161" fmla="*/ 4552950 w 6953250"/>
              <a:gd name="connsiteY161" fmla="*/ 1228725 h 4029075"/>
              <a:gd name="connsiteX162" fmla="*/ 4533900 w 6953250"/>
              <a:gd name="connsiteY162" fmla="*/ 1171575 h 4029075"/>
              <a:gd name="connsiteX163" fmla="*/ 4524375 w 6953250"/>
              <a:gd name="connsiteY163" fmla="*/ 1143000 h 4029075"/>
              <a:gd name="connsiteX164" fmla="*/ 4505325 w 6953250"/>
              <a:gd name="connsiteY164" fmla="*/ 1104900 h 4029075"/>
              <a:gd name="connsiteX165" fmla="*/ 4495800 w 6953250"/>
              <a:gd name="connsiteY165" fmla="*/ 1066800 h 4029075"/>
              <a:gd name="connsiteX166" fmla="*/ 4486275 w 6953250"/>
              <a:gd name="connsiteY166" fmla="*/ 1019175 h 4029075"/>
              <a:gd name="connsiteX167" fmla="*/ 4467225 w 6953250"/>
              <a:gd name="connsiteY167" fmla="*/ 990600 h 4029075"/>
              <a:gd name="connsiteX168" fmla="*/ 4457700 w 6953250"/>
              <a:gd name="connsiteY168" fmla="*/ 933450 h 4029075"/>
              <a:gd name="connsiteX169" fmla="*/ 4438650 w 6953250"/>
              <a:gd name="connsiteY169" fmla="*/ 904875 h 4029075"/>
              <a:gd name="connsiteX170" fmla="*/ 4429125 w 6953250"/>
              <a:gd name="connsiteY170" fmla="*/ 876300 h 4029075"/>
              <a:gd name="connsiteX171" fmla="*/ 4410075 w 6953250"/>
              <a:gd name="connsiteY171" fmla="*/ 800100 h 4029075"/>
              <a:gd name="connsiteX172" fmla="*/ 4400550 w 6953250"/>
              <a:gd name="connsiteY172" fmla="*/ 771525 h 4029075"/>
              <a:gd name="connsiteX173" fmla="*/ 4352925 w 6953250"/>
              <a:gd name="connsiteY173" fmla="*/ 657225 h 4029075"/>
              <a:gd name="connsiteX174" fmla="*/ 4324350 w 6953250"/>
              <a:gd name="connsiteY174" fmla="*/ 571500 h 4029075"/>
              <a:gd name="connsiteX175" fmla="*/ 4314825 w 6953250"/>
              <a:gd name="connsiteY175" fmla="*/ 533400 h 4029075"/>
              <a:gd name="connsiteX176" fmla="*/ 4286250 w 6953250"/>
              <a:gd name="connsiteY176" fmla="*/ 476250 h 4029075"/>
              <a:gd name="connsiteX177" fmla="*/ 4191000 w 6953250"/>
              <a:gd name="connsiteY177" fmla="*/ 428625 h 4029075"/>
              <a:gd name="connsiteX178" fmla="*/ 4133850 w 6953250"/>
              <a:gd name="connsiteY178" fmla="*/ 409575 h 4029075"/>
              <a:gd name="connsiteX179" fmla="*/ 4067175 w 6953250"/>
              <a:gd name="connsiteY179" fmla="*/ 371475 h 4029075"/>
              <a:gd name="connsiteX180" fmla="*/ 4038600 w 6953250"/>
              <a:gd name="connsiteY180" fmla="*/ 361950 h 4029075"/>
              <a:gd name="connsiteX181" fmla="*/ 3990975 w 6953250"/>
              <a:gd name="connsiteY181" fmla="*/ 333375 h 4029075"/>
              <a:gd name="connsiteX182" fmla="*/ 3962400 w 6953250"/>
              <a:gd name="connsiteY182" fmla="*/ 314325 h 4029075"/>
              <a:gd name="connsiteX183" fmla="*/ 3924300 w 6953250"/>
              <a:gd name="connsiteY183" fmla="*/ 304800 h 4029075"/>
              <a:gd name="connsiteX184" fmla="*/ 3886200 w 6953250"/>
              <a:gd name="connsiteY184" fmla="*/ 276225 h 4029075"/>
              <a:gd name="connsiteX185" fmla="*/ 3819525 w 6953250"/>
              <a:gd name="connsiteY185" fmla="*/ 247650 h 4029075"/>
              <a:gd name="connsiteX186" fmla="*/ 3752850 w 6953250"/>
              <a:gd name="connsiteY186" fmla="*/ 219075 h 4029075"/>
              <a:gd name="connsiteX187" fmla="*/ 3705225 w 6953250"/>
              <a:gd name="connsiteY187" fmla="*/ 190500 h 4029075"/>
              <a:gd name="connsiteX188" fmla="*/ 3629025 w 6953250"/>
              <a:gd name="connsiteY188" fmla="*/ 171450 h 4029075"/>
              <a:gd name="connsiteX189" fmla="*/ 3562350 w 6953250"/>
              <a:gd name="connsiteY189" fmla="*/ 142875 h 4029075"/>
              <a:gd name="connsiteX190" fmla="*/ 3486150 w 6953250"/>
              <a:gd name="connsiteY190" fmla="*/ 123825 h 4029075"/>
              <a:gd name="connsiteX191" fmla="*/ 3457575 w 6953250"/>
              <a:gd name="connsiteY191" fmla="*/ 114300 h 4029075"/>
              <a:gd name="connsiteX192" fmla="*/ 3228975 w 6953250"/>
              <a:gd name="connsiteY192" fmla="*/ 85725 h 4029075"/>
              <a:gd name="connsiteX193" fmla="*/ 3009900 w 6953250"/>
              <a:gd name="connsiteY193" fmla="*/ 76200 h 4029075"/>
              <a:gd name="connsiteX194" fmla="*/ 2762250 w 6953250"/>
              <a:gd name="connsiteY194" fmla="*/ 66675 h 4029075"/>
              <a:gd name="connsiteX195" fmla="*/ 2371725 w 6953250"/>
              <a:gd name="connsiteY195" fmla="*/ 38100 h 4029075"/>
              <a:gd name="connsiteX196" fmla="*/ 2181225 w 6953250"/>
              <a:gd name="connsiteY196" fmla="*/ 28575 h 4029075"/>
              <a:gd name="connsiteX197" fmla="*/ 1981200 w 6953250"/>
              <a:gd name="connsiteY197" fmla="*/ 9525 h 4029075"/>
              <a:gd name="connsiteX198" fmla="*/ 1866900 w 6953250"/>
              <a:gd name="connsiteY198" fmla="*/ 0 h 4029075"/>
              <a:gd name="connsiteX199" fmla="*/ 838200 w 6953250"/>
              <a:gd name="connsiteY199" fmla="*/ 9525 h 4029075"/>
              <a:gd name="connsiteX200" fmla="*/ 742950 w 6953250"/>
              <a:gd name="connsiteY200" fmla="*/ 28575 h 4029075"/>
              <a:gd name="connsiteX201" fmla="*/ 676275 w 6953250"/>
              <a:gd name="connsiteY201" fmla="*/ 38100 h 4029075"/>
              <a:gd name="connsiteX202" fmla="*/ 600075 w 6953250"/>
              <a:gd name="connsiteY202" fmla="*/ 57150 h 4029075"/>
              <a:gd name="connsiteX203" fmla="*/ 485775 w 6953250"/>
              <a:gd name="connsiteY203" fmla="*/ 76200 h 4029075"/>
              <a:gd name="connsiteX204" fmla="*/ 323850 w 6953250"/>
              <a:gd name="connsiteY204" fmla="*/ 95250 h 4029075"/>
              <a:gd name="connsiteX205" fmla="*/ 228600 w 6953250"/>
              <a:gd name="connsiteY205" fmla="*/ 104775 h 4029075"/>
              <a:gd name="connsiteX206" fmla="*/ 200025 w 6953250"/>
              <a:gd name="connsiteY206" fmla="*/ 114300 h 4029075"/>
              <a:gd name="connsiteX207" fmla="*/ 142875 w 6953250"/>
              <a:gd name="connsiteY207" fmla="*/ 152400 h 4029075"/>
              <a:gd name="connsiteX208" fmla="*/ 104775 w 6953250"/>
              <a:gd name="connsiteY208" fmla="*/ 209550 h 4029075"/>
              <a:gd name="connsiteX209" fmla="*/ 66675 w 6953250"/>
              <a:gd name="connsiteY209" fmla="*/ 219075 h 402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6953250" h="4029075">
                <a:moveTo>
                  <a:pt x="66675" y="219075"/>
                </a:moveTo>
                <a:cubicBezTo>
                  <a:pt x="58738" y="241300"/>
                  <a:pt x="60588" y="301646"/>
                  <a:pt x="57150" y="342900"/>
                </a:cubicBezTo>
                <a:cubicBezTo>
                  <a:pt x="54238" y="377848"/>
                  <a:pt x="49747" y="412670"/>
                  <a:pt x="47625" y="447675"/>
                </a:cubicBezTo>
                <a:cubicBezTo>
                  <a:pt x="22600" y="860579"/>
                  <a:pt x="51432" y="497237"/>
                  <a:pt x="28575" y="771525"/>
                </a:cubicBezTo>
                <a:cubicBezTo>
                  <a:pt x="25400" y="850900"/>
                  <a:pt x="21011" y="930236"/>
                  <a:pt x="19050" y="1009650"/>
                </a:cubicBezTo>
                <a:cubicBezTo>
                  <a:pt x="3565" y="1636784"/>
                  <a:pt x="26677" y="1354382"/>
                  <a:pt x="0" y="1647825"/>
                </a:cubicBezTo>
                <a:cubicBezTo>
                  <a:pt x="3175" y="1774825"/>
                  <a:pt x="4124" y="1901900"/>
                  <a:pt x="9525" y="2028825"/>
                </a:cubicBezTo>
                <a:cubicBezTo>
                  <a:pt x="10479" y="2051255"/>
                  <a:pt x="17732" y="2073088"/>
                  <a:pt x="19050" y="2095500"/>
                </a:cubicBezTo>
                <a:cubicBezTo>
                  <a:pt x="24087" y="2181136"/>
                  <a:pt x="25400" y="2266950"/>
                  <a:pt x="28575" y="2352675"/>
                </a:cubicBezTo>
                <a:cubicBezTo>
                  <a:pt x="31750" y="2549525"/>
                  <a:pt x="32045" y="2746443"/>
                  <a:pt x="38100" y="2943225"/>
                </a:cubicBezTo>
                <a:cubicBezTo>
                  <a:pt x="38409" y="2953260"/>
                  <a:pt x="45974" y="2961896"/>
                  <a:pt x="47625" y="2971800"/>
                </a:cubicBezTo>
                <a:cubicBezTo>
                  <a:pt x="52352" y="3000160"/>
                  <a:pt x="52778" y="3029108"/>
                  <a:pt x="57150" y="3057525"/>
                </a:cubicBezTo>
                <a:cubicBezTo>
                  <a:pt x="59141" y="3070464"/>
                  <a:pt x="64523" y="3082712"/>
                  <a:pt x="66675" y="3095625"/>
                </a:cubicBezTo>
                <a:cubicBezTo>
                  <a:pt x="84975" y="3205428"/>
                  <a:pt x="62248" y="3136946"/>
                  <a:pt x="95250" y="3219450"/>
                </a:cubicBezTo>
                <a:cubicBezTo>
                  <a:pt x="98425" y="3238500"/>
                  <a:pt x="100987" y="3257662"/>
                  <a:pt x="104775" y="3276600"/>
                </a:cubicBezTo>
                <a:cubicBezTo>
                  <a:pt x="107342" y="3289437"/>
                  <a:pt x="111958" y="3301820"/>
                  <a:pt x="114300" y="3314700"/>
                </a:cubicBezTo>
                <a:cubicBezTo>
                  <a:pt x="119799" y="3344943"/>
                  <a:pt x="114250" y="3387050"/>
                  <a:pt x="142875" y="3409950"/>
                </a:cubicBezTo>
                <a:cubicBezTo>
                  <a:pt x="148994" y="3414846"/>
                  <a:pt x="207181" y="3428473"/>
                  <a:pt x="209550" y="3429000"/>
                </a:cubicBezTo>
                <a:cubicBezTo>
                  <a:pt x="225354" y="3432512"/>
                  <a:pt x="241469" y="3434598"/>
                  <a:pt x="257175" y="3438525"/>
                </a:cubicBezTo>
                <a:cubicBezTo>
                  <a:pt x="266915" y="3440960"/>
                  <a:pt x="275744" y="3447216"/>
                  <a:pt x="285750" y="3448050"/>
                </a:cubicBezTo>
                <a:cubicBezTo>
                  <a:pt x="352270" y="3453593"/>
                  <a:pt x="419100" y="3454400"/>
                  <a:pt x="485775" y="3457575"/>
                </a:cubicBezTo>
                <a:cubicBezTo>
                  <a:pt x="620495" y="3472544"/>
                  <a:pt x="613877" y="3476197"/>
                  <a:pt x="800100" y="3457575"/>
                </a:cubicBezTo>
                <a:cubicBezTo>
                  <a:pt x="820081" y="3455577"/>
                  <a:pt x="838200" y="3444875"/>
                  <a:pt x="857250" y="3438525"/>
                </a:cubicBezTo>
                <a:cubicBezTo>
                  <a:pt x="904147" y="3422893"/>
                  <a:pt x="875921" y="3430651"/>
                  <a:pt x="942975" y="3419475"/>
                </a:cubicBezTo>
                <a:lnTo>
                  <a:pt x="1000125" y="3400425"/>
                </a:lnTo>
                <a:cubicBezTo>
                  <a:pt x="1135720" y="3355227"/>
                  <a:pt x="1012389" y="3416067"/>
                  <a:pt x="1104900" y="3381375"/>
                </a:cubicBezTo>
                <a:cubicBezTo>
                  <a:pt x="1118195" y="3376389"/>
                  <a:pt x="1129044" y="3364942"/>
                  <a:pt x="1143000" y="3362325"/>
                </a:cubicBezTo>
                <a:cubicBezTo>
                  <a:pt x="1170504" y="3357168"/>
                  <a:pt x="1402225" y="3343742"/>
                  <a:pt x="1409700" y="3343275"/>
                </a:cubicBezTo>
                <a:cubicBezTo>
                  <a:pt x="1422400" y="3340100"/>
                  <a:pt x="1436091" y="3339604"/>
                  <a:pt x="1447800" y="3333750"/>
                </a:cubicBezTo>
                <a:cubicBezTo>
                  <a:pt x="1468278" y="3323511"/>
                  <a:pt x="1485900" y="3308350"/>
                  <a:pt x="1504950" y="3295650"/>
                </a:cubicBezTo>
                <a:cubicBezTo>
                  <a:pt x="1514475" y="3289300"/>
                  <a:pt x="1522665" y="3280220"/>
                  <a:pt x="1533525" y="3276600"/>
                </a:cubicBezTo>
                <a:cubicBezTo>
                  <a:pt x="1543050" y="3273425"/>
                  <a:pt x="1552960" y="3271230"/>
                  <a:pt x="1562100" y="3267075"/>
                </a:cubicBezTo>
                <a:cubicBezTo>
                  <a:pt x="1613339" y="3243785"/>
                  <a:pt x="1637473" y="3233766"/>
                  <a:pt x="1676400" y="3200400"/>
                </a:cubicBezTo>
                <a:cubicBezTo>
                  <a:pt x="1686627" y="3191634"/>
                  <a:pt x="1694748" y="3180591"/>
                  <a:pt x="1704975" y="3171825"/>
                </a:cubicBezTo>
                <a:cubicBezTo>
                  <a:pt x="1717028" y="3161494"/>
                  <a:pt x="1730157" y="3152477"/>
                  <a:pt x="1743075" y="3143250"/>
                </a:cubicBezTo>
                <a:cubicBezTo>
                  <a:pt x="1752390" y="3136596"/>
                  <a:pt x="1763094" y="3131805"/>
                  <a:pt x="1771650" y="3124200"/>
                </a:cubicBezTo>
                <a:lnTo>
                  <a:pt x="1857375" y="3038475"/>
                </a:lnTo>
                <a:cubicBezTo>
                  <a:pt x="1874787" y="3021063"/>
                  <a:pt x="1962019" y="2981404"/>
                  <a:pt x="1962150" y="2981325"/>
                </a:cubicBezTo>
                <a:cubicBezTo>
                  <a:pt x="1978025" y="2971800"/>
                  <a:pt x="1994076" y="2962562"/>
                  <a:pt x="2009775" y="2952750"/>
                </a:cubicBezTo>
                <a:cubicBezTo>
                  <a:pt x="2019483" y="2946683"/>
                  <a:pt x="2028111" y="2938820"/>
                  <a:pt x="2038350" y="2933700"/>
                </a:cubicBezTo>
                <a:cubicBezTo>
                  <a:pt x="2047330" y="2929210"/>
                  <a:pt x="2057697" y="2928130"/>
                  <a:pt x="2066925" y="2924175"/>
                </a:cubicBezTo>
                <a:cubicBezTo>
                  <a:pt x="2170487" y="2879791"/>
                  <a:pt x="2026245" y="2937250"/>
                  <a:pt x="2152650" y="2867025"/>
                </a:cubicBezTo>
                <a:cubicBezTo>
                  <a:pt x="2164093" y="2860668"/>
                  <a:pt x="2178050" y="2860675"/>
                  <a:pt x="2190750" y="2857500"/>
                </a:cubicBezTo>
                <a:cubicBezTo>
                  <a:pt x="2235222" y="2813028"/>
                  <a:pt x="2201486" y="2843028"/>
                  <a:pt x="2247900" y="2809875"/>
                </a:cubicBezTo>
                <a:cubicBezTo>
                  <a:pt x="2260818" y="2800648"/>
                  <a:pt x="2272538" y="2789714"/>
                  <a:pt x="2286000" y="2781300"/>
                </a:cubicBezTo>
                <a:cubicBezTo>
                  <a:pt x="2331950" y="2752581"/>
                  <a:pt x="2311429" y="2770402"/>
                  <a:pt x="2352675" y="2752725"/>
                </a:cubicBezTo>
                <a:cubicBezTo>
                  <a:pt x="2410763" y="2727830"/>
                  <a:pt x="2371937" y="2736779"/>
                  <a:pt x="2438400" y="2714625"/>
                </a:cubicBezTo>
                <a:cubicBezTo>
                  <a:pt x="2450819" y="2710485"/>
                  <a:pt x="2464243" y="2709697"/>
                  <a:pt x="2476500" y="2705100"/>
                </a:cubicBezTo>
                <a:cubicBezTo>
                  <a:pt x="2489795" y="2700114"/>
                  <a:pt x="2501417" y="2691323"/>
                  <a:pt x="2514600" y="2686050"/>
                </a:cubicBezTo>
                <a:cubicBezTo>
                  <a:pt x="2533244" y="2678592"/>
                  <a:pt x="2552700" y="2673350"/>
                  <a:pt x="2571750" y="2667000"/>
                </a:cubicBezTo>
                <a:cubicBezTo>
                  <a:pt x="2581275" y="2663825"/>
                  <a:pt x="2590480" y="2659444"/>
                  <a:pt x="2600325" y="2657475"/>
                </a:cubicBezTo>
                <a:cubicBezTo>
                  <a:pt x="2669965" y="2643547"/>
                  <a:pt x="2631923" y="2650240"/>
                  <a:pt x="2714625" y="2638425"/>
                </a:cubicBezTo>
                <a:cubicBezTo>
                  <a:pt x="3038104" y="2530599"/>
                  <a:pt x="3398405" y="2600036"/>
                  <a:pt x="3733800" y="2647950"/>
                </a:cubicBezTo>
                <a:cubicBezTo>
                  <a:pt x="3743325" y="2651125"/>
                  <a:pt x="3752530" y="2655506"/>
                  <a:pt x="3762375" y="2657475"/>
                </a:cubicBezTo>
                <a:cubicBezTo>
                  <a:pt x="3784283" y="2661857"/>
                  <a:pt x="3886707" y="2674207"/>
                  <a:pt x="3905250" y="2676525"/>
                </a:cubicBezTo>
                <a:cubicBezTo>
                  <a:pt x="3914775" y="2679700"/>
                  <a:pt x="3924171" y="2683292"/>
                  <a:pt x="3933825" y="2686050"/>
                </a:cubicBezTo>
                <a:cubicBezTo>
                  <a:pt x="4002271" y="2705606"/>
                  <a:pt x="3940984" y="2685458"/>
                  <a:pt x="4019550" y="2705100"/>
                </a:cubicBezTo>
                <a:cubicBezTo>
                  <a:pt x="4041974" y="2710706"/>
                  <a:pt x="4064297" y="2716841"/>
                  <a:pt x="4086225" y="2724150"/>
                </a:cubicBezTo>
                <a:cubicBezTo>
                  <a:pt x="4102445" y="2729557"/>
                  <a:pt x="4117841" y="2737197"/>
                  <a:pt x="4133850" y="2743200"/>
                </a:cubicBezTo>
                <a:cubicBezTo>
                  <a:pt x="4143251" y="2746725"/>
                  <a:pt x="4153197" y="2748770"/>
                  <a:pt x="4162425" y="2752725"/>
                </a:cubicBezTo>
                <a:cubicBezTo>
                  <a:pt x="4175476" y="2758318"/>
                  <a:pt x="4187550" y="2766008"/>
                  <a:pt x="4200525" y="2771775"/>
                </a:cubicBezTo>
                <a:cubicBezTo>
                  <a:pt x="4240209" y="2789412"/>
                  <a:pt x="4289839" y="2803042"/>
                  <a:pt x="4324350" y="2828925"/>
                </a:cubicBezTo>
                <a:lnTo>
                  <a:pt x="4438650" y="2914650"/>
                </a:lnTo>
                <a:cubicBezTo>
                  <a:pt x="4450009" y="2923169"/>
                  <a:pt x="4464936" y="2925824"/>
                  <a:pt x="4476750" y="2933700"/>
                </a:cubicBezTo>
                <a:cubicBezTo>
                  <a:pt x="4493666" y="2944977"/>
                  <a:pt x="4507223" y="2960885"/>
                  <a:pt x="4524375" y="2971800"/>
                </a:cubicBezTo>
                <a:cubicBezTo>
                  <a:pt x="4542344" y="2983235"/>
                  <a:pt x="4563556" y="2988940"/>
                  <a:pt x="4581525" y="3000375"/>
                </a:cubicBezTo>
                <a:cubicBezTo>
                  <a:pt x="4598677" y="3011290"/>
                  <a:pt x="4612234" y="3027198"/>
                  <a:pt x="4629150" y="3038475"/>
                </a:cubicBezTo>
                <a:cubicBezTo>
                  <a:pt x="4640964" y="3046351"/>
                  <a:pt x="4655209" y="3050000"/>
                  <a:pt x="4667250" y="3057525"/>
                </a:cubicBezTo>
                <a:cubicBezTo>
                  <a:pt x="4680712" y="3065939"/>
                  <a:pt x="4692432" y="3076873"/>
                  <a:pt x="4705350" y="3086100"/>
                </a:cubicBezTo>
                <a:cubicBezTo>
                  <a:pt x="4714665" y="3092754"/>
                  <a:pt x="4724400" y="3098800"/>
                  <a:pt x="4733925" y="3105150"/>
                </a:cubicBezTo>
                <a:cubicBezTo>
                  <a:pt x="4740275" y="3114675"/>
                  <a:pt x="4744880" y="3125630"/>
                  <a:pt x="4752975" y="3133725"/>
                </a:cubicBezTo>
                <a:cubicBezTo>
                  <a:pt x="4841161" y="3221911"/>
                  <a:pt x="4716500" y="3072121"/>
                  <a:pt x="4810125" y="3181350"/>
                </a:cubicBezTo>
                <a:cubicBezTo>
                  <a:pt x="4820456" y="3193403"/>
                  <a:pt x="4827475" y="3208225"/>
                  <a:pt x="4838700" y="3219450"/>
                </a:cubicBezTo>
                <a:cubicBezTo>
                  <a:pt x="4846795" y="3227545"/>
                  <a:pt x="4858481" y="3231171"/>
                  <a:pt x="4867275" y="3238500"/>
                </a:cubicBezTo>
                <a:cubicBezTo>
                  <a:pt x="4877623" y="3247124"/>
                  <a:pt x="4885502" y="3258451"/>
                  <a:pt x="4895850" y="3267075"/>
                </a:cubicBezTo>
                <a:cubicBezTo>
                  <a:pt x="4920469" y="3287591"/>
                  <a:pt x="4924361" y="3286104"/>
                  <a:pt x="4953000" y="3295650"/>
                </a:cubicBezTo>
                <a:cubicBezTo>
                  <a:pt x="4968875" y="3308350"/>
                  <a:pt x="4983385" y="3322975"/>
                  <a:pt x="5000625" y="3333750"/>
                </a:cubicBezTo>
                <a:cubicBezTo>
                  <a:pt x="5009139" y="3339071"/>
                  <a:pt x="5020220" y="3338785"/>
                  <a:pt x="5029200" y="3343275"/>
                </a:cubicBezTo>
                <a:cubicBezTo>
                  <a:pt x="5045759" y="3351554"/>
                  <a:pt x="5061421" y="3361581"/>
                  <a:pt x="5076825" y="3371850"/>
                </a:cubicBezTo>
                <a:cubicBezTo>
                  <a:pt x="5134490" y="3410293"/>
                  <a:pt x="5092571" y="3392974"/>
                  <a:pt x="5143500" y="3409950"/>
                </a:cubicBezTo>
                <a:cubicBezTo>
                  <a:pt x="5162550" y="3422650"/>
                  <a:pt x="5180172" y="3437811"/>
                  <a:pt x="5200650" y="3448050"/>
                </a:cubicBezTo>
                <a:cubicBezTo>
                  <a:pt x="5213350" y="3454400"/>
                  <a:pt x="5226709" y="3459575"/>
                  <a:pt x="5238750" y="3467100"/>
                </a:cubicBezTo>
                <a:cubicBezTo>
                  <a:pt x="5304653" y="3508289"/>
                  <a:pt x="5249285" y="3486487"/>
                  <a:pt x="5305425" y="3505200"/>
                </a:cubicBezTo>
                <a:cubicBezTo>
                  <a:pt x="5401491" y="3577250"/>
                  <a:pt x="5282974" y="3485556"/>
                  <a:pt x="5381625" y="3571875"/>
                </a:cubicBezTo>
                <a:cubicBezTo>
                  <a:pt x="5393572" y="3582329"/>
                  <a:pt x="5408500" y="3589225"/>
                  <a:pt x="5419725" y="3600450"/>
                </a:cubicBezTo>
                <a:cubicBezTo>
                  <a:pt x="5427820" y="3608545"/>
                  <a:pt x="5430680" y="3620930"/>
                  <a:pt x="5438775" y="3629025"/>
                </a:cubicBezTo>
                <a:cubicBezTo>
                  <a:pt x="5443444" y="3633694"/>
                  <a:pt x="5517492" y="3695778"/>
                  <a:pt x="5534025" y="3705225"/>
                </a:cubicBezTo>
                <a:cubicBezTo>
                  <a:pt x="5542742" y="3710206"/>
                  <a:pt x="5553075" y="3711575"/>
                  <a:pt x="5562600" y="3714750"/>
                </a:cubicBezTo>
                <a:cubicBezTo>
                  <a:pt x="5587844" y="3739994"/>
                  <a:pt x="5614331" y="3773953"/>
                  <a:pt x="5648325" y="3790950"/>
                </a:cubicBezTo>
                <a:cubicBezTo>
                  <a:pt x="5657305" y="3795440"/>
                  <a:pt x="5667375" y="3797300"/>
                  <a:pt x="5676900" y="3800475"/>
                </a:cubicBezTo>
                <a:cubicBezTo>
                  <a:pt x="5689600" y="3813175"/>
                  <a:pt x="5701363" y="3826886"/>
                  <a:pt x="5715000" y="3838575"/>
                </a:cubicBezTo>
                <a:cubicBezTo>
                  <a:pt x="5723692" y="3846025"/>
                  <a:pt x="5734260" y="3850971"/>
                  <a:pt x="5743575" y="3857625"/>
                </a:cubicBezTo>
                <a:cubicBezTo>
                  <a:pt x="5756493" y="3866852"/>
                  <a:pt x="5769622" y="3875869"/>
                  <a:pt x="5781675" y="3886200"/>
                </a:cubicBezTo>
                <a:cubicBezTo>
                  <a:pt x="5791902" y="3894966"/>
                  <a:pt x="5799042" y="3907303"/>
                  <a:pt x="5810250" y="3914775"/>
                </a:cubicBezTo>
                <a:cubicBezTo>
                  <a:pt x="5818604" y="3920344"/>
                  <a:pt x="5829597" y="3920345"/>
                  <a:pt x="5838825" y="3924300"/>
                </a:cubicBezTo>
                <a:cubicBezTo>
                  <a:pt x="5955717" y="3974397"/>
                  <a:pt x="5809841" y="3914571"/>
                  <a:pt x="5905500" y="3962400"/>
                </a:cubicBezTo>
                <a:cubicBezTo>
                  <a:pt x="5919165" y="3969232"/>
                  <a:pt x="5959968" y="3978398"/>
                  <a:pt x="5972175" y="3981450"/>
                </a:cubicBezTo>
                <a:cubicBezTo>
                  <a:pt x="5981700" y="3987800"/>
                  <a:pt x="5990228" y="3995991"/>
                  <a:pt x="6000750" y="4000500"/>
                </a:cubicBezTo>
                <a:cubicBezTo>
                  <a:pt x="6012782" y="4005657"/>
                  <a:pt x="6026263" y="4006429"/>
                  <a:pt x="6038850" y="4010025"/>
                </a:cubicBezTo>
                <a:cubicBezTo>
                  <a:pt x="6105348" y="4029024"/>
                  <a:pt x="6020312" y="4012820"/>
                  <a:pt x="6134100" y="4029075"/>
                </a:cubicBezTo>
                <a:lnTo>
                  <a:pt x="6429375" y="4019550"/>
                </a:lnTo>
                <a:cubicBezTo>
                  <a:pt x="6461245" y="4017995"/>
                  <a:pt x="6492827" y="4012675"/>
                  <a:pt x="6524625" y="4010025"/>
                </a:cubicBezTo>
                <a:cubicBezTo>
                  <a:pt x="6569034" y="4006324"/>
                  <a:pt x="6613612" y="4004725"/>
                  <a:pt x="6657975" y="4000500"/>
                </a:cubicBezTo>
                <a:cubicBezTo>
                  <a:pt x="6680325" y="3998371"/>
                  <a:pt x="6702323" y="3993325"/>
                  <a:pt x="6724650" y="3990975"/>
                </a:cubicBezTo>
                <a:cubicBezTo>
                  <a:pt x="6762672" y="3986973"/>
                  <a:pt x="6800850" y="3984625"/>
                  <a:pt x="6838950" y="3981450"/>
                </a:cubicBezTo>
                <a:cubicBezTo>
                  <a:pt x="6851650" y="3975100"/>
                  <a:pt x="6863999" y="3967993"/>
                  <a:pt x="6877050" y="3962400"/>
                </a:cubicBezTo>
                <a:cubicBezTo>
                  <a:pt x="6886278" y="3958445"/>
                  <a:pt x="6899789" y="3961045"/>
                  <a:pt x="6905625" y="3952875"/>
                </a:cubicBezTo>
                <a:cubicBezTo>
                  <a:pt x="6917297" y="3936535"/>
                  <a:pt x="6918325" y="3914775"/>
                  <a:pt x="6924675" y="3895725"/>
                </a:cubicBezTo>
                <a:lnTo>
                  <a:pt x="6934200" y="3867150"/>
                </a:lnTo>
                <a:cubicBezTo>
                  <a:pt x="6939320" y="3851791"/>
                  <a:pt x="6939798" y="3835231"/>
                  <a:pt x="6943725" y="3819525"/>
                </a:cubicBezTo>
                <a:cubicBezTo>
                  <a:pt x="6946160" y="3809785"/>
                  <a:pt x="6950075" y="3800475"/>
                  <a:pt x="6953250" y="3790950"/>
                </a:cubicBezTo>
                <a:cubicBezTo>
                  <a:pt x="6950075" y="3695700"/>
                  <a:pt x="6948869" y="3600364"/>
                  <a:pt x="6943725" y="3505200"/>
                </a:cubicBezTo>
                <a:cubicBezTo>
                  <a:pt x="6942513" y="3482782"/>
                  <a:pt x="6936510" y="3460856"/>
                  <a:pt x="6934200" y="3438525"/>
                </a:cubicBezTo>
                <a:cubicBezTo>
                  <a:pt x="6926983" y="3368759"/>
                  <a:pt x="6921500" y="3298825"/>
                  <a:pt x="6915150" y="3228975"/>
                </a:cubicBezTo>
                <a:cubicBezTo>
                  <a:pt x="6906697" y="3135992"/>
                  <a:pt x="6902442" y="3160686"/>
                  <a:pt x="6886575" y="3105150"/>
                </a:cubicBezTo>
                <a:cubicBezTo>
                  <a:pt x="6875208" y="3065365"/>
                  <a:pt x="6875010" y="3054808"/>
                  <a:pt x="6867525" y="3009900"/>
                </a:cubicBezTo>
                <a:cubicBezTo>
                  <a:pt x="6864350" y="2959100"/>
                  <a:pt x="6860034" y="2908358"/>
                  <a:pt x="6858000" y="2857500"/>
                </a:cubicBezTo>
                <a:cubicBezTo>
                  <a:pt x="6853684" y="2749590"/>
                  <a:pt x="6854151" y="2641497"/>
                  <a:pt x="6848475" y="2533650"/>
                </a:cubicBezTo>
                <a:cubicBezTo>
                  <a:pt x="6847787" y="2520577"/>
                  <a:pt x="6841790" y="2508329"/>
                  <a:pt x="6838950" y="2495550"/>
                </a:cubicBezTo>
                <a:cubicBezTo>
                  <a:pt x="6837347" y="2488337"/>
                  <a:pt x="6828410" y="2432115"/>
                  <a:pt x="6819900" y="2419350"/>
                </a:cubicBezTo>
                <a:cubicBezTo>
                  <a:pt x="6801994" y="2392491"/>
                  <a:pt x="6756882" y="2367813"/>
                  <a:pt x="6734175" y="2352675"/>
                </a:cubicBezTo>
                <a:cubicBezTo>
                  <a:pt x="6724650" y="2346325"/>
                  <a:pt x="6716825" y="2335870"/>
                  <a:pt x="6705600" y="2333625"/>
                </a:cubicBezTo>
                <a:lnTo>
                  <a:pt x="6657975" y="2324100"/>
                </a:lnTo>
                <a:cubicBezTo>
                  <a:pt x="6593458" y="2281089"/>
                  <a:pt x="6672404" y="2328481"/>
                  <a:pt x="6581775" y="2295525"/>
                </a:cubicBezTo>
                <a:cubicBezTo>
                  <a:pt x="6561759" y="2288246"/>
                  <a:pt x="6544641" y="2274229"/>
                  <a:pt x="6524625" y="2266950"/>
                </a:cubicBezTo>
                <a:cubicBezTo>
                  <a:pt x="6509410" y="2261417"/>
                  <a:pt x="6492619" y="2261685"/>
                  <a:pt x="6477000" y="2257425"/>
                </a:cubicBezTo>
                <a:cubicBezTo>
                  <a:pt x="6457627" y="2252141"/>
                  <a:pt x="6438900" y="2244725"/>
                  <a:pt x="6419850" y="2238375"/>
                </a:cubicBezTo>
                <a:lnTo>
                  <a:pt x="6334125" y="2209800"/>
                </a:lnTo>
                <a:cubicBezTo>
                  <a:pt x="6320655" y="2205310"/>
                  <a:pt x="6309678" y="2194651"/>
                  <a:pt x="6296025" y="2190750"/>
                </a:cubicBezTo>
                <a:cubicBezTo>
                  <a:pt x="6264892" y="2181855"/>
                  <a:pt x="6232187" y="2179553"/>
                  <a:pt x="6200775" y="2171700"/>
                </a:cubicBezTo>
                <a:cubicBezTo>
                  <a:pt x="6188075" y="2168525"/>
                  <a:pt x="6174932" y="2166772"/>
                  <a:pt x="6162675" y="2162175"/>
                </a:cubicBezTo>
                <a:cubicBezTo>
                  <a:pt x="6149380" y="2157189"/>
                  <a:pt x="6137550" y="2148892"/>
                  <a:pt x="6124575" y="2143125"/>
                </a:cubicBezTo>
                <a:cubicBezTo>
                  <a:pt x="6108951" y="2136181"/>
                  <a:pt x="6093018" y="2129918"/>
                  <a:pt x="6076950" y="2124075"/>
                </a:cubicBezTo>
                <a:cubicBezTo>
                  <a:pt x="6058079" y="2117213"/>
                  <a:pt x="6019800" y="2105025"/>
                  <a:pt x="6019800" y="2105025"/>
                </a:cubicBezTo>
                <a:cubicBezTo>
                  <a:pt x="5960390" y="2065418"/>
                  <a:pt x="6021803" y="2102740"/>
                  <a:pt x="5962650" y="2076450"/>
                </a:cubicBezTo>
                <a:cubicBezTo>
                  <a:pt x="5943187" y="2067800"/>
                  <a:pt x="5924963" y="2056525"/>
                  <a:pt x="5905500" y="2047875"/>
                </a:cubicBezTo>
                <a:cubicBezTo>
                  <a:pt x="5896325" y="2043797"/>
                  <a:pt x="5885905" y="2042840"/>
                  <a:pt x="5876925" y="2038350"/>
                </a:cubicBezTo>
                <a:cubicBezTo>
                  <a:pt x="5860366" y="2030071"/>
                  <a:pt x="5845484" y="2018766"/>
                  <a:pt x="5829300" y="2009775"/>
                </a:cubicBezTo>
                <a:cubicBezTo>
                  <a:pt x="5816888" y="2002879"/>
                  <a:pt x="5803376" y="1998030"/>
                  <a:pt x="5791200" y="1990725"/>
                </a:cubicBezTo>
                <a:cubicBezTo>
                  <a:pt x="5709320" y="1941597"/>
                  <a:pt x="5762952" y="1962259"/>
                  <a:pt x="5705475" y="1943100"/>
                </a:cubicBezTo>
                <a:cubicBezTo>
                  <a:pt x="5594095" y="1868846"/>
                  <a:pt x="5690163" y="1925652"/>
                  <a:pt x="5619750" y="1895475"/>
                </a:cubicBezTo>
                <a:cubicBezTo>
                  <a:pt x="5606699" y="1889882"/>
                  <a:pt x="5595485" y="1879618"/>
                  <a:pt x="5581650" y="1876425"/>
                </a:cubicBezTo>
                <a:cubicBezTo>
                  <a:pt x="5553635" y="1869960"/>
                  <a:pt x="5524500" y="1870075"/>
                  <a:pt x="5495925" y="1866900"/>
                </a:cubicBezTo>
                <a:lnTo>
                  <a:pt x="5419725" y="1847850"/>
                </a:lnTo>
                <a:cubicBezTo>
                  <a:pt x="5407025" y="1844675"/>
                  <a:pt x="5394044" y="1842465"/>
                  <a:pt x="5381625" y="1838325"/>
                </a:cubicBezTo>
                <a:cubicBezTo>
                  <a:pt x="5312056" y="1815135"/>
                  <a:pt x="5343956" y="1824145"/>
                  <a:pt x="5286375" y="1809750"/>
                </a:cubicBezTo>
                <a:cubicBezTo>
                  <a:pt x="5276850" y="1803400"/>
                  <a:pt x="5268261" y="1795349"/>
                  <a:pt x="5257800" y="1790700"/>
                </a:cubicBezTo>
                <a:cubicBezTo>
                  <a:pt x="5187703" y="1759546"/>
                  <a:pt x="5218240" y="1786014"/>
                  <a:pt x="5162550" y="1752600"/>
                </a:cubicBezTo>
                <a:cubicBezTo>
                  <a:pt x="5080670" y="1703472"/>
                  <a:pt x="5134302" y="1724134"/>
                  <a:pt x="5076825" y="1704975"/>
                </a:cubicBezTo>
                <a:cubicBezTo>
                  <a:pt x="5067300" y="1698625"/>
                  <a:pt x="5056345" y="1694020"/>
                  <a:pt x="5048250" y="1685925"/>
                </a:cubicBezTo>
                <a:cubicBezTo>
                  <a:pt x="5040155" y="1677830"/>
                  <a:pt x="5038139" y="1664501"/>
                  <a:pt x="5029200" y="1657350"/>
                </a:cubicBezTo>
                <a:cubicBezTo>
                  <a:pt x="5021360" y="1651078"/>
                  <a:pt x="5010150" y="1651000"/>
                  <a:pt x="5000625" y="1647825"/>
                </a:cubicBezTo>
                <a:cubicBezTo>
                  <a:pt x="4991100" y="1638300"/>
                  <a:pt x="4983011" y="1627080"/>
                  <a:pt x="4972050" y="1619250"/>
                </a:cubicBezTo>
                <a:cubicBezTo>
                  <a:pt x="4945230" y="1600093"/>
                  <a:pt x="4926531" y="1598345"/>
                  <a:pt x="4895850" y="1590675"/>
                </a:cubicBezTo>
                <a:cubicBezTo>
                  <a:pt x="4886325" y="1584325"/>
                  <a:pt x="4877514" y="1576745"/>
                  <a:pt x="4867275" y="1571625"/>
                </a:cubicBezTo>
                <a:cubicBezTo>
                  <a:pt x="4858295" y="1567135"/>
                  <a:pt x="4847477" y="1566976"/>
                  <a:pt x="4838700" y="1562100"/>
                </a:cubicBezTo>
                <a:cubicBezTo>
                  <a:pt x="4818686" y="1550981"/>
                  <a:pt x="4781550" y="1524000"/>
                  <a:pt x="4781550" y="1524000"/>
                </a:cubicBezTo>
                <a:cubicBezTo>
                  <a:pt x="4726955" y="1442108"/>
                  <a:pt x="4799650" y="1538480"/>
                  <a:pt x="4733925" y="1485900"/>
                </a:cubicBezTo>
                <a:cubicBezTo>
                  <a:pt x="4724986" y="1478749"/>
                  <a:pt x="4722204" y="1466119"/>
                  <a:pt x="4714875" y="1457325"/>
                </a:cubicBezTo>
                <a:cubicBezTo>
                  <a:pt x="4706251" y="1446977"/>
                  <a:pt x="4694570" y="1439383"/>
                  <a:pt x="4686300" y="1428750"/>
                </a:cubicBezTo>
                <a:cubicBezTo>
                  <a:pt x="4672244" y="1410678"/>
                  <a:pt x="4660900" y="1390650"/>
                  <a:pt x="4648200" y="1371600"/>
                </a:cubicBezTo>
                <a:lnTo>
                  <a:pt x="4552950" y="1228725"/>
                </a:lnTo>
                <a:cubicBezTo>
                  <a:pt x="4541811" y="1212017"/>
                  <a:pt x="4540250" y="1190625"/>
                  <a:pt x="4533900" y="1171575"/>
                </a:cubicBezTo>
                <a:cubicBezTo>
                  <a:pt x="4530725" y="1162050"/>
                  <a:pt x="4528865" y="1151980"/>
                  <a:pt x="4524375" y="1143000"/>
                </a:cubicBezTo>
                <a:cubicBezTo>
                  <a:pt x="4518025" y="1130300"/>
                  <a:pt x="4510311" y="1118195"/>
                  <a:pt x="4505325" y="1104900"/>
                </a:cubicBezTo>
                <a:cubicBezTo>
                  <a:pt x="4500728" y="1092643"/>
                  <a:pt x="4498640" y="1079579"/>
                  <a:pt x="4495800" y="1066800"/>
                </a:cubicBezTo>
                <a:cubicBezTo>
                  <a:pt x="4492288" y="1050996"/>
                  <a:pt x="4491959" y="1034334"/>
                  <a:pt x="4486275" y="1019175"/>
                </a:cubicBezTo>
                <a:cubicBezTo>
                  <a:pt x="4482255" y="1008456"/>
                  <a:pt x="4473575" y="1000125"/>
                  <a:pt x="4467225" y="990600"/>
                </a:cubicBezTo>
                <a:cubicBezTo>
                  <a:pt x="4464050" y="971550"/>
                  <a:pt x="4463807" y="951772"/>
                  <a:pt x="4457700" y="933450"/>
                </a:cubicBezTo>
                <a:cubicBezTo>
                  <a:pt x="4454080" y="922590"/>
                  <a:pt x="4443770" y="915114"/>
                  <a:pt x="4438650" y="904875"/>
                </a:cubicBezTo>
                <a:cubicBezTo>
                  <a:pt x="4434160" y="895895"/>
                  <a:pt x="4431767" y="885986"/>
                  <a:pt x="4429125" y="876300"/>
                </a:cubicBezTo>
                <a:cubicBezTo>
                  <a:pt x="4422236" y="851041"/>
                  <a:pt x="4418354" y="824938"/>
                  <a:pt x="4410075" y="800100"/>
                </a:cubicBezTo>
                <a:cubicBezTo>
                  <a:pt x="4406900" y="790575"/>
                  <a:pt x="4405040" y="780505"/>
                  <a:pt x="4400550" y="771525"/>
                </a:cubicBezTo>
                <a:cubicBezTo>
                  <a:pt x="4366990" y="704404"/>
                  <a:pt x="4379338" y="789288"/>
                  <a:pt x="4352925" y="657225"/>
                </a:cubicBezTo>
                <a:cubicBezTo>
                  <a:pt x="4332051" y="552855"/>
                  <a:pt x="4358152" y="661638"/>
                  <a:pt x="4324350" y="571500"/>
                </a:cubicBezTo>
                <a:cubicBezTo>
                  <a:pt x="4319753" y="559243"/>
                  <a:pt x="4318421" y="545987"/>
                  <a:pt x="4314825" y="533400"/>
                </a:cubicBezTo>
                <a:cubicBezTo>
                  <a:pt x="4309325" y="514149"/>
                  <a:pt x="4302153" y="490165"/>
                  <a:pt x="4286250" y="476250"/>
                </a:cubicBezTo>
                <a:cubicBezTo>
                  <a:pt x="4233688" y="430259"/>
                  <a:pt x="4242460" y="444063"/>
                  <a:pt x="4191000" y="428625"/>
                </a:cubicBezTo>
                <a:cubicBezTo>
                  <a:pt x="4171766" y="422855"/>
                  <a:pt x="4152900" y="415925"/>
                  <a:pt x="4133850" y="409575"/>
                </a:cubicBezTo>
                <a:cubicBezTo>
                  <a:pt x="4083753" y="392876"/>
                  <a:pt x="4108981" y="392378"/>
                  <a:pt x="4067175" y="371475"/>
                </a:cubicBezTo>
                <a:cubicBezTo>
                  <a:pt x="4058195" y="366985"/>
                  <a:pt x="4047580" y="366440"/>
                  <a:pt x="4038600" y="361950"/>
                </a:cubicBezTo>
                <a:cubicBezTo>
                  <a:pt x="4022041" y="353671"/>
                  <a:pt x="4006674" y="343187"/>
                  <a:pt x="3990975" y="333375"/>
                </a:cubicBezTo>
                <a:cubicBezTo>
                  <a:pt x="3981267" y="327308"/>
                  <a:pt x="3972922" y="318834"/>
                  <a:pt x="3962400" y="314325"/>
                </a:cubicBezTo>
                <a:cubicBezTo>
                  <a:pt x="3950368" y="309168"/>
                  <a:pt x="3937000" y="307975"/>
                  <a:pt x="3924300" y="304800"/>
                </a:cubicBezTo>
                <a:cubicBezTo>
                  <a:pt x="3911600" y="295275"/>
                  <a:pt x="3899662" y="284639"/>
                  <a:pt x="3886200" y="276225"/>
                </a:cubicBezTo>
                <a:cubicBezTo>
                  <a:pt x="3859297" y="259411"/>
                  <a:pt x="3847303" y="256909"/>
                  <a:pt x="3819525" y="247650"/>
                </a:cubicBezTo>
                <a:cubicBezTo>
                  <a:pt x="3742407" y="196238"/>
                  <a:pt x="3845111" y="260080"/>
                  <a:pt x="3752850" y="219075"/>
                </a:cubicBezTo>
                <a:cubicBezTo>
                  <a:pt x="3735932" y="211556"/>
                  <a:pt x="3722504" y="197146"/>
                  <a:pt x="3705225" y="190500"/>
                </a:cubicBezTo>
                <a:cubicBezTo>
                  <a:pt x="3680788" y="181101"/>
                  <a:pt x="3652443" y="183159"/>
                  <a:pt x="3629025" y="171450"/>
                </a:cubicBezTo>
                <a:cubicBezTo>
                  <a:pt x="3597801" y="155838"/>
                  <a:pt x="3593183" y="151284"/>
                  <a:pt x="3562350" y="142875"/>
                </a:cubicBezTo>
                <a:cubicBezTo>
                  <a:pt x="3537091" y="135986"/>
                  <a:pt x="3510988" y="132104"/>
                  <a:pt x="3486150" y="123825"/>
                </a:cubicBezTo>
                <a:cubicBezTo>
                  <a:pt x="3476625" y="120650"/>
                  <a:pt x="3467358" y="116558"/>
                  <a:pt x="3457575" y="114300"/>
                </a:cubicBezTo>
                <a:cubicBezTo>
                  <a:pt x="3354654" y="90549"/>
                  <a:pt x="3345038" y="91999"/>
                  <a:pt x="3228975" y="85725"/>
                </a:cubicBezTo>
                <a:cubicBezTo>
                  <a:pt x="3155988" y="81780"/>
                  <a:pt x="3082933" y="79181"/>
                  <a:pt x="3009900" y="76200"/>
                </a:cubicBezTo>
                <a:lnTo>
                  <a:pt x="2762250" y="66675"/>
                </a:lnTo>
                <a:cubicBezTo>
                  <a:pt x="2631838" y="60313"/>
                  <a:pt x="2502049" y="45766"/>
                  <a:pt x="2371725" y="38100"/>
                </a:cubicBezTo>
                <a:cubicBezTo>
                  <a:pt x="2308255" y="34366"/>
                  <a:pt x="2244635" y="33215"/>
                  <a:pt x="2181225" y="28575"/>
                </a:cubicBezTo>
                <a:cubicBezTo>
                  <a:pt x="2114427" y="23687"/>
                  <a:pt x="2047945" y="15087"/>
                  <a:pt x="1981200" y="9525"/>
                </a:cubicBezTo>
                <a:lnTo>
                  <a:pt x="1866900" y="0"/>
                </a:lnTo>
                <a:lnTo>
                  <a:pt x="838200" y="9525"/>
                </a:lnTo>
                <a:cubicBezTo>
                  <a:pt x="796936" y="10249"/>
                  <a:pt x="780265" y="21790"/>
                  <a:pt x="742950" y="28575"/>
                </a:cubicBezTo>
                <a:cubicBezTo>
                  <a:pt x="720861" y="32591"/>
                  <a:pt x="698500" y="34925"/>
                  <a:pt x="676275" y="38100"/>
                </a:cubicBezTo>
                <a:cubicBezTo>
                  <a:pt x="637688" y="50962"/>
                  <a:pt x="648925" y="48529"/>
                  <a:pt x="600075" y="57150"/>
                </a:cubicBezTo>
                <a:lnTo>
                  <a:pt x="485775" y="76200"/>
                </a:lnTo>
                <a:cubicBezTo>
                  <a:pt x="413385" y="100330"/>
                  <a:pt x="474042" y="82734"/>
                  <a:pt x="323850" y="95250"/>
                </a:cubicBezTo>
                <a:cubicBezTo>
                  <a:pt x="292052" y="97900"/>
                  <a:pt x="260350" y="101600"/>
                  <a:pt x="228600" y="104775"/>
                </a:cubicBezTo>
                <a:cubicBezTo>
                  <a:pt x="219075" y="107950"/>
                  <a:pt x="208802" y="109424"/>
                  <a:pt x="200025" y="114300"/>
                </a:cubicBezTo>
                <a:cubicBezTo>
                  <a:pt x="180011" y="125419"/>
                  <a:pt x="142875" y="152400"/>
                  <a:pt x="142875" y="152400"/>
                </a:cubicBezTo>
                <a:lnTo>
                  <a:pt x="104775" y="209550"/>
                </a:lnTo>
                <a:cubicBezTo>
                  <a:pt x="44983" y="299238"/>
                  <a:pt x="74613" y="196850"/>
                  <a:pt x="66675" y="219075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367" name="Textfeld 10"/>
          <p:cNvSpPr txBox="1">
            <a:spLocks noChangeArrowheads="1"/>
          </p:cNvSpPr>
          <p:nvPr/>
        </p:nvSpPr>
        <p:spPr bwMode="auto">
          <a:xfrm>
            <a:off x="539750" y="1412875"/>
            <a:ext cx="2741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ATC</a:t>
            </a:r>
            <a:r>
              <a:rPr lang="de-DE">
                <a:sym typeface="Wingdings" pitchFamily="2" charset="2"/>
              </a:rPr>
              <a:t>ICD Umsetzung</a:t>
            </a:r>
            <a:endParaRPr lang="de-DE"/>
          </a:p>
        </p:txBody>
      </p:sp>
      <p:sp>
        <p:nvSpPr>
          <p:cNvPr id="12" name="Freihandform 11"/>
          <p:cNvSpPr/>
          <p:nvPr/>
        </p:nvSpPr>
        <p:spPr>
          <a:xfrm>
            <a:off x="5372100" y="2909888"/>
            <a:ext cx="3638550" cy="3167062"/>
          </a:xfrm>
          <a:custGeom>
            <a:avLst/>
            <a:gdLst>
              <a:gd name="connsiteX0" fmla="*/ 3505200 w 3638550"/>
              <a:gd name="connsiteY0" fmla="*/ 42316 h 3166516"/>
              <a:gd name="connsiteX1" fmla="*/ 3409950 w 3638550"/>
              <a:gd name="connsiteY1" fmla="*/ 32791 h 3166516"/>
              <a:gd name="connsiteX2" fmla="*/ 3324225 w 3638550"/>
              <a:gd name="connsiteY2" fmla="*/ 23266 h 3166516"/>
              <a:gd name="connsiteX3" fmla="*/ 2924175 w 3638550"/>
              <a:gd name="connsiteY3" fmla="*/ 4216 h 3166516"/>
              <a:gd name="connsiteX4" fmla="*/ 2743200 w 3638550"/>
              <a:gd name="connsiteY4" fmla="*/ 13741 h 3166516"/>
              <a:gd name="connsiteX5" fmla="*/ 2495550 w 3638550"/>
              <a:gd name="connsiteY5" fmla="*/ 32791 h 3166516"/>
              <a:gd name="connsiteX6" fmla="*/ 2428875 w 3638550"/>
              <a:gd name="connsiteY6" fmla="*/ 108991 h 3166516"/>
              <a:gd name="connsiteX7" fmla="*/ 2409825 w 3638550"/>
              <a:gd name="connsiteY7" fmla="*/ 137566 h 3166516"/>
              <a:gd name="connsiteX8" fmla="*/ 2390775 w 3638550"/>
              <a:gd name="connsiteY8" fmla="*/ 270916 h 3166516"/>
              <a:gd name="connsiteX9" fmla="*/ 2371725 w 3638550"/>
              <a:gd name="connsiteY9" fmla="*/ 356641 h 3166516"/>
              <a:gd name="connsiteX10" fmla="*/ 2333625 w 3638550"/>
              <a:gd name="connsiteY10" fmla="*/ 413791 h 3166516"/>
              <a:gd name="connsiteX11" fmla="*/ 2286000 w 3638550"/>
              <a:gd name="connsiteY11" fmla="*/ 480466 h 3166516"/>
              <a:gd name="connsiteX12" fmla="*/ 2238375 w 3638550"/>
              <a:gd name="connsiteY12" fmla="*/ 528091 h 3166516"/>
              <a:gd name="connsiteX13" fmla="*/ 2171700 w 3638550"/>
              <a:gd name="connsiteY13" fmla="*/ 547141 h 3166516"/>
              <a:gd name="connsiteX14" fmla="*/ 2143125 w 3638550"/>
              <a:gd name="connsiteY14" fmla="*/ 566191 h 3166516"/>
              <a:gd name="connsiteX15" fmla="*/ 2105025 w 3638550"/>
              <a:gd name="connsiteY15" fmla="*/ 585241 h 3166516"/>
              <a:gd name="connsiteX16" fmla="*/ 2066925 w 3638550"/>
              <a:gd name="connsiteY16" fmla="*/ 613816 h 3166516"/>
              <a:gd name="connsiteX17" fmla="*/ 1981200 w 3638550"/>
              <a:gd name="connsiteY17" fmla="*/ 651916 h 3166516"/>
              <a:gd name="connsiteX18" fmla="*/ 1876425 w 3638550"/>
              <a:gd name="connsiteY18" fmla="*/ 718591 h 3166516"/>
              <a:gd name="connsiteX19" fmla="*/ 1809750 w 3638550"/>
              <a:gd name="connsiteY19" fmla="*/ 756691 h 3166516"/>
              <a:gd name="connsiteX20" fmla="*/ 1752600 w 3638550"/>
              <a:gd name="connsiteY20" fmla="*/ 794791 h 3166516"/>
              <a:gd name="connsiteX21" fmla="*/ 1695450 w 3638550"/>
              <a:gd name="connsiteY21" fmla="*/ 813841 h 3166516"/>
              <a:gd name="connsiteX22" fmla="*/ 1638300 w 3638550"/>
              <a:gd name="connsiteY22" fmla="*/ 851941 h 3166516"/>
              <a:gd name="connsiteX23" fmla="*/ 1609725 w 3638550"/>
              <a:gd name="connsiteY23" fmla="*/ 880516 h 3166516"/>
              <a:gd name="connsiteX24" fmla="*/ 1552575 w 3638550"/>
              <a:gd name="connsiteY24" fmla="*/ 899566 h 3166516"/>
              <a:gd name="connsiteX25" fmla="*/ 1524000 w 3638550"/>
              <a:gd name="connsiteY25" fmla="*/ 909091 h 3166516"/>
              <a:gd name="connsiteX26" fmla="*/ 1495425 w 3638550"/>
              <a:gd name="connsiteY26" fmla="*/ 918616 h 3166516"/>
              <a:gd name="connsiteX27" fmla="*/ 1447800 w 3638550"/>
              <a:gd name="connsiteY27" fmla="*/ 928141 h 3166516"/>
              <a:gd name="connsiteX28" fmla="*/ 1285875 w 3638550"/>
              <a:gd name="connsiteY28" fmla="*/ 947191 h 3166516"/>
              <a:gd name="connsiteX29" fmla="*/ 1181100 w 3638550"/>
              <a:gd name="connsiteY29" fmla="*/ 994816 h 3166516"/>
              <a:gd name="connsiteX30" fmla="*/ 1143000 w 3638550"/>
              <a:gd name="connsiteY30" fmla="*/ 1004341 h 3166516"/>
              <a:gd name="connsiteX31" fmla="*/ 1028700 w 3638550"/>
              <a:gd name="connsiteY31" fmla="*/ 1032916 h 3166516"/>
              <a:gd name="connsiteX32" fmla="*/ 971550 w 3638550"/>
              <a:gd name="connsiteY32" fmla="*/ 1051966 h 3166516"/>
              <a:gd name="connsiteX33" fmla="*/ 942975 w 3638550"/>
              <a:gd name="connsiteY33" fmla="*/ 1061491 h 3166516"/>
              <a:gd name="connsiteX34" fmla="*/ 876300 w 3638550"/>
              <a:gd name="connsiteY34" fmla="*/ 1071016 h 3166516"/>
              <a:gd name="connsiteX35" fmla="*/ 838200 w 3638550"/>
              <a:gd name="connsiteY35" fmla="*/ 1080541 h 3166516"/>
              <a:gd name="connsiteX36" fmla="*/ 723900 w 3638550"/>
              <a:gd name="connsiteY36" fmla="*/ 1090066 h 3166516"/>
              <a:gd name="connsiteX37" fmla="*/ 695325 w 3638550"/>
              <a:gd name="connsiteY37" fmla="*/ 1099591 h 3166516"/>
              <a:gd name="connsiteX38" fmla="*/ 657225 w 3638550"/>
              <a:gd name="connsiteY38" fmla="*/ 1109116 h 3166516"/>
              <a:gd name="connsiteX39" fmla="*/ 600075 w 3638550"/>
              <a:gd name="connsiteY39" fmla="*/ 1147216 h 3166516"/>
              <a:gd name="connsiteX40" fmla="*/ 514350 w 3638550"/>
              <a:gd name="connsiteY40" fmla="*/ 1204366 h 3166516"/>
              <a:gd name="connsiteX41" fmla="*/ 476250 w 3638550"/>
              <a:gd name="connsiteY41" fmla="*/ 1223416 h 3166516"/>
              <a:gd name="connsiteX42" fmla="*/ 419100 w 3638550"/>
              <a:gd name="connsiteY42" fmla="*/ 1261516 h 3166516"/>
              <a:gd name="connsiteX43" fmla="*/ 266700 w 3638550"/>
              <a:gd name="connsiteY43" fmla="*/ 1337716 h 3166516"/>
              <a:gd name="connsiteX44" fmla="*/ 238125 w 3638550"/>
              <a:gd name="connsiteY44" fmla="*/ 1366291 h 3166516"/>
              <a:gd name="connsiteX45" fmla="*/ 152400 w 3638550"/>
              <a:gd name="connsiteY45" fmla="*/ 1442491 h 3166516"/>
              <a:gd name="connsiteX46" fmla="*/ 114300 w 3638550"/>
              <a:gd name="connsiteY46" fmla="*/ 1509166 h 3166516"/>
              <a:gd name="connsiteX47" fmla="*/ 95250 w 3638550"/>
              <a:gd name="connsiteY47" fmla="*/ 1537741 h 3166516"/>
              <a:gd name="connsiteX48" fmla="*/ 85725 w 3638550"/>
              <a:gd name="connsiteY48" fmla="*/ 1594891 h 3166516"/>
              <a:gd name="connsiteX49" fmla="*/ 66675 w 3638550"/>
              <a:gd name="connsiteY49" fmla="*/ 1652041 h 3166516"/>
              <a:gd name="connsiteX50" fmla="*/ 47625 w 3638550"/>
              <a:gd name="connsiteY50" fmla="*/ 1756816 h 3166516"/>
              <a:gd name="connsiteX51" fmla="*/ 28575 w 3638550"/>
              <a:gd name="connsiteY51" fmla="*/ 1842541 h 3166516"/>
              <a:gd name="connsiteX52" fmla="*/ 9525 w 3638550"/>
              <a:gd name="connsiteY52" fmla="*/ 1899691 h 3166516"/>
              <a:gd name="connsiteX53" fmla="*/ 0 w 3638550"/>
              <a:gd name="connsiteY53" fmla="*/ 1928266 h 3166516"/>
              <a:gd name="connsiteX54" fmla="*/ 9525 w 3638550"/>
              <a:gd name="connsiteY54" fmla="*/ 2109241 h 3166516"/>
              <a:gd name="connsiteX55" fmla="*/ 38100 w 3638550"/>
              <a:gd name="connsiteY55" fmla="*/ 2242591 h 3166516"/>
              <a:gd name="connsiteX56" fmla="*/ 47625 w 3638550"/>
              <a:gd name="connsiteY56" fmla="*/ 2299741 h 3166516"/>
              <a:gd name="connsiteX57" fmla="*/ 66675 w 3638550"/>
              <a:gd name="connsiteY57" fmla="*/ 2394991 h 3166516"/>
              <a:gd name="connsiteX58" fmla="*/ 85725 w 3638550"/>
              <a:gd name="connsiteY58" fmla="*/ 2490241 h 3166516"/>
              <a:gd name="connsiteX59" fmla="*/ 104775 w 3638550"/>
              <a:gd name="connsiteY59" fmla="*/ 2518816 h 3166516"/>
              <a:gd name="connsiteX60" fmla="*/ 133350 w 3638550"/>
              <a:gd name="connsiteY60" fmla="*/ 2614066 h 3166516"/>
              <a:gd name="connsiteX61" fmla="*/ 142875 w 3638550"/>
              <a:gd name="connsiteY61" fmla="*/ 2652166 h 3166516"/>
              <a:gd name="connsiteX62" fmla="*/ 171450 w 3638550"/>
              <a:gd name="connsiteY62" fmla="*/ 2690266 h 3166516"/>
              <a:gd name="connsiteX63" fmla="*/ 190500 w 3638550"/>
              <a:gd name="connsiteY63" fmla="*/ 2718841 h 3166516"/>
              <a:gd name="connsiteX64" fmla="*/ 200025 w 3638550"/>
              <a:gd name="connsiteY64" fmla="*/ 2747416 h 3166516"/>
              <a:gd name="connsiteX65" fmla="*/ 266700 w 3638550"/>
              <a:gd name="connsiteY65" fmla="*/ 2842666 h 3166516"/>
              <a:gd name="connsiteX66" fmla="*/ 295275 w 3638550"/>
              <a:gd name="connsiteY66" fmla="*/ 2871241 h 3166516"/>
              <a:gd name="connsiteX67" fmla="*/ 314325 w 3638550"/>
              <a:gd name="connsiteY67" fmla="*/ 2899816 h 3166516"/>
              <a:gd name="connsiteX68" fmla="*/ 371475 w 3638550"/>
              <a:gd name="connsiteY68" fmla="*/ 2947441 h 3166516"/>
              <a:gd name="connsiteX69" fmla="*/ 400050 w 3638550"/>
              <a:gd name="connsiteY69" fmla="*/ 2956966 h 3166516"/>
              <a:gd name="connsiteX70" fmla="*/ 476250 w 3638550"/>
              <a:gd name="connsiteY70" fmla="*/ 2995066 h 3166516"/>
              <a:gd name="connsiteX71" fmla="*/ 504825 w 3638550"/>
              <a:gd name="connsiteY71" fmla="*/ 3014116 h 3166516"/>
              <a:gd name="connsiteX72" fmla="*/ 600075 w 3638550"/>
              <a:gd name="connsiteY72" fmla="*/ 3042691 h 3166516"/>
              <a:gd name="connsiteX73" fmla="*/ 628650 w 3638550"/>
              <a:gd name="connsiteY73" fmla="*/ 3052216 h 3166516"/>
              <a:gd name="connsiteX74" fmla="*/ 762000 w 3638550"/>
              <a:gd name="connsiteY74" fmla="*/ 3061741 h 3166516"/>
              <a:gd name="connsiteX75" fmla="*/ 857250 w 3638550"/>
              <a:gd name="connsiteY75" fmla="*/ 3071266 h 3166516"/>
              <a:gd name="connsiteX76" fmla="*/ 933450 w 3638550"/>
              <a:gd name="connsiteY76" fmla="*/ 3080791 h 3166516"/>
              <a:gd name="connsiteX77" fmla="*/ 1152525 w 3638550"/>
              <a:gd name="connsiteY77" fmla="*/ 3090316 h 3166516"/>
              <a:gd name="connsiteX78" fmla="*/ 1504950 w 3638550"/>
              <a:gd name="connsiteY78" fmla="*/ 3118891 h 3166516"/>
              <a:gd name="connsiteX79" fmla="*/ 1600200 w 3638550"/>
              <a:gd name="connsiteY79" fmla="*/ 3137941 h 3166516"/>
              <a:gd name="connsiteX80" fmla="*/ 1647825 w 3638550"/>
              <a:gd name="connsiteY80" fmla="*/ 3147466 h 3166516"/>
              <a:gd name="connsiteX81" fmla="*/ 1895475 w 3638550"/>
              <a:gd name="connsiteY81" fmla="*/ 3166516 h 3166516"/>
              <a:gd name="connsiteX82" fmla="*/ 2581275 w 3638550"/>
              <a:gd name="connsiteY82" fmla="*/ 3156991 h 3166516"/>
              <a:gd name="connsiteX83" fmla="*/ 2686050 w 3638550"/>
              <a:gd name="connsiteY83" fmla="*/ 3147466 h 3166516"/>
              <a:gd name="connsiteX84" fmla="*/ 2743200 w 3638550"/>
              <a:gd name="connsiteY84" fmla="*/ 3128416 h 3166516"/>
              <a:gd name="connsiteX85" fmla="*/ 2781300 w 3638550"/>
              <a:gd name="connsiteY85" fmla="*/ 3118891 h 3166516"/>
              <a:gd name="connsiteX86" fmla="*/ 2809875 w 3638550"/>
              <a:gd name="connsiteY86" fmla="*/ 3099841 h 3166516"/>
              <a:gd name="connsiteX87" fmla="*/ 2924175 w 3638550"/>
              <a:gd name="connsiteY87" fmla="*/ 3071266 h 3166516"/>
              <a:gd name="connsiteX88" fmla="*/ 2962275 w 3638550"/>
              <a:gd name="connsiteY88" fmla="*/ 3052216 h 3166516"/>
              <a:gd name="connsiteX89" fmla="*/ 3000375 w 3638550"/>
              <a:gd name="connsiteY89" fmla="*/ 3042691 h 3166516"/>
              <a:gd name="connsiteX90" fmla="*/ 3038475 w 3638550"/>
              <a:gd name="connsiteY90" fmla="*/ 3023641 h 3166516"/>
              <a:gd name="connsiteX91" fmla="*/ 3067050 w 3638550"/>
              <a:gd name="connsiteY91" fmla="*/ 3014116 h 3166516"/>
              <a:gd name="connsiteX92" fmla="*/ 3095625 w 3638550"/>
              <a:gd name="connsiteY92" fmla="*/ 2995066 h 3166516"/>
              <a:gd name="connsiteX93" fmla="*/ 3171825 w 3638550"/>
              <a:gd name="connsiteY93" fmla="*/ 2966491 h 3166516"/>
              <a:gd name="connsiteX94" fmla="*/ 3238500 w 3638550"/>
              <a:gd name="connsiteY94" fmla="*/ 2947441 h 3166516"/>
              <a:gd name="connsiteX95" fmla="*/ 3276600 w 3638550"/>
              <a:gd name="connsiteY95" fmla="*/ 2928391 h 3166516"/>
              <a:gd name="connsiteX96" fmla="*/ 3333750 w 3638550"/>
              <a:gd name="connsiteY96" fmla="*/ 2909341 h 3166516"/>
              <a:gd name="connsiteX97" fmla="*/ 3362325 w 3638550"/>
              <a:gd name="connsiteY97" fmla="*/ 2899816 h 3166516"/>
              <a:gd name="connsiteX98" fmla="*/ 3409950 w 3638550"/>
              <a:gd name="connsiteY98" fmla="*/ 2852191 h 3166516"/>
              <a:gd name="connsiteX99" fmla="*/ 3419475 w 3638550"/>
              <a:gd name="connsiteY99" fmla="*/ 2823616 h 3166516"/>
              <a:gd name="connsiteX100" fmla="*/ 3457575 w 3638550"/>
              <a:gd name="connsiteY100" fmla="*/ 2766466 h 3166516"/>
              <a:gd name="connsiteX101" fmla="*/ 3476625 w 3638550"/>
              <a:gd name="connsiteY101" fmla="*/ 2728366 h 3166516"/>
              <a:gd name="connsiteX102" fmla="*/ 3486150 w 3638550"/>
              <a:gd name="connsiteY102" fmla="*/ 2699791 h 3166516"/>
              <a:gd name="connsiteX103" fmla="*/ 3524250 w 3638550"/>
              <a:gd name="connsiteY103" fmla="*/ 2614066 h 3166516"/>
              <a:gd name="connsiteX104" fmla="*/ 3543300 w 3638550"/>
              <a:gd name="connsiteY104" fmla="*/ 2585491 h 3166516"/>
              <a:gd name="connsiteX105" fmla="*/ 3562350 w 3638550"/>
              <a:gd name="connsiteY105" fmla="*/ 2518816 h 3166516"/>
              <a:gd name="connsiteX106" fmla="*/ 3571875 w 3638550"/>
              <a:gd name="connsiteY106" fmla="*/ 2490241 h 3166516"/>
              <a:gd name="connsiteX107" fmla="*/ 3581400 w 3638550"/>
              <a:gd name="connsiteY107" fmla="*/ 2214016 h 3166516"/>
              <a:gd name="connsiteX108" fmla="*/ 3600450 w 3638550"/>
              <a:gd name="connsiteY108" fmla="*/ 2099716 h 3166516"/>
              <a:gd name="connsiteX109" fmla="*/ 3609975 w 3638550"/>
              <a:gd name="connsiteY109" fmla="*/ 2004466 h 3166516"/>
              <a:gd name="connsiteX110" fmla="*/ 3619500 w 3638550"/>
              <a:gd name="connsiteY110" fmla="*/ 1937791 h 3166516"/>
              <a:gd name="connsiteX111" fmla="*/ 3629025 w 3638550"/>
              <a:gd name="connsiteY111" fmla="*/ 1728241 h 3166516"/>
              <a:gd name="connsiteX112" fmla="*/ 3638550 w 3638550"/>
              <a:gd name="connsiteY112" fmla="*/ 1594891 h 3166516"/>
              <a:gd name="connsiteX113" fmla="*/ 3629025 w 3638550"/>
              <a:gd name="connsiteY113" fmla="*/ 1042441 h 3166516"/>
              <a:gd name="connsiteX114" fmla="*/ 3619500 w 3638550"/>
              <a:gd name="connsiteY114" fmla="*/ 956716 h 3166516"/>
              <a:gd name="connsiteX115" fmla="*/ 3600450 w 3638550"/>
              <a:gd name="connsiteY115" fmla="*/ 747166 h 3166516"/>
              <a:gd name="connsiteX116" fmla="*/ 3571875 w 3638550"/>
              <a:gd name="connsiteY116" fmla="*/ 547141 h 3166516"/>
              <a:gd name="connsiteX117" fmla="*/ 3562350 w 3638550"/>
              <a:gd name="connsiteY117" fmla="*/ 509041 h 3166516"/>
              <a:gd name="connsiteX118" fmla="*/ 3543300 w 3638550"/>
              <a:gd name="connsiteY118" fmla="*/ 461416 h 3166516"/>
              <a:gd name="connsiteX119" fmla="*/ 3533775 w 3638550"/>
              <a:gd name="connsiteY119" fmla="*/ 404266 h 3166516"/>
              <a:gd name="connsiteX120" fmla="*/ 3524250 w 3638550"/>
              <a:gd name="connsiteY120" fmla="*/ 375691 h 3166516"/>
              <a:gd name="connsiteX121" fmla="*/ 3514725 w 3638550"/>
              <a:gd name="connsiteY121" fmla="*/ 166141 h 3166516"/>
              <a:gd name="connsiteX122" fmla="*/ 3505200 w 3638550"/>
              <a:gd name="connsiteY122" fmla="*/ 137566 h 3166516"/>
              <a:gd name="connsiteX123" fmla="*/ 3505200 w 3638550"/>
              <a:gd name="connsiteY123" fmla="*/ 42316 h 3166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3638550" h="3166516">
                <a:moveTo>
                  <a:pt x="3505200" y="42316"/>
                </a:moveTo>
                <a:cubicBezTo>
                  <a:pt x="3489325" y="24854"/>
                  <a:pt x="3441683" y="36131"/>
                  <a:pt x="3409950" y="32791"/>
                </a:cubicBezTo>
                <a:cubicBezTo>
                  <a:pt x="3381357" y="29781"/>
                  <a:pt x="3352884" y="25559"/>
                  <a:pt x="3324225" y="23266"/>
                </a:cubicBezTo>
                <a:cubicBezTo>
                  <a:pt x="3188316" y="12393"/>
                  <a:pt x="3062101" y="9521"/>
                  <a:pt x="2924175" y="4216"/>
                </a:cubicBezTo>
                <a:lnTo>
                  <a:pt x="2743200" y="13741"/>
                </a:lnTo>
                <a:cubicBezTo>
                  <a:pt x="2510774" y="24809"/>
                  <a:pt x="2593924" y="0"/>
                  <a:pt x="2495550" y="32791"/>
                </a:cubicBezTo>
                <a:cubicBezTo>
                  <a:pt x="2447925" y="64541"/>
                  <a:pt x="2473325" y="42316"/>
                  <a:pt x="2428875" y="108991"/>
                </a:cubicBezTo>
                <a:lnTo>
                  <a:pt x="2409825" y="137566"/>
                </a:lnTo>
                <a:cubicBezTo>
                  <a:pt x="2390581" y="330002"/>
                  <a:pt x="2411492" y="167333"/>
                  <a:pt x="2390775" y="270916"/>
                </a:cubicBezTo>
                <a:cubicBezTo>
                  <a:pt x="2387383" y="287876"/>
                  <a:pt x="2383311" y="335787"/>
                  <a:pt x="2371725" y="356641"/>
                </a:cubicBezTo>
                <a:cubicBezTo>
                  <a:pt x="2360606" y="376655"/>
                  <a:pt x="2343864" y="393313"/>
                  <a:pt x="2333625" y="413791"/>
                </a:cubicBezTo>
                <a:cubicBezTo>
                  <a:pt x="2298375" y="484291"/>
                  <a:pt x="2334269" y="422543"/>
                  <a:pt x="2286000" y="480466"/>
                </a:cubicBezTo>
                <a:cubicBezTo>
                  <a:pt x="2258786" y="513123"/>
                  <a:pt x="2278289" y="508134"/>
                  <a:pt x="2238375" y="528091"/>
                </a:cubicBezTo>
                <a:cubicBezTo>
                  <a:pt x="2224710" y="534923"/>
                  <a:pt x="2183907" y="544089"/>
                  <a:pt x="2171700" y="547141"/>
                </a:cubicBezTo>
                <a:cubicBezTo>
                  <a:pt x="2162175" y="553491"/>
                  <a:pt x="2153064" y="560511"/>
                  <a:pt x="2143125" y="566191"/>
                </a:cubicBezTo>
                <a:cubicBezTo>
                  <a:pt x="2130797" y="573236"/>
                  <a:pt x="2117066" y="577716"/>
                  <a:pt x="2105025" y="585241"/>
                </a:cubicBezTo>
                <a:cubicBezTo>
                  <a:pt x="2091563" y="593655"/>
                  <a:pt x="2080387" y="605402"/>
                  <a:pt x="2066925" y="613816"/>
                </a:cubicBezTo>
                <a:cubicBezTo>
                  <a:pt x="2009857" y="649483"/>
                  <a:pt x="2046434" y="616790"/>
                  <a:pt x="1981200" y="651916"/>
                </a:cubicBezTo>
                <a:cubicBezTo>
                  <a:pt x="1975485" y="654993"/>
                  <a:pt x="1899274" y="702271"/>
                  <a:pt x="1876425" y="718591"/>
                </a:cubicBezTo>
                <a:cubicBezTo>
                  <a:pt x="1825968" y="754632"/>
                  <a:pt x="1856121" y="741234"/>
                  <a:pt x="1809750" y="756691"/>
                </a:cubicBezTo>
                <a:cubicBezTo>
                  <a:pt x="1790700" y="769391"/>
                  <a:pt x="1774320" y="787551"/>
                  <a:pt x="1752600" y="794791"/>
                </a:cubicBezTo>
                <a:lnTo>
                  <a:pt x="1695450" y="813841"/>
                </a:lnTo>
                <a:cubicBezTo>
                  <a:pt x="1676400" y="826541"/>
                  <a:pt x="1654489" y="835752"/>
                  <a:pt x="1638300" y="851941"/>
                </a:cubicBezTo>
                <a:cubicBezTo>
                  <a:pt x="1628775" y="861466"/>
                  <a:pt x="1621500" y="873974"/>
                  <a:pt x="1609725" y="880516"/>
                </a:cubicBezTo>
                <a:cubicBezTo>
                  <a:pt x="1592172" y="890268"/>
                  <a:pt x="1571625" y="893216"/>
                  <a:pt x="1552575" y="899566"/>
                </a:cubicBezTo>
                <a:lnTo>
                  <a:pt x="1524000" y="909091"/>
                </a:lnTo>
                <a:cubicBezTo>
                  <a:pt x="1514475" y="912266"/>
                  <a:pt x="1505270" y="916647"/>
                  <a:pt x="1495425" y="918616"/>
                </a:cubicBezTo>
                <a:cubicBezTo>
                  <a:pt x="1479550" y="921791"/>
                  <a:pt x="1463864" y="926133"/>
                  <a:pt x="1447800" y="928141"/>
                </a:cubicBezTo>
                <a:cubicBezTo>
                  <a:pt x="1222330" y="956325"/>
                  <a:pt x="1433492" y="922588"/>
                  <a:pt x="1285875" y="947191"/>
                </a:cubicBezTo>
                <a:cubicBezTo>
                  <a:pt x="1230359" y="965696"/>
                  <a:pt x="1266280" y="952226"/>
                  <a:pt x="1181100" y="994816"/>
                </a:cubicBezTo>
                <a:cubicBezTo>
                  <a:pt x="1169391" y="1000670"/>
                  <a:pt x="1155539" y="1000579"/>
                  <a:pt x="1143000" y="1004341"/>
                </a:cubicBezTo>
                <a:cubicBezTo>
                  <a:pt x="1048660" y="1032643"/>
                  <a:pt x="1123804" y="1017065"/>
                  <a:pt x="1028700" y="1032916"/>
                </a:cubicBezTo>
                <a:lnTo>
                  <a:pt x="971550" y="1051966"/>
                </a:lnTo>
                <a:cubicBezTo>
                  <a:pt x="962025" y="1055141"/>
                  <a:pt x="952914" y="1060071"/>
                  <a:pt x="942975" y="1061491"/>
                </a:cubicBezTo>
                <a:cubicBezTo>
                  <a:pt x="920750" y="1064666"/>
                  <a:pt x="898389" y="1067000"/>
                  <a:pt x="876300" y="1071016"/>
                </a:cubicBezTo>
                <a:cubicBezTo>
                  <a:pt x="863420" y="1073358"/>
                  <a:pt x="851190" y="1078917"/>
                  <a:pt x="838200" y="1080541"/>
                </a:cubicBezTo>
                <a:cubicBezTo>
                  <a:pt x="800263" y="1085283"/>
                  <a:pt x="762000" y="1086891"/>
                  <a:pt x="723900" y="1090066"/>
                </a:cubicBezTo>
                <a:cubicBezTo>
                  <a:pt x="714375" y="1093241"/>
                  <a:pt x="704979" y="1096833"/>
                  <a:pt x="695325" y="1099591"/>
                </a:cubicBezTo>
                <a:cubicBezTo>
                  <a:pt x="682738" y="1103187"/>
                  <a:pt x="668934" y="1103262"/>
                  <a:pt x="657225" y="1109116"/>
                </a:cubicBezTo>
                <a:cubicBezTo>
                  <a:pt x="636747" y="1119355"/>
                  <a:pt x="619125" y="1134516"/>
                  <a:pt x="600075" y="1147216"/>
                </a:cubicBezTo>
                <a:lnTo>
                  <a:pt x="514350" y="1204366"/>
                </a:lnTo>
                <a:cubicBezTo>
                  <a:pt x="502536" y="1212242"/>
                  <a:pt x="488426" y="1216111"/>
                  <a:pt x="476250" y="1223416"/>
                </a:cubicBezTo>
                <a:cubicBezTo>
                  <a:pt x="456617" y="1235196"/>
                  <a:pt x="439578" y="1251277"/>
                  <a:pt x="419100" y="1261516"/>
                </a:cubicBezTo>
                <a:lnTo>
                  <a:pt x="266700" y="1337716"/>
                </a:lnTo>
                <a:cubicBezTo>
                  <a:pt x="254652" y="1343740"/>
                  <a:pt x="248473" y="1357667"/>
                  <a:pt x="238125" y="1366291"/>
                </a:cubicBezTo>
                <a:cubicBezTo>
                  <a:pt x="195179" y="1402079"/>
                  <a:pt x="198712" y="1373023"/>
                  <a:pt x="152400" y="1442491"/>
                </a:cubicBezTo>
                <a:cubicBezTo>
                  <a:pt x="105988" y="1512109"/>
                  <a:pt x="162639" y="1424573"/>
                  <a:pt x="114300" y="1509166"/>
                </a:cubicBezTo>
                <a:cubicBezTo>
                  <a:pt x="108620" y="1519105"/>
                  <a:pt x="101600" y="1528216"/>
                  <a:pt x="95250" y="1537741"/>
                </a:cubicBezTo>
                <a:cubicBezTo>
                  <a:pt x="92075" y="1556791"/>
                  <a:pt x="90409" y="1576155"/>
                  <a:pt x="85725" y="1594891"/>
                </a:cubicBezTo>
                <a:cubicBezTo>
                  <a:pt x="80855" y="1614372"/>
                  <a:pt x="66675" y="1652041"/>
                  <a:pt x="66675" y="1652041"/>
                </a:cubicBezTo>
                <a:cubicBezTo>
                  <a:pt x="44674" y="1828047"/>
                  <a:pt x="69650" y="1668718"/>
                  <a:pt x="47625" y="1756816"/>
                </a:cubicBezTo>
                <a:cubicBezTo>
                  <a:pt x="34030" y="1811198"/>
                  <a:pt x="43242" y="1793651"/>
                  <a:pt x="28575" y="1842541"/>
                </a:cubicBezTo>
                <a:cubicBezTo>
                  <a:pt x="22805" y="1861775"/>
                  <a:pt x="15875" y="1880641"/>
                  <a:pt x="9525" y="1899691"/>
                </a:cubicBezTo>
                <a:lnTo>
                  <a:pt x="0" y="1928266"/>
                </a:lnTo>
                <a:cubicBezTo>
                  <a:pt x="3175" y="1988591"/>
                  <a:pt x="4708" y="2049025"/>
                  <a:pt x="9525" y="2109241"/>
                </a:cubicBezTo>
                <a:cubicBezTo>
                  <a:pt x="12779" y="2149915"/>
                  <a:pt x="28703" y="2205001"/>
                  <a:pt x="38100" y="2242591"/>
                </a:cubicBezTo>
                <a:cubicBezTo>
                  <a:pt x="42784" y="2261327"/>
                  <a:pt x="44066" y="2280759"/>
                  <a:pt x="47625" y="2299741"/>
                </a:cubicBezTo>
                <a:cubicBezTo>
                  <a:pt x="53592" y="2331565"/>
                  <a:pt x="60325" y="2363241"/>
                  <a:pt x="66675" y="2394991"/>
                </a:cubicBezTo>
                <a:cubicBezTo>
                  <a:pt x="72525" y="2424243"/>
                  <a:pt x="71379" y="2461549"/>
                  <a:pt x="85725" y="2490241"/>
                </a:cubicBezTo>
                <a:cubicBezTo>
                  <a:pt x="90845" y="2500480"/>
                  <a:pt x="98425" y="2509291"/>
                  <a:pt x="104775" y="2518816"/>
                </a:cubicBezTo>
                <a:cubicBezTo>
                  <a:pt x="119170" y="2576397"/>
                  <a:pt x="110160" y="2544497"/>
                  <a:pt x="133350" y="2614066"/>
                </a:cubicBezTo>
                <a:cubicBezTo>
                  <a:pt x="137490" y="2626485"/>
                  <a:pt x="137021" y="2640457"/>
                  <a:pt x="142875" y="2652166"/>
                </a:cubicBezTo>
                <a:cubicBezTo>
                  <a:pt x="149975" y="2666365"/>
                  <a:pt x="162223" y="2677348"/>
                  <a:pt x="171450" y="2690266"/>
                </a:cubicBezTo>
                <a:cubicBezTo>
                  <a:pt x="178104" y="2699581"/>
                  <a:pt x="185380" y="2708602"/>
                  <a:pt x="190500" y="2718841"/>
                </a:cubicBezTo>
                <a:cubicBezTo>
                  <a:pt x="194990" y="2727821"/>
                  <a:pt x="195149" y="2738639"/>
                  <a:pt x="200025" y="2747416"/>
                </a:cubicBezTo>
                <a:cubicBezTo>
                  <a:pt x="208653" y="2762947"/>
                  <a:pt x="250928" y="2824266"/>
                  <a:pt x="266700" y="2842666"/>
                </a:cubicBezTo>
                <a:cubicBezTo>
                  <a:pt x="275466" y="2852893"/>
                  <a:pt x="286651" y="2860893"/>
                  <a:pt x="295275" y="2871241"/>
                </a:cubicBezTo>
                <a:cubicBezTo>
                  <a:pt x="302604" y="2880035"/>
                  <a:pt x="306996" y="2891022"/>
                  <a:pt x="314325" y="2899816"/>
                </a:cubicBezTo>
                <a:cubicBezTo>
                  <a:pt x="329372" y="2917872"/>
                  <a:pt x="350068" y="2936737"/>
                  <a:pt x="371475" y="2947441"/>
                </a:cubicBezTo>
                <a:cubicBezTo>
                  <a:pt x="380455" y="2951931"/>
                  <a:pt x="390525" y="2953791"/>
                  <a:pt x="400050" y="2956966"/>
                </a:cubicBezTo>
                <a:cubicBezTo>
                  <a:pt x="454245" y="3011161"/>
                  <a:pt x="398383" y="2965866"/>
                  <a:pt x="476250" y="2995066"/>
                </a:cubicBezTo>
                <a:cubicBezTo>
                  <a:pt x="486969" y="2999086"/>
                  <a:pt x="494364" y="3009467"/>
                  <a:pt x="504825" y="3014116"/>
                </a:cubicBezTo>
                <a:cubicBezTo>
                  <a:pt x="545569" y="3032224"/>
                  <a:pt x="561286" y="3031608"/>
                  <a:pt x="600075" y="3042691"/>
                </a:cubicBezTo>
                <a:cubicBezTo>
                  <a:pt x="609729" y="3045449"/>
                  <a:pt x="618679" y="3051043"/>
                  <a:pt x="628650" y="3052216"/>
                </a:cubicBezTo>
                <a:cubicBezTo>
                  <a:pt x="672908" y="3057423"/>
                  <a:pt x="717591" y="3058040"/>
                  <a:pt x="762000" y="3061741"/>
                </a:cubicBezTo>
                <a:cubicBezTo>
                  <a:pt x="793798" y="3064391"/>
                  <a:pt x="825537" y="3067742"/>
                  <a:pt x="857250" y="3071266"/>
                </a:cubicBezTo>
                <a:cubicBezTo>
                  <a:pt x="882691" y="3074093"/>
                  <a:pt x="907905" y="3079143"/>
                  <a:pt x="933450" y="3080791"/>
                </a:cubicBezTo>
                <a:cubicBezTo>
                  <a:pt x="1006392" y="3085497"/>
                  <a:pt x="1079500" y="3087141"/>
                  <a:pt x="1152525" y="3090316"/>
                </a:cubicBezTo>
                <a:cubicBezTo>
                  <a:pt x="1403220" y="3114192"/>
                  <a:pt x="1285704" y="3105188"/>
                  <a:pt x="1504950" y="3118891"/>
                </a:cubicBezTo>
                <a:lnTo>
                  <a:pt x="1600200" y="3137941"/>
                </a:lnTo>
                <a:cubicBezTo>
                  <a:pt x="1616075" y="3141116"/>
                  <a:pt x="1631735" y="3145678"/>
                  <a:pt x="1647825" y="3147466"/>
                </a:cubicBezTo>
                <a:cubicBezTo>
                  <a:pt x="1787288" y="3162962"/>
                  <a:pt x="1704849" y="3155303"/>
                  <a:pt x="1895475" y="3166516"/>
                </a:cubicBezTo>
                <a:lnTo>
                  <a:pt x="2581275" y="3156991"/>
                </a:lnTo>
                <a:cubicBezTo>
                  <a:pt x="2616334" y="3156146"/>
                  <a:pt x="2651515" y="3153560"/>
                  <a:pt x="2686050" y="3147466"/>
                </a:cubicBezTo>
                <a:cubicBezTo>
                  <a:pt x="2705825" y="3143976"/>
                  <a:pt x="2724150" y="3134766"/>
                  <a:pt x="2743200" y="3128416"/>
                </a:cubicBezTo>
                <a:cubicBezTo>
                  <a:pt x="2755619" y="3124276"/>
                  <a:pt x="2768600" y="3122066"/>
                  <a:pt x="2781300" y="3118891"/>
                </a:cubicBezTo>
                <a:cubicBezTo>
                  <a:pt x="2790825" y="3112541"/>
                  <a:pt x="2799117" y="3103753"/>
                  <a:pt x="2809875" y="3099841"/>
                </a:cubicBezTo>
                <a:lnTo>
                  <a:pt x="2924175" y="3071266"/>
                </a:lnTo>
                <a:cubicBezTo>
                  <a:pt x="2937950" y="3067822"/>
                  <a:pt x="2948980" y="3057202"/>
                  <a:pt x="2962275" y="3052216"/>
                </a:cubicBezTo>
                <a:cubicBezTo>
                  <a:pt x="2974532" y="3047619"/>
                  <a:pt x="2988118" y="3047288"/>
                  <a:pt x="3000375" y="3042691"/>
                </a:cubicBezTo>
                <a:cubicBezTo>
                  <a:pt x="3013670" y="3037705"/>
                  <a:pt x="3025424" y="3029234"/>
                  <a:pt x="3038475" y="3023641"/>
                </a:cubicBezTo>
                <a:cubicBezTo>
                  <a:pt x="3047703" y="3019686"/>
                  <a:pt x="3057525" y="3017291"/>
                  <a:pt x="3067050" y="3014116"/>
                </a:cubicBezTo>
                <a:cubicBezTo>
                  <a:pt x="3076575" y="3007766"/>
                  <a:pt x="3085386" y="3000186"/>
                  <a:pt x="3095625" y="2995066"/>
                </a:cubicBezTo>
                <a:cubicBezTo>
                  <a:pt x="3109045" y="2988356"/>
                  <a:pt x="3152590" y="2971987"/>
                  <a:pt x="3171825" y="2966491"/>
                </a:cubicBezTo>
                <a:cubicBezTo>
                  <a:pt x="3195992" y="2959586"/>
                  <a:pt x="3215662" y="2957229"/>
                  <a:pt x="3238500" y="2947441"/>
                </a:cubicBezTo>
                <a:cubicBezTo>
                  <a:pt x="3251551" y="2941848"/>
                  <a:pt x="3263417" y="2933664"/>
                  <a:pt x="3276600" y="2928391"/>
                </a:cubicBezTo>
                <a:cubicBezTo>
                  <a:pt x="3295244" y="2920933"/>
                  <a:pt x="3314700" y="2915691"/>
                  <a:pt x="3333750" y="2909341"/>
                </a:cubicBezTo>
                <a:lnTo>
                  <a:pt x="3362325" y="2899816"/>
                </a:lnTo>
                <a:cubicBezTo>
                  <a:pt x="3390900" y="2880766"/>
                  <a:pt x="3394075" y="2883941"/>
                  <a:pt x="3409950" y="2852191"/>
                </a:cubicBezTo>
                <a:cubicBezTo>
                  <a:pt x="3414440" y="2843211"/>
                  <a:pt x="3414599" y="2832393"/>
                  <a:pt x="3419475" y="2823616"/>
                </a:cubicBezTo>
                <a:cubicBezTo>
                  <a:pt x="3430594" y="2803602"/>
                  <a:pt x="3447336" y="2786944"/>
                  <a:pt x="3457575" y="2766466"/>
                </a:cubicBezTo>
                <a:cubicBezTo>
                  <a:pt x="3463925" y="2753766"/>
                  <a:pt x="3471032" y="2741417"/>
                  <a:pt x="3476625" y="2728366"/>
                </a:cubicBezTo>
                <a:cubicBezTo>
                  <a:pt x="3480580" y="2719138"/>
                  <a:pt x="3481660" y="2708771"/>
                  <a:pt x="3486150" y="2699791"/>
                </a:cubicBezTo>
                <a:cubicBezTo>
                  <a:pt x="3531433" y="2609225"/>
                  <a:pt x="3475103" y="2761508"/>
                  <a:pt x="3524250" y="2614066"/>
                </a:cubicBezTo>
                <a:cubicBezTo>
                  <a:pt x="3527870" y="2603206"/>
                  <a:pt x="3538180" y="2595730"/>
                  <a:pt x="3543300" y="2585491"/>
                </a:cubicBezTo>
                <a:cubicBezTo>
                  <a:pt x="3550913" y="2570266"/>
                  <a:pt x="3558281" y="2533058"/>
                  <a:pt x="3562350" y="2518816"/>
                </a:cubicBezTo>
                <a:cubicBezTo>
                  <a:pt x="3565108" y="2509162"/>
                  <a:pt x="3568700" y="2499766"/>
                  <a:pt x="3571875" y="2490241"/>
                </a:cubicBezTo>
                <a:cubicBezTo>
                  <a:pt x="3575050" y="2398166"/>
                  <a:pt x="3576558" y="2306018"/>
                  <a:pt x="3581400" y="2214016"/>
                </a:cubicBezTo>
                <a:cubicBezTo>
                  <a:pt x="3585388" y="2138250"/>
                  <a:pt x="3584154" y="2148604"/>
                  <a:pt x="3600450" y="2099716"/>
                </a:cubicBezTo>
                <a:cubicBezTo>
                  <a:pt x="3603625" y="2067966"/>
                  <a:pt x="3606247" y="2036156"/>
                  <a:pt x="3609975" y="2004466"/>
                </a:cubicBezTo>
                <a:cubicBezTo>
                  <a:pt x="3612598" y="1982169"/>
                  <a:pt x="3617955" y="1960188"/>
                  <a:pt x="3619500" y="1937791"/>
                </a:cubicBezTo>
                <a:cubicBezTo>
                  <a:pt x="3624311" y="1868035"/>
                  <a:pt x="3625146" y="1798055"/>
                  <a:pt x="3629025" y="1728241"/>
                </a:cubicBezTo>
                <a:cubicBezTo>
                  <a:pt x="3631497" y="1683746"/>
                  <a:pt x="3635375" y="1639341"/>
                  <a:pt x="3638550" y="1594891"/>
                </a:cubicBezTo>
                <a:cubicBezTo>
                  <a:pt x="3635375" y="1410741"/>
                  <a:pt x="3634520" y="1226536"/>
                  <a:pt x="3629025" y="1042441"/>
                </a:cubicBezTo>
                <a:cubicBezTo>
                  <a:pt x="3628167" y="1013703"/>
                  <a:pt x="3621624" y="985388"/>
                  <a:pt x="3619500" y="956716"/>
                </a:cubicBezTo>
                <a:cubicBezTo>
                  <a:pt x="3604393" y="752772"/>
                  <a:pt x="3624968" y="845237"/>
                  <a:pt x="3600450" y="747166"/>
                </a:cubicBezTo>
                <a:cubicBezTo>
                  <a:pt x="3587994" y="610145"/>
                  <a:pt x="3597803" y="676779"/>
                  <a:pt x="3571875" y="547141"/>
                </a:cubicBezTo>
                <a:cubicBezTo>
                  <a:pt x="3569308" y="534304"/>
                  <a:pt x="3566490" y="521460"/>
                  <a:pt x="3562350" y="509041"/>
                </a:cubicBezTo>
                <a:cubicBezTo>
                  <a:pt x="3556943" y="492821"/>
                  <a:pt x="3549650" y="477291"/>
                  <a:pt x="3543300" y="461416"/>
                </a:cubicBezTo>
                <a:cubicBezTo>
                  <a:pt x="3540125" y="442366"/>
                  <a:pt x="3537965" y="423119"/>
                  <a:pt x="3533775" y="404266"/>
                </a:cubicBezTo>
                <a:cubicBezTo>
                  <a:pt x="3531597" y="394465"/>
                  <a:pt x="3525051" y="385699"/>
                  <a:pt x="3524250" y="375691"/>
                </a:cubicBezTo>
                <a:cubicBezTo>
                  <a:pt x="3518674" y="305992"/>
                  <a:pt x="3520301" y="235840"/>
                  <a:pt x="3514725" y="166141"/>
                </a:cubicBezTo>
                <a:cubicBezTo>
                  <a:pt x="3513924" y="156133"/>
                  <a:pt x="3506034" y="147572"/>
                  <a:pt x="3505200" y="137566"/>
                </a:cubicBezTo>
                <a:cubicBezTo>
                  <a:pt x="3502827" y="109090"/>
                  <a:pt x="3521075" y="59778"/>
                  <a:pt x="3505200" y="42316"/>
                </a:cubicBezTo>
                <a:close/>
              </a:path>
            </a:pathLst>
          </a:custGeom>
          <a:solidFill>
            <a:srgbClr val="FFFF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15369" name="Textfeld 12"/>
          <p:cNvSpPr txBox="1">
            <a:spLocks noChangeArrowheads="1"/>
          </p:cNvSpPr>
          <p:nvPr/>
        </p:nvSpPr>
        <p:spPr bwMode="auto">
          <a:xfrm>
            <a:off x="7524750" y="2492375"/>
            <a:ext cx="160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800"/>
              <a:t>MEDIKATION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92016" cy="365125"/>
          </a:xfrm>
          <a:noFill/>
        </p:spPr>
        <p:txBody>
          <a:bodyPr/>
          <a:lstStyle/>
          <a:p>
            <a:r>
              <a:rPr lang="de-AT" dirty="0" smtClean="0">
                <a:latin typeface="Arial" pitchFamily="34" charset="0"/>
              </a:rPr>
              <a:t>23.9.2011   Dr. Gottfried </a:t>
            </a:r>
            <a:r>
              <a:rPr lang="de-AT" dirty="0" err="1" smtClean="0">
                <a:latin typeface="Arial" pitchFamily="34" charset="0"/>
              </a:rPr>
              <a:t>Endel</a:t>
            </a:r>
            <a:endParaRPr lang="de-AT" dirty="0" smtClean="0">
              <a:latin typeface="Arial" pitchFamily="34" charset="0"/>
            </a:endParaRPr>
          </a:p>
        </p:txBody>
      </p:sp>
      <p:sp>
        <p:nvSpPr>
          <p:cNvPr id="16387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8B1F22-730B-470E-8A4E-9EFDBDA62158}" type="slidenum">
              <a:rPr lang="de-AT" smtClean="0">
                <a:latin typeface="Arial" pitchFamily="34" charset="0"/>
              </a:rPr>
              <a:pPr/>
              <a:t>12</a:t>
            </a:fld>
            <a:endParaRPr lang="de-AT" smtClean="0">
              <a:latin typeface="Arial" pitchFamily="34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7772400" cy="43279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dirty="0" smtClean="0"/>
              <a:t>DATENGRUNDLAGE</a:t>
            </a:r>
          </a:p>
        </p:txBody>
      </p:sp>
      <p:pic>
        <p:nvPicPr>
          <p:cNvPr id="16389" name="Grafik 4" descr="datamodell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9188"/>
            <a:ext cx="9144000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ihandform 5"/>
          <p:cNvSpPr/>
          <p:nvPr/>
        </p:nvSpPr>
        <p:spPr>
          <a:xfrm>
            <a:off x="3028950" y="1143000"/>
            <a:ext cx="5495925" cy="4762500"/>
          </a:xfrm>
          <a:custGeom>
            <a:avLst/>
            <a:gdLst>
              <a:gd name="connsiteX0" fmla="*/ 5362575 w 5495925"/>
              <a:gd name="connsiteY0" fmla="*/ 38100 h 4762500"/>
              <a:gd name="connsiteX1" fmla="*/ 5276850 w 5495925"/>
              <a:gd name="connsiteY1" fmla="*/ 28575 h 4762500"/>
              <a:gd name="connsiteX2" fmla="*/ 5248275 w 5495925"/>
              <a:gd name="connsiteY2" fmla="*/ 19050 h 4762500"/>
              <a:gd name="connsiteX3" fmla="*/ 5162550 w 5495925"/>
              <a:gd name="connsiteY3" fmla="*/ 9525 h 4762500"/>
              <a:gd name="connsiteX4" fmla="*/ 5114925 w 5495925"/>
              <a:gd name="connsiteY4" fmla="*/ 0 h 4762500"/>
              <a:gd name="connsiteX5" fmla="*/ 4895850 w 5495925"/>
              <a:gd name="connsiteY5" fmla="*/ 9525 h 4762500"/>
              <a:gd name="connsiteX6" fmla="*/ 4724400 w 5495925"/>
              <a:gd name="connsiteY6" fmla="*/ 19050 h 4762500"/>
              <a:gd name="connsiteX7" fmla="*/ 4152900 w 5495925"/>
              <a:gd name="connsiteY7" fmla="*/ 28575 h 4762500"/>
              <a:gd name="connsiteX8" fmla="*/ 3990975 w 5495925"/>
              <a:gd name="connsiteY8" fmla="*/ 47625 h 4762500"/>
              <a:gd name="connsiteX9" fmla="*/ 3895725 w 5495925"/>
              <a:gd name="connsiteY9" fmla="*/ 57150 h 4762500"/>
              <a:gd name="connsiteX10" fmla="*/ 3838575 w 5495925"/>
              <a:gd name="connsiteY10" fmla="*/ 66675 h 4762500"/>
              <a:gd name="connsiteX11" fmla="*/ 3505200 w 5495925"/>
              <a:gd name="connsiteY11" fmla="*/ 85725 h 4762500"/>
              <a:gd name="connsiteX12" fmla="*/ 3181350 w 5495925"/>
              <a:gd name="connsiteY12" fmla="*/ 95250 h 4762500"/>
              <a:gd name="connsiteX13" fmla="*/ 2952750 w 5495925"/>
              <a:gd name="connsiteY13" fmla="*/ 104775 h 4762500"/>
              <a:gd name="connsiteX14" fmla="*/ 2857500 w 5495925"/>
              <a:gd name="connsiteY14" fmla="*/ 114300 h 4762500"/>
              <a:gd name="connsiteX15" fmla="*/ 2800350 w 5495925"/>
              <a:gd name="connsiteY15" fmla="*/ 123825 h 4762500"/>
              <a:gd name="connsiteX16" fmla="*/ 2733675 w 5495925"/>
              <a:gd name="connsiteY16" fmla="*/ 133350 h 4762500"/>
              <a:gd name="connsiteX17" fmla="*/ 2571750 w 5495925"/>
              <a:gd name="connsiteY17" fmla="*/ 152400 h 4762500"/>
              <a:gd name="connsiteX18" fmla="*/ 2428875 w 5495925"/>
              <a:gd name="connsiteY18" fmla="*/ 171450 h 4762500"/>
              <a:gd name="connsiteX19" fmla="*/ 2400300 w 5495925"/>
              <a:gd name="connsiteY19" fmla="*/ 180975 h 4762500"/>
              <a:gd name="connsiteX20" fmla="*/ 2276475 w 5495925"/>
              <a:gd name="connsiteY20" fmla="*/ 200025 h 4762500"/>
              <a:gd name="connsiteX21" fmla="*/ 2028825 w 5495925"/>
              <a:gd name="connsiteY21" fmla="*/ 219075 h 4762500"/>
              <a:gd name="connsiteX22" fmla="*/ 1971675 w 5495925"/>
              <a:gd name="connsiteY22" fmla="*/ 238125 h 4762500"/>
              <a:gd name="connsiteX23" fmla="*/ 1943100 w 5495925"/>
              <a:gd name="connsiteY23" fmla="*/ 247650 h 4762500"/>
              <a:gd name="connsiteX24" fmla="*/ 1905000 w 5495925"/>
              <a:gd name="connsiteY24" fmla="*/ 257175 h 4762500"/>
              <a:gd name="connsiteX25" fmla="*/ 1847850 w 5495925"/>
              <a:gd name="connsiteY25" fmla="*/ 276225 h 4762500"/>
              <a:gd name="connsiteX26" fmla="*/ 1771650 w 5495925"/>
              <a:gd name="connsiteY26" fmla="*/ 304800 h 4762500"/>
              <a:gd name="connsiteX27" fmla="*/ 1695450 w 5495925"/>
              <a:gd name="connsiteY27" fmla="*/ 323850 h 4762500"/>
              <a:gd name="connsiteX28" fmla="*/ 1619250 w 5495925"/>
              <a:gd name="connsiteY28" fmla="*/ 333375 h 4762500"/>
              <a:gd name="connsiteX29" fmla="*/ 1562100 w 5495925"/>
              <a:gd name="connsiteY29" fmla="*/ 342900 h 4762500"/>
              <a:gd name="connsiteX30" fmla="*/ 1476375 w 5495925"/>
              <a:gd name="connsiteY30" fmla="*/ 371475 h 4762500"/>
              <a:gd name="connsiteX31" fmla="*/ 1438275 w 5495925"/>
              <a:gd name="connsiteY31" fmla="*/ 390525 h 4762500"/>
              <a:gd name="connsiteX32" fmla="*/ 1409700 w 5495925"/>
              <a:gd name="connsiteY32" fmla="*/ 400050 h 4762500"/>
              <a:gd name="connsiteX33" fmla="*/ 1285875 w 5495925"/>
              <a:gd name="connsiteY33" fmla="*/ 447675 h 4762500"/>
              <a:gd name="connsiteX34" fmla="*/ 1247775 w 5495925"/>
              <a:gd name="connsiteY34" fmla="*/ 476250 h 4762500"/>
              <a:gd name="connsiteX35" fmla="*/ 1162050 w 5495925"/>
              <a:gd name="connsiteY35" fmla="*/ 504825 h 4762500"/>
              <a:gd name="connsiteX36" fmla="*/ 1133475 w 5495925"/>
              <a:gd name="connsiteY36" fmla="*/ 523875 h 4762500"/>
              <a:gd name="connsiteX37" fmla="*/ 1104900 w 5495925"/>
              <a:gd name="connsiteY37" fmla="*/ 533400 h 4762500"/>
              <a:gd name="connsiteX38" fmla="*/ 1028700 w 5495925"/>
              <a:gd name="connsiteY38" fmla="*/ 571500 h 4762500"/>
              <a:gd name="connsiteX39" fmla="*/ 971550 w 5495925"/>
              <a:gd name="connsiteY39" fmla="*/ 600075 h 4762500"/>
              <a:gd name="connsiteX40" fmla="*/ 904875 w 5495925"/>
              <a:gd name="connsiteY40" fmla="*/ 628650 h 4762500"/>
              <a:gd name="connsiteX41" fmla="*/ 847725 w 5495925"/>
              <a:gd name="connsiteY41" fmla="*/ 666750 h 4762500"/>
              <a:gd name="connsiteX42" fmla="*/ 781050 w 5495925"/>
              <a:gd name="connsiteY42" fmla="*/ 704850 h 4762500"/>
              <a:gd name="connsiteX43" fmla="*/ 723900 w 5495925"/>
              <a:gd name="connsiteY43" fmla="*/ 723900 h 4762500"/>
              <a:gd name="connsiteX44" fmla="*/ 695325 w 5495925"/>
              <a:gd name="connsiteY44" fmla="*/ 742950 h 4762500"/>
              <a:gd name="connsiteX45" fmla="*/ 666750 w 5495925"/>
              <a:gd name="connsiteY45" fmla="*/ 752475 h 4762500"/>
              <a:gd name="connsiteX46" fmla="*/ 609600 w 5495925"/>
              <a:gd name="connsiteY46" fmla="*/ 790575 h 4762500"/>
              <a:gd name="connsiteX47" fmla="*/ 581025 w 5495925"/>
              <a:gd name="connsiteY47" fmla="*/ 819150 h 4762500"/>
              <a:gd name="connsiteX48" fmla="*/ 552450 w 5495925"/>
              <a:gd name="connsiteY48" fmla="*/ 838200 h 4762500"/>
              <a:gd name="connsiteX49" fmla="*/ 495300 w 5495925"/>
              <a:gd name="connsiteY49" fmla="*/ 895350 h 4762500"/>
              <a:gd name="connsiteX50" fmla="*/ 485775 w 5495925"/>
              <a:gd name="connsiteY50" fmla="*/ 923925 h 4762500"/>
              <a:gd name="connsiteX51" fmla="*/ 390525 w 5495925"/>
              <a:gd name="connsiteY51" fmla="*/ 1038225 h 4762500"/>
              <a:gd name="connsiteX52" fmla="*/ 371475 w 5495925"/>
              <a:gd name="connsiteY52" fmla="*/ 1066800 h 4762500"/>
              <a:gd name="connsiteX53" fmla="*/ 342900 w 5495925"/>
              <a:gd name="connsiteY53" fmla="*/ 1095375 h 4762500"/>
              <a:gd name="connsiteX54" fmla="*/ 314325 w 5495925"/>
              <a:gd name="connsiteY54" fmla="*/ 1152525 h 4762500"/>
              <a:gd name="connsiteX55" fmla="*/ 295275 w 5495925"/>
              <a:gd name="connsiteY55" fmla="*/ 1209675 h 4762500"/>
              <a:gd name="connsiteX56" fmla="*/ 276225 w 5495925"/>
              <a:gd name="connsiteY56" fmla="*/ 1238250 h 4762500"/>
              <a:gd name="connsiteX57" fmla="*/ 257175 w 5495925"/>
              <a:gd name="connsiteY57" fmla="*/ 1295400 h 4762500"/>
              <a:gd name="connsiteX58" fmla="*/ 228600 w 5495925"/>
              <a:gd name="connsiteY58" fmla="*/ 1381125 h 4762500"/>
              <a:gd name="connsiteX59" fmla="*/ 190500 w 5495925"/>
              <a:gd name="connsiteY59" fmla="*/ 1447800 h 4762500"/>
              <a:gd name="connsiteX60" fmla="*/ 171450 w 5495925"/>
              <a:gd name="connsiteY60" fmla="*/ 1504950 h 4762500"/>
              <a:gd name="connsiteX61" fmla="*/ 161925 w 5495925"/>
              <a:gd name="connsiteY61" fmla="*/ 1533525 h 4762500"/>
              <a:gd name="connsiteX62" fmla="*/ 152400 w 5495925"/>
              <a:gd name="connsiteY62" fmla="*/ 1571625 h 4762500"/>
              <a:gd name="connsiteX63" fmla="*/ 133350 w 5495925"/>
              <a:gd name="connsiteY63" fmla="*/ 1628775 h 4762500"/>
              <a:gd name="connsiteX64" fmla="*/ 123825 w 5495925"/>
              <a:gd name="connsiteY64" fmla="*/ 1695450 h 4762500"/>
              <a:gd name="connsiteX65" fmla="*/ 114300 w 5495925"/>
              <a:gd name="connsiteY65" fmla="*/ 1733550 h 4762500"/>
              <a:gd name="connsiteX66" fmla="*/ 104775 w 5495925"/>
              <a:gd name="connsiteY66" fmla="*/ 1819275 h 4762500"/>
              <a:gd name="connsiteX67" fmla="*/ 95250 w 5495925"/>
              <a:gd name="connsiteY67" fmla="*/ 1876425 h 4762500"/>
              <a:gd name="connsiteX68" fmla="*/ 85725 w 5495925"/>
              <a:gd name="connsiteY68" fmla="*/ 1952625 h 4762500"/>
              <a:gd name="connsiteX69" fmla="*/ 76200 w 5495925"/>
              <a:gd name="connsiteY69" fmla="*/ 1981200 h 4762500"/>
              <a:gd name="connsiteX70" fmla="*/ 66675 w 5495925"/>
              <a:gd name="connsiteY70" fmla="*/ 2028825 h 4762500"/>
              <a:gd name="connsiteX71" fmla="*/ 57150 w 5495925"/>
              <a:gd name="connsiteY71" fmla="*/ 2143125 h 4762500"/>
              <a:gd name="connsiteX72" fmla="*/ 47625 w 5495925"/>
              <a:gd name="connsiteY72" fmla="*/ 2181225 h 4762500"/>
              <a:gd name="connsiteX73" fmla="*/ 38100 w 5495925"/>
              <a:gd name="connsiteY73" fmla="*/ 2286000 h 4762500"/>
              <a:gd name="connsiteX74" fmla="*/ 28575 w 5495925"/>
              <a:gd name="connsiteY74" fmla="*/ 2352675 h 4762500"/>
              <a:gd name="connsiteX75" fmla="*/ 0 w 5495925"/>
              <a:gd name="connsiteY75" fmla="*/ 2686050 h 4762500"/>
              <a:gd name="connsiteX76" fmla="*/ 9525 w 5495925"/>
              <a:gd name="connsiteY76" fmla="*/ 3086100 h 4762500"/>
              <a:gd name="connsiteX77" fmla="*/ 19050 w 5495925"/>
              <a:gd name="connsiteY77" fmla="*/ 3133725 h 4762500"/>
              <a:gd name="connsiteX78" fmla="*/ 47625 w 5495925"/>
              <a:gd name="connsiteY78" fmla="*/ 3228975 h 4762500"/>
              <a:gd name="connsiteX79" fmla="*/ 66675 w 5495925"/>
              <a:gd name="connsiteY79" fmla="*/ 3295650 h 4762500"/>
              <a:gd name="connsiteX80" fmla="*/ 85725 w 5495925"/>
              <a:gd name="connsiteY80" fmla="*/ 3333750 h 4762500"/>
              <a:gd name="connsiteX81" fmla="*/ 104775 w 5495925"/>
              <a:gd name="connsiteY81" fmla="*/ 3381375 h 4762500"/>
              <a:gd name="connsiteX82" fmla="*/ 114300 w 5495925"/>
              <a:gd name="connsiteY82" fmla="*/ 3409950 h 4762500"/>
              <a:gd name="connsiteX83" fmla="*/ 152400 w 5495925"/>
              <a:gd name="connsiteY83" fmla="*/ 3486150 h 4762500"/>
              <a:gd name="connsiteX84" fmla="*/ 161925 w 5495925"/>
              <a:gd name="connsiteY84" fmla="*/ 3514725 h 4762500"/>
              <a:gd name="connsiteX85" fmla="*/ 200025 w 5495925"/>
              <a:gd name="connsiteY85" fmla="*/ 3581400 h 4762500"/>
              <a:gd name="connsiteX86" fmla="*/ 228600 w 5495925"/>
              <a:gd name="connsiteY86" fmla="*/ 3657600 h 4762500"/>
              <a:gd name="connsiteX87" fmla="*/ 238125 w 5495925"/>
              <a:gd name="connsiteY87" fmla="*/ 3686175 h 4762500"/>
              <a:gd name="connsiteX88" fmla="*/ 257175 w 5495925"/>
              <a:gd name="connsiteY88" fmla="*/ 3724275 h 4762500"/>
              <a:gd name="connsiteX89" fmla="*/ 266700 w 5495925"/>
              <a:gd name="connsiteY89" fmla="*/ 3762375 h 4762500"/>
              <a:gd name="connsiteX90" fmla="*/ 285750 w 5495925"/>
              <a:gd name="connsiteY90" fmla="*/ 3819525 h 4762500"/>
              <a:gd name="connsiteX91" fmla="*/ 304800 w 5495925"/>
              <a:gd name="connsiteY91" fmla="*/ 3848100 h 4762500"/>
              <a:gd name="connsiteX92" fmla="*/ 323850 w 5495925"/>
              <a:gd name="connsiteY92" fmla="*/ 3905250 h 4762500"/>
              <a:gd name="connsiteX93" fmla="*/ 333375 w 5495925"/>
              <a:gd name="connsiteY93" fmla="*/ 3933825 h 4762500"/>
              <a:gd name="connsiteX94" fmla="*/ 352425 w 5495925"/>
              <a:gd name="connsiteY94" fmla="*/ 3962400 h 4762500"/>
              <a:gd name="connsiteX95" fmla="*/ 361950 w 5495925"/>
              <a:gd name="connsiteY95" fmla="*/ 3990975 h 4762500"/>
              <a:gd name="connsiteX96" fmla="*/ 381000 w 5495925"/>
              <a:gd name="connsiteY96" fmla="*/ 4029075 h 4762500"/>
              <a:gd name="connsiteX97" fmla="*/ 400050 w 5495925"/>
              <a:gd name="connsiteY97" fmla="*/ 4057650 h 4762500"/>
              <a:gd name="connsiteX98" fmla="*/ 438150 w 5495925"/>
              <a:gd name="connsiteY98" fmla="*/ 4114800 h 4762500"/>
              <a:gd name="connsiteX99" fmla="*/ 504825 w 5495925"/>
              <a:gd name="connsiteY99" fmla="*/ 4248150 h 4762500"/>
              <a:gd name="connsiteX100" fmla="*/ 542925 w 5495925"/>
              <a:gd name="connsiteY100" fmla="*/ 4286250 h 4762500"/>
              <a:gd name="connsiteX101" fmla="*/ 590550 w 5495925"/>
              <a:gd name="connsiteY101" fmla="*/ 4333875 h 4762500"/>
              <a:gd name="connsiteX102" fmla="*/ 619125 w 5495925"/>
              <a:gd name="connsiteY102" fmla="*/ 4371975 h 4762500"/>
              <a:gd name="connsiteX103" fmla="*/ 647700 w 5495925"/>
              <a:gd name="connsiteY103" fmla="*/ 4391025 h 4762500"/>
              <a:gd name="connsiteX104" fmla="*/ 695325 w 5495925"/>
              <a:gd name="connsiteY104" fmla="*/ 4429125 h 4762500"/>
              <a:gd name="connsiteX105" fmla="*/ 828675 w 5495925"/>
              <a:gd name="connsiteY105" fmla="*/ 4524375 h 4762500"/>
              <a:gd name="connsiteX106" fmla="*/ 923925 w 5495925"/>
              <a:gd name="connsiteY106" fmla="*/ 4562475 h 4762500"/>
              <a:gd name="connsiteX107" fmla="*/ 962025 w 5495925"/>
              <a:gd name="connsiteY107" fmla="*/ 4581525 h 4762500"/>
              <a:gd name="connsiteX108" fmla="*/ 990600 w 5495925"/>
              <a:gd name="connsiteY108" fmla="*/ 4591050 h 4762500"/>
              <a:gd name="connsiteX109" fmla="*/ 1076325 w 5495925"/>
              <a:gd name="connsiteY109" fmla="*/ 4619625 h 4762500"/>
              <a:gd name="connsiteX110" fmla="*/ 1104900 w 5495925"/>
              <a:gd name="connsiteY110" fmla="*/ 4629150 h 4762500"/>
              <a:gd name="connsiteX111" fmla="*/ 1219200 w 5495925"/>
              <a:gd name="connsiteY111" fmla="*/ 4648200 h 4762500"/>
              <a:gd name="connsiteX112" fmla="*/ 1314450 w 5495925"/>
              <a:gd name="connsiteY112" fmla="*/ 4667250 h 4762500"/>
              <a:gd name="connsiteX113" fmla="*/ 1362075 w 5495925"/>
              <a:gd name="connsiteY113" fmla="*/ 4676775 h 4762500"/>
              <a:gd name="connsiteX114" fmla="*/ 1457325 w 5495925"/>
              <a:gd name="connsiteY114" fmla="*/ 4705350 h 4762500"/>
              <a:gd name="connsiteX115" fmla="*/ 1562100 w 5495925"/>
              <a:gd name="connsiteY115" fmla="*/ 4724400 h 4762500"/>
              <a:gd name="connsiteX116" fmla="*/ 1971675 w 5495925"/>
              <a:gd name="connsiteY116" fmla="*/ 4743450 h 4762500"/>
              <a:gd name="connsiteX117" fmla="*/ 2238375 w 5495925"/>
              <a:gd name="connsiteY117" fmla="*/ 4762500 h 4762500"/>
              <a:gd name="connsiteX118" fmla="*/ 2628900 w 5495925"/>
              <a:gd name="connsiteY118" fmla="*/ 4752975 h 4762500"/>
              <a:gd name="connsiteX119" fmla="*/ 3248025 w 5495925"/>
              <a:gd name="connsiteY119" fmla="*/ 4743450 h 4762500"/>
              <a:gd name="connsiteX120" fmla="*/ 3524250 w 5495925"/>
              <a:gd name="connsiteY120" fmla="*/ 4724400 h 4762500"/>
              <a:gd name="connsiteX121" fmla="*/ 3562350 w 5495925"/>
              <a:gd name="connsiteY121" fmla="*/ 4714875 h 4762500"/>
              <a:gd name="connsiteX122" fmla="*/ 3609975 w 5495925"/>
              <a:gd name="connsiteY122" fmla="*/ 4705350 h 4762500"/>
              <a:gd name="connsiteX123" fmla="*/ 3695700 w 5495925"/>
              <a:gd name="connsiteY123" fmla="*/ 4676775 h 4762500"/>
              <a:gd name="connsiteX124" fmla="*/ 3771900 w 5495925"/>
              <a:gd name="connsiteY124" fmla="*/ 4648200 h 4762500"/>
              <a:gd name="connsiteX125" fmla="*/ 3838575 w 5495925"/>
              <a:gd name="connsiteY125" fmla="*/ 4591050 h 4762500"/>
              <a:gd name="connsiteX126" fmla="*/ 3867150 w 5495925"/>
              <a:gd name="connsiteY126" fmla="*/ 4562475 h 4762500"/>
              <a:gd name="connsiteX127" fmla="*/ 3990975 w 5495925"/>
              <a:gd name="connsiteY127" fmla="*/ 4476750 h 4762500"/>
              <a:gd name="connsiteX128" fmla="*/ 4019550 w 5495925"/>
              <a:gd name="connsiteY128" fmla="*/ 4467225 h 4762500"/>
              <a:gd name="connsiteX129" fmla="*/ 4048125 w 5495925"/>
              <a:gd name="connsiteY129" fmla="*/ 4448175 h 4762500"/>
              <a:gd name="connsiteX130" fmla="*/ 4086225 w 5495925"/>
              <a:gd name="connsiteY130" fmla="*/ 4419600 h 4762500"/>
              <a:gd name="connsiteX131" fmla="*/ 4133850 w 5495925"/>
              <a:gd name="connsiteY131" fmla="*/ 4391025 h 4762500"/>
              <a:gd name="connsiteX132" fmla="*/ 4171950 w 5495925"/>
              <a:gd name="connsiteY132" fmla="*/ 4362450 h 4762500"/>
              <a:gd name="connsiteX133" fmla="*/ 4257675 w 5495925"/>
              <a:gd name="connsiteY133" fmla="*/ 4314825 h 4762500"/>
              <a:gd name="connsiteX134" fmla="*/ 4305300 w 5495925"/>
              <a:gd name="connsiteY134" fmla="*/ 4286250 h 4762500"/>
              <a:gd name="connsiteX135" fmla="*/ 4343400 w 5495925"/>
              <a:gd name="connsiteY135" fmla="*/ 4257675 h 4762500"/>
              <a:gd name="connsiteX136" fmla="*/ 4371975 w 5495925"/>
              <a:gd name="connsiteY136" fmla="*/ 4238625 h 4762500"/>
              <a:gd name="connsiteX137" fmla="*/ 4429125 w 5495925"/>
              <a:gd name="connsiteY137" fmla="*/ 4152900 h 4762500"/>
              <a:gd name="connsiteX138" fmla="*/ 4438650 w 5495925"/>
              <a:gd name="connsiteY138" fmla="*/ 4124325 h 4762500"/>
              <a:gd name="connsiteX139" fmla="*/ 4486275 w 5495925"/>
              <a:gd name="connsiteY139" fmla="*/ 4057650 h 4762500"/>
              <a:gd name="connsiteX140" fmla="*/ 4505325 w 5495925"/>
              <a:gd name="connsiteY140" fmla="*/ 4029075 h 4762500"/>
              <a:gd name="connsiteX141" fmla="*/ 4533900 w 5495925"/>
              <a:gd name="connsiteY141" fmla="*/ 4010025 h 4762500"/>
              <a:gd name="connsiteX142" fmla="*/ 4581525 w 5495925"/>
              <a:gd name="connsiteY142" fmla="*/ 3943350 h 4762500"/>
              <a:gd name="connsiteX143" fmla="*/ 4591050 w 5495925"/>
              <a:gd name="connsiteY143" fmla="*/ 3914775 h 4762500"/>
              <a:gd name="connsiteX144" fmla="*/ 4619625 w 5495925"/>
              <a:gd name="connsiteY144" fmla="*/ 3886200 h 4762500"/>
              <a:gd name="connsiteX145" fmla="*/ 4638675 w 5495925"/>
              <a:gd name="connsiteY145" fmla="*/ 3848100 h 4762500"/>
              <a:gd name="connsiteX146" fmla="*/ 4667250 w 5495925"/>
              <a:gd name="connsiteY146" fmla="*/ 3810000 h 4762500"/>
              <a:gd name="connsiteX147" fmla="*/ 4676775 w 5495925"/>
              <a:gd name="connsiteY147" fmla="*/ 3781425 h 4762500"/>
              <a:gd name="connsiteX148" fmla="*/ 4724400 w 5495925"/>
              <a:gd name="connsiteY148" fmla="*/ 3714750 h 4762500"/>
              <a:gd name="connsiteX149" fmla="*/ 4733925 w 5495925"/>
              <a:gd name="connsiteY149" fmla="*/ 3686175 h 4762500"/>
              <a:gd name="connsiteX150" fmla="*/ 4781550 w 5495925"/>
              <a:gd name="connsiteY150" fmla="*/ 3619500 h 4762500"/>
              <a:gd name="connsiteX151" fmla="*/ 4800600 w 5495925"/>
              <a:gd name="connsiteY151" fmla="*/ 3581400 h 4762500"/>
              <a:gd name="connsiteX152" fmla="*/ 4819650 w 5495925"/>
              <a:gd name="connsiteY152" fmla="*/ 3552825 h 4762500"/>
              <a:gd name="connsiteX153" fmla="*/ 4838700 w 5495925"/>
              <a:gd name="connsiteY153" fmla="*/ 3505200 h 4762500"/>
              <a:gd name="connsiteX154" fmla="*/ 4857750 w 5495925"/>
              <a:gd name="connsiteY154" fmla="*/ 3476625 h 4762500"/>
              <a:gd name="connsiteX155" fmla="*/ 4867275 w 5495925"/>
              <a:gd name="connsiteY155" fmla="*/ 3448050 h 4762500"/>
              <a:gd name="connsiteX156" fmla="*/ 4886325 w 5495925"/>
              <a:gd name="connsiteY156" fmla="*/ 3419475 h 4762500"/>
              <a:gd name="connsiteX157" fmla="*/ 4943475 w 5495925"/>
              <a:gd name="connsiteY157" fmla="*/ 3343275 h 4762500"/>
              <a:gd name="connsiteX158" fmla="*/ 4962525 w 5495925"/>
              <a:gd name="connsiteY158" fmla="*/ 3305175 h 4762500"/>
              <a:gd name="connsiteX159" fmla="*/ 4991100 w 5495925"/>
              <a:gd name="connsiteY159" fmla="*/ 3267075 h 4762500"/>
              <a:gd name="connsiteX160" fmla="*/ 5010150 w 5495925"/>
              <a:gd name="connsiteY160" fmla="*/ 3238500 h 4762500"/>
              <a:gd name="connsiteX161" fmla="*/ 5057775 w 5495925"/>
              <a:gd name="connsiteY161" fmla="*/ 3171825 h 4762500"/>
              <a:gd name="connsiteX162" fmla="*/ 5076825 w 5495925"/>
              <a:gd name="connsiteY162" fmla="*/ 3133725 h 4762500"/>
              <a:gd name="connsiteX163" fmla="*/ 5124450 w 5495925"/>
              <a:gd name="connsiteY163" fmla="*/ 3095625 h 4762500"/>
              <a:gd name="connsiteX164" fmla="*/ 5162550 w 5495925"/>
              <a:gd name="connsiteY164" fmla="*/ 3028950 h 4762500"/>
              <a:gd name="connsiteX165" fmla="*/ 5200650 w 5495925"/>
              <a:gd name="connsiteY165" fmla="*/ 2952750 h 4762500"/>
              <a:gd name="connsiteX166" fmla="*/ 5210175 w 5495925"/>
              <a:gd name="connsiteY166" fmla="*/ 2924175 h 4762500"/>
              <a:gd name="connsiteX167" fmla="*/ 5238750 w 5495925"/>
              <a:gd name="connsiteY167" fmla="*/ 2886075 h 4762500"/>
              <a:gd name="connsiteX168" fmla="*/ 5248275 w 5495925"/>
              <a:gd name="connsiteY168" fmla="*/ 2857500 h 4762500"/>
              <a:gd name="connsiteX169" fmla="*/ 5267325 w 5495925"/>
              <a:gd name="connsiteY169" fmla="*/ 2828925 h 4762500"/>
              <a:gd name="connsiteX170" fmla="*/ 5314950 w 5495925"/>
              <a:gd name="connsiteY170" fmla="*/ 2762250 h 4762500"/>
              <a:gd name="connsiteX171" fmla="*/ 5353050 w 5495925"/>
              <a:gd name="connsiteY171" fmla="*/ 2695575 h 4762500"/>
              <a:gd name="connsiteX172" fmla="*/ 5400675 w 5495925"/>
              <a:gd name="connsiteY172" fmla="*/ 2581275 h 4762500"/>
              <a:gd name="connsiteX173" fmla="*/ 5438775 w 5495925"/>
              <a:gd name="connsiteY173" fmla="*/ 2495550 h 4762500"/>
              <a:gd name="connsiteX174" fmla="*/ 5457825 w 5495925"/>
              <a:gd name="connsiteY174" fmla="*/ 2438400 h 4762500"/>
              <a:gd name="connsiteX175" fmla="*/ 5467350 w 5495925"/>
              <a:gd name="connsiteY175" fmla="*/ 2409825 h 4762500"/>
              <a:gd name="connsiteX176" fmla="*/ 5476875 w 5495925"/>
              <a:gd name="connsiteY176" fmla="*/ 2362200 h 4762500"/>
              <a:gd name="connsiteX177" fmla="*/ 5495925 w 5495925"/>
              <a:gd name="connsiteY177" fmla="*/ 2028825 h 4762500"/>
              <a:gd name="connsiteX178" fmla="*/ 5486400 w 5495925"/>
              <a:gd name="connsiteY178" fmla="*/ 1914525 h 4762500"/>
              <a:gd name="connsiteX179" fmla="*/ 5457825 w 5495925"/>
              <a:gd name="connsiteY179" fmla="*/ 1228725 h 4762500"/>
              <a:gd name="connsiteX180" fmla="*/ 5448300 w 5495925"/>
              <a:gd name="connsiteY180" fmla="*/ 1104900 h 4762500"/>
              <a:gd name="connsiteX181" fmla="*/ 5429250 w 5495925"/>
              <a:gd name="connsiteY181" fmla="*/ 466725 h 4762500"/>
              <a:gd name="connsiteX182" fmla="*/ 5410200 w 5495925"/>
              <a:gd name="connsiteY182" fmla="*/ 400050 h 4762500"/>
              <a:gd name="connsiteX183" fmla="*/ 5400675 w 5495925"/>
              <a:gd name="connsiteY183" fmla="*/ 361950 h 4762500"/>
              <a:gd name="connsiteX184" fmla="*/ 5381625 w 5495925"/>
              <a:gd name="connsiteY184" fmla="*/ 285750 h 4762500"/>
              <a:gd name="connsiteX185" fmla="*/ 5372100 w 5495925"/>
              <a:gd name="connsiteY185" fmla="*/ 209550 h 4762500"/>
              <a:gd name="connsiteX186" fmla="*/ 5353050 w 5495925"/>
              <a:gd name="connsiteY186" fmla="*/ 152400 h 4762500"/>
              <a:gd name="connsiteX187" fmla="*/ 5362575 w 5495925"/>
              <a:gd name="connsiteY187" fmla="*/ 38100 h 476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495925" h="4762500">
                <a:moveTo>
                  <a:pt x="5362575" y="38100"/>
                </a:moveTo>
                <a:cubicBezTo>
                  <a:pt x="5349875" y="17463"/>
                  <a:pt x="5305210" y="33302"/>
                  <a:pt x="5276850" y="28575"/>
                </a:cubicBezTo>
                <a:cubicBezTo>
                  <a:pt x="5266946" y="26924"/>
                  <a:pt x="5258179" y="20701"/>
                  <a:pt x="5248275" y="19050"/>
                </a:cubicBezTo>
                <a:cubicBezTo>
                  <a:pt x="5219915" y="14323"/>
                  <a:pt x="5191012" y="13591"/>
                  <a:pt x="5162550" y="9525"/>
                </a:cubicBezTo>
                <a:cubicBezTo>
                  <a:pt x="5146523" y="7235"/>
                  <a:pt x="5130800" y="3175"/>
                  <a:pt x="5114925" y="0"/>
                </a:cubicBezTo>
                <a:lnTo>
                  <a:pt x="4895850" y="9525"/>
                </a:lnTo>
                <a:cubicBezTo>
                  <a:pt x="4838680" y="12314"/>
                  <a:pt x="4781619" y="17583"/>
                  <a:pt x="4724400" y="19050"/>
                </a:cubicBezTo>
                <a:lnTo>
                  <a:pt x="4152900" y="28575"/>
                </a:lnTo>
                <a:cubicBezTo>
                  <a:pt x="3825283" y="58358"/>
                  <a:pt x="4194846" y="22141"/>
                  <a:pt x="3990975" y="47625"/>
                </a:cubicBezTo>
                <a:cubicBezTo>
                  <a:pt x="3959313" y="51583"/>
                  <a:pt x="3927387" y="53192"/>
                  <a:pt x="3895725" y="57150"/>
                </a:cubicBezTo>
                <a:cubicBezTo>
                  <a:pt x="3876561" y="59545"/>
                  <a:pt x="3857792" y="64753"/>
                  <a:pt x="3838575" y="66675"/>
                </a:cubicBezTo>
                <a:cubicBezTo>
                  <a:pt x="3757284" y="74804"/>
                  <a:pt x="3572029" y="83295"/>
                  <a:pt x="3505200" y="85725"/>
                </a:cubicBezTo>
                <a:lnTo>
                  <a:pt x="3181350" y="95250"/>
                </a:lnTo>
                <a:lnTo>
                  <a:pt x="2952750" y="104775"/>
                </a:lnTo>
                <a:cubicBezTo>
                  <a:pt x="2921000" y="107950"/>
                  <a:pt x="2889162" y="110342"/>
                  <a:pt x="2857500" y="114300"/>
                </a:cubicBezTo>
                <a:cubicBezTo>
                  <a:pt x="2838336" y="116695"/>
                  <a:pt x="2819438" y="120888"/>
                  <a:pt x="2800350" y="123825"/>
                </a:cubicBezTo>
                <a:cubicBezTo>
                  <a:pt x="2778160" y="127239"/>
                  <a:pt x="2755952" y="130565"/>
                  <a:pt x="2733675" y="133350"/>
                </a:cubicBezTo>
                <a:cubicBezTo>
                  <a:pt x="2686614" y="139233"/>
                  <a:pt x="2619404" y="145069"/>
                  <a:pt x="2571750" y="152400"/>
                </a:cubicBezTo>
                <a:cubicBezTo>
                  <a:pt x="2425196" y="174947"/>
                  <a:pt x="2673549" y="146983"/>
                  <a:pt x="2428875" y="171450"/>
                </a:cubicBezTo>
                <a:cubicBezTo>
                  <a:pt x="2419350" y="174625"/>
                  <a:pt x="2410101" y="178797"/>
                  <a:pt x="2400300" y="180975"/>
                </a:cubicBezTo>
                <a:cubicBezTo>
                  <a:pt x="2379872" y="185515"/>
                  <a:pt x="2293837" y="197855"/>
                  <a:pt x="2276475" y="200025"/>
                </a:cubicBezTo>
                <a:cubicBezTo>
                  <a:pt x="2166282" y="213799"/>
                  <a:pt x="2164407" y="211100"/>
                  <a:pt x="2028825" y="219075"/>
                </a:cubicBezTo>
                <a:lnTo>
                  <a:pt x="1971675" y="238125"/>
                </a:lnTo>
                <a:cubicBezTo>
                  <a:pt x="1962150" y="241300"/>
                  <a:pt x="1952840" y="245215"/>
                  <a:pt x="1943100" y="247650"/>
                </a:cubicBezTo>
                <a:cubicBezTo>
                  <a:pt x="1930400" y="250825"/>
                  <a:pt x="1917539" y="253413"/>
                  <a:pt x="1905000" y="257175"/>
                </a:cubicBezTo>
                <a:cubicBezTo>
                  <a:pt x="1885766" y="262945"/>
                  <a:pt x="1847850" y="276225"/>
                  <a:pt x="1847850" y="276225"/>
                </a:cubicBezTo>
                <a:cubicBezTo>
                  <a:pt x="1802867" y="306214"/>
                  <a:pt x="1834654" y="290261"/>
                  <a:pt x="1771650" y="304800"/>
                </a:cubicBezTo>
                <a:cubicBezTo>
                  <a:pt x="1746139" y="310687"/>
                  <a:pt x="1720850" y="317500"/>
                  <a:pt x="1695450" y="323850"/>
                </a:cubicBezTo>
                <a:cubicBezTo>
                  <a:pt x="1670617" y="330058"/>
                  <a:pt x="1644590" y="329755"/>
                  <a:pt x="1619250" y="333375"/>
                </a:cubicBezTo>
                <a:cubicBezTo>
                  <a:pt x="1600131" y="336106"/>
                  <a:pt x="1581150" y="339725"/>
                  <a:pt x="1562100" y="342900"/>
                </a:cubicBezTo>
                <a:lnTo>
                  <a:pt x="1476375" y="371475"/>
                </a:lnTo>
                <a:cubicBezTo>
                  <a:pt x="1462905" y="375965"/>
                  <a:pt x="1451326" y="384932"/>
                  <a:pt x="1438275" y="390525"/>
                </a:cubicBezTo>
                <a:cubicBezTo>
                  <a:pt x="1429047" y="394480"/>
                  <a:pt x="1419071" y="396446"/>
                  <a:pt x="1409700" y="400050"/>
                </a:cubicBezTo>
                <a:cubicBezTo>
                  <a:pt x="1273756" y="452336"/>
                  <a:pt x="1356102" y="424266"/>
                  <a:pt x="1285875" y="447675"/>
                </a:cubicBezTo>
                <a:cubicBezTo>
                  <a:pt x="1273175" y="457200"/>
                  <a:pt x="1262189" y="469597"/>
                  <a:pt x="1247775" y="476250"/>
                </a:cubicBezTo>
                <a:cubicBezTo>
                  <a:pt x="1220427" y="488872"/>
                  <a:pt x="1162050" y="504825"/>
                  <a:pt x="1162050" y="504825"/>
                </a:cubicBezTo>
                <a:cubicBezTo>
                  <a:pt x="1152525" y="511175"/>
                  <a:pt x="1143714" y="518755"/>
                  <a:pt x="1133475" y="523875"/>
                </a:cubicBezTo>
                <a:cubicBezTo>
                  <a:pt x="1124495" y="528365"/>
                  <a:pt x="1113617" y="528419"/>
                  <a:pt x="1104900" y="533400"/>
                </a:cubicBezTo>
                <a:cubicBezTo>
                  <a:pt x="1029342" y="576576"/>
                  <a:pt x="1104453" y="552562"/>
                  <a:pt x="1028700" y="571500"/>
                </a:cubicBezTo>
                <a:cubicBezTo>
                  <a:pt x="973786" y="608109"/>
                  <a:pt x="1026759" y="576414"/>
                  <a:pt x="971550" y="600075"/>
                </a:cubicBezTo>
                <a:cubicBezTo>
                  <a:pt x="889160" y="635385"/>
                  <a:pt x="971888" y="606312"/>
                  <a:pt x="904875" y="628650"/>
                </a:cubicBezTo>
                <a:lnTo>
                  <a:pt x="847725" y="666750"/>
                </a:lnTo>
                <a:cubicBezTo>
                  <a:pt x="821950" y="683933"/>
                  <a:pt x="811262" y="692765"/>
                  <a:pt x="781050" y="704850"/>
                </a:cubicBezTo>
                <a:cubicBezTo>
                  <a:pt x="762406" y="712308"/>
                  <a:pt x="723900" y="723900"/>
                  <a:pt x="723900" y="723900"/>
                </a:cubicBezTo>
                <a:cubicBezTo>
                  <a:pt x="714375" y="730250"/>
                  <a:pt x="705564" y="737830"/>
                  <a:pt x="695325" y="742950"/>
                </a:cubicBezTo>
                <a:cubicBezTo>
                  <a:pt x="686345" y="747440"/>
                  <a:pt x="675104" y="746906"/>
                  <a:pt x="666750" y="752475"/>
                </a:cubicBezTo>
                <a:cubicBezTo>
                  <a:pt x="595401" y="800041"/>
                  <a:pt x="677544" y="767927"/>
                  <a:pt x="609600" y="790575"/>
                </a:cubicBezTo>
                <a:cubicBezTo>
                  <a:pt x="600075" y="800100"/>
                  <a:pt x="591373" y="810526"/>
                  <a:pt x="581025" y="819150"/>
                </a:cubicBezTo>
                <a:cubicBezTo>
                  <a:pt x="572231" y="826479"/>
                  <a:pt x="561006" y="830595"/>
                  <a:pt x="552450" y="838200"/>
                </a:cubicBezTo>
                <a:cubicBezTo>
                  <a:pt x="532314" y="856098"/>
                  <a:pt x="495300" y="895350"/>
                  <a:pt x="495300" y="895350"/>
                </a:cubicBezTo>
                <a:cubicBezTo>
                  <a:pt x="492125" y="904875"/>
                  <a:pt x="490651" y="915148"/>
                  <a:pt x="485775" y="923925"/>
                </a:cubicBezTo>
                <a:cubicBezTo>
                  <a:pt x="452622" y="983600"/>
                  <a:pt x="440458" y="988292"/>
                  <a:pt x="390525" y="1038225"/>
                </a:cubicBezTo>
                <a:cubicBezTo>
                  <a:pt x="382430" y="1046320"/>
                  <a:pt x="378804" y="1058006"/>
                  <a:pt x="371475" y="1066800"/>
                </a:cubicBezTo>
                <a:cubicBezTo>
                  <a:pt x="362851" y="1077148"/>
                  <a:pt x="352425" y="1085850"/>
                  <a:pt x="342900" y="1095375"/>
                </a:cubicBezTo>
                <a:cubicBezTo>
                  <a:pt x="308162" y="1199588"/>
                  <a:pt x="363564" y="1041738"/>
                  <a:pt x="314325" y="1152525"/>
                </a:cubicBezTo>
                <a:cubicBezTo>
                  <a:pt x="306170" y="1170875"/>
                  <a:pt x="306414" y="1192967"/>
                  <a:pt x="295275" y="1209675"/>
                </a:cubicBezTo>
                <a:cubicBezTo>
                  <a:pt x="288925" y="1219200"/>
                  <a:pt x="280874" y="1227789"/>
                  <a:pt x="276225" y="1238250"/>
                </a:cubicBezTo>
                <a:cubicBezTo>
                  <a:pt x="268070" y="1256600"/>
                  <a:pt x="263525" y="1276350"/>
                  <a:pt x="257175" y="1295400"/>
                </a:cubicBezTo>
                <a:lnTo>
                  <a:pt x="228600" y="1381125"/>
                </a:lnTo>
                <a:cubicBezTo>
                  <a:pt x="203259" y="1457149"/>
                  <a:pt x="218371" y="1385090"/>
                  <a:pt x="190500" y="1447800"/>
                </a:cubicBezTo>
                <a:cubicBezTo>
                  <a:pt x="182345" y="1466150"/>
                  <a:pt x="177800" y="1485900"/>
                  <a:pt x="171450" y="1504950"/>
                </a:cubicBezTo>
                <a:cubicBezTo>
                  <a:pt x="168275" y="1514475"/>
                  <a:pt x="164360" y="1523785"/>
                  <a:pt x="161925" y="1533525"/>
                </a:cubicBezTo>
                <a:cubicBezTo>
                  <a:pt x="158750" y="1546225"/>
                  <a:pt x="156162" y="1559086"/>
                  <a:pt x="152400" y="1571625"/>
                </a:cubicBezTo>
                <a:cubicBezTo>
                  <a:pt x="146630" y="1590859"/>
                  <a:pt x="133350" y="1628775"/>
                  <a:pt x="133350" y="1628775"/>
                </a:cubicBezTo>
                <a:cubicBezTo>
                  <a:pt x="130175" y="1651000"/>
                  <a:pt x="127841" y="1673361"/>
                  <a:pt x="123825" y="1695450"/>
                </a:cubicBezTo>
                <a:cubicBezTo>
                  <a:pt x="121483" y="1708330"/>
                  <a:pt x="116291" y="1720611"/>
                  <a:pt x="114300" y="1733550"/>
                </a:cubicBezTo>
                <a:cubicBezTo>
                  <a:pt x="109928" y="1761967"/>
                  <a:pt x="108575" y="1790776"/>
                  <a:pt x="104775" y="1819275"/>
                </a:cubicBezTo>
                <a:cubicBezTo>
                  <a:pt x="102223" y="1838418"/>
                  <a:pt x="97981" y="1857306"/>
                  <a:pt x="95250" y="1876425"/>
                </a:cubicBezTo>
                <a:cubicBezTo>
                  <a:pt x="91630" y="1901765"/>
                  <a:pt x="90304" y="1927440"/>
                  <a:pt x="85725" y="1952625"/>
                </a:cubicBezTo>
                <a:cubicBezTo>
                  <a:pt x="83929" y="1962503"/>
                  <a:pt x="78635" y="1971460"/>
                  <a:pt x="76200" y="1981200"/>
                </a:cubicBezTo>
                <a:cubicBezTo>
                  <a:pt x="72273" y="1996906"/>
                  <a:pt x="69850" y="2012950"/>
                  <a:pt x="66675" y="2028825"/>
                </a:cubicBezTo>
                <a:cubicBezTo>
                  <a:pt x="63500" y="2066925"/>
                  <a:pt x="61892" y="2105188"/>
                  <a:pt x="57150" y="2143125"/>
                </a:cubicBezTo>
                <a:cubicBezTo>
                  <a:pt x="55526" y="2156115"/>
                  <a:pt x="49355" y="2168249"/>
                  <a:pt x="47625" y="2181225"/>
                </a:cubicBezTo>
                <a:cubicBezTo>
                  <a:pt x="42990" y="2215986"/>
                  <a:pt x="41973" y="2251145"/>
                  <a:pt x="38100" y="2286000"/>
                </a:cubicBezTo>
                <a:cubicBezTo>
                  <a:pt x="35621" y="2308313"/>
                  <a:pt x="31054" y="2330362"/>
                  <a:pt x="28575" y="2352675"/>
                </a:cubicBezTo>
                <a:cubicBezTo>
                  <a:pt x="8742" y="2531170"/>
                  <a:pt x="10803" y="2524001"/>
                  <a:pt x="0" y="2686050"/>
                </a:cubicBezTo>
                <a:cubicBezTo>
                  <a:pt x="3175" y="2819400"/>
                  <a:pt x="3854" y="2952833"/>
                  <a:pt x="9525" y="3086100"/>
                </a:cubicBezTo>
                <a:cubicBezTo>
                  <a:pt x="10213" y="3102275"/>
                  <a:pt x="15123" y="3118019"/>
                  <a:pt x="19050" y="3133725"/>
                </a:cubicBezTo>
                <a:cubicBezTo>
                  <a:pt x="57806" y="3288748"/>
                  <a:pt x="23429" y="3144289"/>
                  <a:pt x="47625" y="3228975"/>
                </a:cubicBezTo>
                <a:cubicBezTo>
                  <a:pt x="54530" y="3253142"/>
                  <a:pt x="56887" y="3272812"/>
                  <a:pt x="66675" y="3295650"/>
                </a:cubicBezTo>
                <a:cubicBezTo>
                  <a:pt x="72268" y="3308701"/>
                  <a:pt x="79958" y="3320775"/>
                  <a:pt x="85725" y="3333750"/>
                </a:cubicBezTo>
                <a:cubicBezTo>
                  <a:pt x="92669" y="3349374"/>
                  <a:pt x="98772" y="3365366"/>
                  <a:pt x="104775" y="3381375"/>
                </a:cubicBezTo>
                <a:cubicBezTo>
                  <a:pt x="108300" y="3390776"/>
                  <a:pt x="110145" y="3400810"/>
                  <a:pt x="114300" y="3409950"/>
                </a:cubicBezTo>
                <a:cubicBezTo>
                  <a:pt x="126051" y="3435803"/>
                  <a:pt x="143420" y="3459209"/>
                  <a:pt x="152400" y="3486150"/>
                </a:cubicBezTo>
                <a:cubicBezTo>
                  <a:pt x="155575" y="3495675"/>
                  <a:pt x="157970" y="3505497"/>
                  <a:pt x="161925" y="3514725"/>
                </a:cubicBezTo>
                <a:cubicBezTo>
                  <a:pt x="176427" y="3548562"/>
                  <a:pt x="180893" y="3552702"/>
                  <a:pt x="200025" y="3581400"/>
                </a:cubicBezTo>
                <a:cubicBezTo>
                  <a:pt x="217586" y="3651644"/>
                  <a:pt x="198715" y="3587868"/>
                  <a:pt x="228600" y="3657600"/>
                </a:cubicBezTo>
                <a:cubicBezTo>
                  <a:pt x="232555" y="3666828"/>
                  <a:pt x="234170" y="3676947"/>
                  <a:pt x="238125" y="3686175"/>
                </a:cubicBezTo>
                <a:cubicBezTo>
                  <a:pt x="243718" y="3699226"/>
                  <a:pt x="252189" y="3710980"/>
                  <a:pt x="257175" y="3724275"/>
                </a:cubicBezTo>
                <a:cubicBezTo>
                  <a:pt x="261772" y="3736532"/>
                  <a:pt x="262938" y="3749836"/>
                  <a:pt x="266700" y="3762375"/>
                </a:cubicBezTo>
                <a:cubicBezTo>
                  <a:pt x="272470" y="3781609"/>
                  <a:pt x="279400" y="3800475"/>
                  <a:pt x="285750" y="3819525"/>
                </a:cubicBezTo>
                <a:cubicBezTo>
                  <a:pt x="289370" y="3830385"/>
                  <a:pt x="300151" y="3837639"/>
                  <a:pt x="304800" y="3848100"/>
                </a:cubicBezTo>
                <a:cubicBezTo>
                  <a:pt x="312955" y="3866450"/>
                  <a:pt x="317500" y="3886200"/>
                  <a:pt x="323850" y="3905250"/>
                </a:cubicBezTo>
                <a:lnTo>
                  <a:pt x="333375" y="3933825"/>
                </a:lnTo>
                <a:cubicBezTo>
                  <a:pt x="336995" y="3944685"/>
                  <a:pt x="347305" y="3952161"/>
                  <a:pt x="352425" y="3962400"/>
                </a:cubicBezTo>
                <a:cubicBezTo>
                  <a:pt x="356915" y="3971380"/>
                  <a:pt x="357995" y="3981747"/>
                  <a:pt x="361950" y="3990975"/>
                </a:cubicBezTo>
                <a:cubicBezTo>
                  <a:pt x="367543" y="4004026"/>
                  <a:pt x="373955" y="4016747"/>
                  <a:pt x="381000" y="4029075"/>
                </a:cubicBezTo>
                <a:cubicBezTo>
                  <a:pt x="386680" y="4039014"/>
                  <a:pt x="394930" y="4047411"/>
                  <a:pt x="400050" y="4057650"/>
                </a:cubicBezTo>
                <a:cubicBezTo>
                  <a:pt x="427619" y="4112789"/>
                  <a:pt x="383981" y="4060631"/>
                  <a:pt x="438150" y="4114800"/>
                </a:cubicBezTo>
                <a:cubicBezTo>
                  <a:pt x="451636" y="4168744"/>
                  <a:pt x="455137" y="4198462"/>
                  <a:pt x="504825" y="4248150"/>
                </a:cubicBezTo>
                <a:cubicBezTo>
                  <a:pt x="517525" y="4260850"/>
                  <a:pt x="531236" y="4272613"/>
                  <a:pt x="542925" y="4286250"/>
                </a:cubicBezTo>
                <a:cubicBezTo>
                  <a:pt x="585258" y="4335639"/>
                  <a:pt x="535517" y="4297186"/>
                  <a:pt x="590550" y="4333875"/>
                </a:cubicBezTo>
                <a:cubicBezTo>
                  <a:pt x="600075" y="4346575"/>
                  <a:pt x="607900" y="4360750"/>
                  <a:pt x="619125" y="4371975"/>
                </a:cubicBezTo>
                <a:cubicBezTo>
                  <a:pt x="627220" y="4380070"/>
                  <a:pt x="639605" y="4382930"/>
                  <a:pt x="647700" y="4391025"/>
                </a:cubicBezTo>
                <a:cubicBezTo>
                  <a:pt x="690784" y="4434109"/>
                  <a:pt x="639695" y="4410582"/>
                  <a:pt x="695325" y="4429125"/>
                </a:cubicBezTo>
                <a:cubicBezTo>
                  <a:pt x="778893" y="4484837"/>
                  <a:pt x="734159" y="4453488"/>
                  <a:pt x="828675" y="4524375"/>
                </a:cubicBezTo>
                <a:cubicBezTo>
                  <a:pt x="856032" y="4544892"/>
                  <a:pt x="892175" y="4549775"/>
                  <a:pt x="923925" y="4562475"/>
                </a:cubicBezTo>
                <a:cubicBezTo>
                  <a:pt x="937108" y="4567748"/>
                  <a:pt x="948974" y="4575932"/>
                  <a:pt x="962025" y="4581525"/>
                </a:cubicBezTo>
                <a:cubicBezTo>
                  <a:pt x="971253" y="4585480"/>
                  <a:pt x="981199" y="4587525"/>
                  <a:pt x="990600" y="4591050"/>
                </a:cubicBezTo>
                <a:cubicBezTo>
                  <a:pt x="1095689" y="4630458"/>
                  <a:pt x="986947" y="4594088"/>
                  <a:pt x="1076325" y="4619625"/>
                </a:cubicBezTo>
                <a:cubicBezTo>
                  <a:pt x="1085979" y="4622383"/>
                  <a:pt x="1095055" y="4627181"/>
                  <a:pt x="1104900" y="4629150"/>
                </a:cubicBezTo>
                <a:cubicBezTo>
                  <a:pt x="1142775" y="4636725"/>
                  <a:pt x="1181100" y="4641850"/>
                  <a:pt x="1219200" y="4648200"/>
                </a:cubicBezTo>
                <a:cubicBezTo>
                  <a:pt x="1251138" y="4653523"/>
                  <a:pt x="1282700" y="4660900"/>
                  <a:pt x="1314450" y="4667250"/>
                </a:cubicBezTo>
                <a:lnTo>
                  <a:pt x="1362075" y="4676775"/>
                </a:lnTo>
                <a:cubicBezTo>
                  <a:pt x="1427912" y="4709693"/>
                  <a:pt x="1371938" y="4686375"/>
                  <a:pt x="1457325" y="4705350"/>
                </a:cubicBezTo>
                <a:cubicBezTo>
                  <a:pt x="1532441" y="4722042"/>
                  <a:pt x="1419193" y="4715994"/>
                  <a:pt x="1562100" y="4724400"/>
                </a:cubicBezTo>
                <a:cubicBezTo>
                  <a:pt x="1698537" y="4732426"/>
                  <a:pt x="1971675" y="4743450"/>
                  <a:pt x="1971675" y="4743450"/>
                </a:cubicBezTo>
                <a:cubicBezTo>
                  <a:pt x="2060913" y="4752374"/>
                  <a:pt x="2148015" y="4762500"/>
                  <a:pt x="2238375" y="4762500"/>
                </a:cubicBezTo>
                <a:cubicBezTo>
                  <a:pt x="2368589" y="4762500"/>
                  <a:pt x="2498709" y="4755431"/>
                  <a:pt x="2628900" y="4752975"/>
                </a:cubicBezTo>
                <a:lnTo>
                  <a:pt x="3248025" y="4743450"/>
                </a:lnTo>
                <a:cubicBezTo>
                  <a:pt x="3321156" y="4739601"/>
                  <a:pt x="3442687" y="4736052"/>
                  <a:pt x="3524250" y="4724400"/>
                </a:cubicBezTo>
                <a:cubicBezTo>
                  <a:pt x="3537209" y="4722549"/>
                  <a:pt x="3549571" y="4717715"/>
                  <a:pt x="3562350" y="4714875"/>
                </a:cubicBezTo>
                <a:cubicBezTo>
                  <a:pt x="3578154" y="4711363"/>
                  <a:pt x="3594409" y="4709798"/>
                  <a:pt x="3609975" y="4705350"/>
                </a:cubicBezTo>
                <a:cubicBezTo>
                  <a:pt x="3638937" y="4697075"/>
                  <a:pt x="3667734" y="4687962"/>
                  <a:pt x="3695700" y="4676775"/>
                </a:cubicBezTo>
                <a:cubicBezTo>
                  <a:pt x="3752647" y="4653996"/>
                  <a:pt x="3727105" y="4663132"/>
                  <a:pt x="3771900" y="4648200"/>
                </a:cubicBezTo>
                <a:cubicBezTo>
                  <a:pt x="3886373" y="4533727"/>
                  <a:pt x="3751537" y="4663582"/>
                  <a:pt x="3838575" y="4591050"/>
                </a:cubicBezTo>
                <a:cubicBezTo>
                  <a:pt x="3848923" y="4582426"/>
                  <a:pt x="3856724" y="4571005"/>
                  <a:pt x="3867150" y="4562475"/>
                </a:cubicBezTo>
                <a:cubicBezTo>
                  <a:pt x="3898314" y="4536977"/>
                  <a:pt x="3951021" y="4496727"/>
                  <a:pt x="3990975" y="4476750"/>
                </a:cubicBezTo>
                <a:cubicBezTo>
                  <a:pt x="3999955" y="4472260"/>
                  <a:pt x="4010025" y="4470400"/>
                  <a:pt x="4019550" y="4467225"/>
                </a:cubicBezTo>
                <a:cubicBezTo>
                  <a:pt x="4029075" y="4460875"/>
                  <a:pt x="4038810" y="4454829"/>
                  <a:pt x="4048125" y="4448175"/>
                </a:cubicBezTo>
                <a:cubicBezTo>
                  <a:pt x="4061043" y="4438948"/>
                  <a:pt x="4073016" y="4428406"/>
                  <a:pt x="4086225" y="4419600"/>
                </a:cubicBezTo>
                <a:cubicBezTo>
                  <a:pt x="4101629" y="4409331"/>
                  <a:pt x="4118446" y="4401294"/>
                  <a:pt x="4133850" y="4391025"/>
                </a:cubicBezTo>
                <a:cubicBezTo>
                  <a:pt x="4147059" y="4382219"/>
                  <a:pt x="4158741" y="4371256"/>
                  <a:pt x="4171950" y="4362450"/>
                </a:cubicBezTo>
                <a:cubicBezTo>
                  <a:pt x="4231503" y="4322748"/>
                  <a:pt x="4203206" y="4345086"/>
                  <a:pt x="4257675" y="4314825"/>
                </a:cubicBezTo>
                <a:cubicBezTo>
                  <a:pt x="4273859" y="4305834"/>
                  <a:pt x="4289896" y="4296519"/>
                  <a:pt x="4305300" y="4286250"/>
                </a:cubicBezTo>
                <a:cubicBezTo>
                  <a:pt x="4318509" y="4277444"/>
                  <a:pt x="4330482" y="4266902"/>
                  <a:pt x="4343400" y="4257675"/>
                </a:cubicBezTo>
                <a:cubicBezTo>
                  <a:pt x="4352715" y="4251021"/>
                  <a:pt x="4362450" y="4244975"/>
                  <a:pt x="4371975" y="4238625"/>
                </a:cubicBezTo>
                <a:cubicBezTo>
                  <a:pt x="4395905" y="4206719"/>
                  <a:pt x="4410754" y="4189643"/>
                  <a:pt x="4429125" y="4152900"/>
                </a:cubicBezTo>
                <a:cubicBezTo>
                  <a:pt x="4433615" y="4143920"/>
                  <a:pt x="4434160" y="4133305"/>
                  <a:pt x="4438650" y="4124325"/>
                </a:cubicBezTo>
                <a:cubicBezTo>
                  <a:pt x="4446133" y="4109360"/>
                  <a:pt x="4479084" y="4067717"/>
                  <a:pt x="4486275" y="4057650"/>
                </a:cubicBezTo>
                <a:cubicBezTo>
                  <a:pt x="4492929" y="4048335"/>
                  <a:pt x="4497230" y="4037170"/>
                  <a:pt x="4505325" y="4029075"/>
                </a:cubicBezTo>
                <a:cubicBezTo>
                  <a:pt x="4513420" y="4020980"/>
                  <a:pt x="4524375" y="4016375"/>
                  <a:pt x="4533900" y="4010025"/>
                </a:cubicBezTo>
                <a:cubicBezTo>
                  <a:pt x="4553713" y="3930775"/>
                  <a:pt x="4525146" y="4011005"/>
                  <a:pt x="4581525" y="3943350"/>
                </a:cubicBezTo>
                <a:cubicBezTo>
                  <a:pt x="4587953" y="3935637"/>
                  <a:pt x="4585481" y="3923129"/>
                  <a:pt x="4591050" y="3914775"/>
                </a:cubicBezTo>
                <a:cubicBezTo>
                  <a:pt x="4598522" y="3903567"/>
                  <a:pt x="4611795" y="3897161"/>
                  <a:pt x="4619625" y="3886200"/>
                </a:cubicBezTo>
                <a:cubicBezTo>
                  <a:pt x="4627878" y="3874646"/>
                  <a:pt x="4631150" y="3860141"/>
                  <a:pt x="4638675" y="3848100"/>
                </a:cubicBezTo>
                <a:cubicBezTo>
                  <a:pt x="4647089" y="3834638"/>
                  <a:pt x="4657725" y="3822700"/>
                  <a:pt x="4667250" y="3810000"/>
                </a:cubicBezTo>
                <a:cubicBezTo>
                  <a:pt x="4670425" y="3800475"/>
                  <a:pt x="4672285" y="3790405"/>
                  <a:pt x="4676775" y="3781425"/>
                </a:cubicBezTo>
                <a:cubicBezTo>
                  <a:pt x="4683739" y="3767497"/>
                  <a:pt x="4717928" y="3723379"/>
                  <a:pt x="4724400" y="3714750"/>
                </a:cubicBezTo>
                <a:cubicBezTo>
                  <a:pt x="4727575" y="3705225"/>
                  <a:pt x="4729435" y="3695155"/>
                  <a:pt x="4733925" y="3686175"/>
                </a:cubicBezTo>
                <a:cubicBezTo>
                  <a:pt x="4744000" y="3666025"/>
                  <a:pt x="4770764" y="3636758"/>
                  <a:pt x="4781550" y="3619500"/>
                </a:cubicBezTo>
                <a:cubicBezTo>
                  <a:pt x="4789075" y="3607459"/>
                  <a:pt x="4793555" y="3593728"/>
                  <a:pt x="4800600" y="3581400"/>
                </a:cubicBezTo>
                <a:cubicBezTo>
                  <a:pt x="4806280" y="3571461"/>
                  <a:pt x="4814530" y="3563064"/>
                  <a:pt x="4819650" y="3552825"/>
                </a:cubicBezTo>
                <a:cubicBezTo>
                  <a:pt x="4827296" y="3537532"/>
                  <a:pt x="4831054" y="3520493"/>
                  <a:pt x="4838700" y="3505200"/>
                </a:cubicBezTo>
                <a:cubicBezTo>
                  <a:pt x="4843820" y="3494961"/>
                  <a:pt x="4852630" y="3486864"/>
                  <a:pt x="4857750" y="3476625"/>
                </a:cubicBezTo>
                <a:cubicBezTo>
                  <a:pt x="4862240" y="3467645"/>
                  <a:pt x="4862785" y="3457030"/>
                  <a:pt x="4867275" y="3448050"/>
                </a:cubicBezTo>
                <a:cubicBezTo>
                  <a:pt x="4872395" y="3437811"/>
                  <a:pt x="4879592" y="3428733"/>
                  <a:pt x="4886325" y="3419475"/>
                </a:cubicBezTo>
                <a:cubicBezTo>
                  <a:pt x="4904999" y="3393798"/>
                  <a:pt x="4924425" y="3368675"/>
                  <a:pt x="4943475" y="3343275"/>
                </a:cubicBezTo>
                <a:cubicBezTo>
                  <a:pt x="4951994" y="3331916"/>
                  <a:pt x="4955000" y="3317216"/>
                  <a:pt x="4962525" y="3305175"/>
                </a:cubicBezTo>
                <a:cubicBezTo>
                  <a:pt x="4970939" y="3291713"/>
                  <a:pt x="4981873" y="3279993"/>
                  <a:pt x="4991100" y="3267075"/>
                </a:cubicBezTo>
                <a:cubicBezTo>
                  <a:pt x="4997754" y="3257760"/>
                  <a:pt x="5003496" y="3247815"/>
                  <a:pt x="5010150" y="3238500"/>
                </a:cubicBezTo>
                <a:cubicBezTo>
                  <a:pt x="5024752" y="3218057"/>
                  <a:pt x="5044948" y="3194273"/>
                  <a:pt x="5057775" y="3171825"/>
                </a:cubicBezTo>
                <a:cubicBezTo>
                  <a:pt x="5064820" y="3159497"/>
                  <a:pt x="5067475" y="3144411"/>
                  <a:pt x="5076825" y="3133725"/>
                </a:cubicBezTo>
                <a:cubicBezTo>
                  <a:pt x="5090212" y="3118425"/>
                  <a:pt x="5108575" y="3108325"/>
                  <a:pt x="5124450" y="3095625"/>
                </a:cubicBezTo>
                <a:cubicBezTo>
                  <a:pt x="5145479" y="3032539"/>
                  <a:pt x="5117699" y="3105837"/>
                  <a:pt x="5162550" y="3028950"/>
                </a:cubicBezTo>
                <a:cubicBezTo>
                  <a:pt x="5176859" y="3004420"/>
                  <a:pt x="5191670" y="2979691"/>
                  <a:pt x="5200650" y="2952750"/>
                </a:cubicBezTo>
                <a:cubicBezTo>
                  <a:pt x="5203825" y="2943225"/>
                  <a:pt x="5205194" y="2932892"/>
                  <a:pt x="5210175" y="2924175"/>
                </a:cubicBezTo>
                <a:cubicBezTo>
                  <a:pt x="5218051" y="2910392"/>
                  <a:pt x="5229225" y="2898775"/>
                  <a:pt x="5238750" y="2886075"/>
                </a:cubicBezTo>
                <a:cubicBezTo>
                  <a:pt x="5241925" y="2876550"/>
                  <a:pt x="5243785" y="2866480"/>
                  <a:pt x="5248275" y="2857500"/>
                </a:cubicBezTo>
                <a:cubicBezTo>
                  <a:pt x="5253395" y="2847261"/>
                  <a:pt x="5260671" y="2838240"/>
                  <a:pt x="5267325" y="2828925"/>
                </a:cubicBezTo>
                <a:cubicBezTo>
                  <a:pt x="5326398" y="2746223"/>
                  <a:pt x="5270055" y="2829593"/>
                  <a:pt x="5314950" y="2762250"/>
                </a:cubicBezTo>
                <a:cubicBezTo>
                  <a:pt x="5342881" y="2650526"/>
                  <a:pt x="5299641" y="2795718"/>
                  <a:pt x="5353050" y="2695575"/>
                </a:cubicBezTo>
                <a:cubicBezTo>
                  <a:pt x="5372474" y="2659156"/>
                  <a:pt x="5377780" y="2615618"/>
                  <a:pt x="5400675" y="2581275"/>
                </a:cubicBezTo>
                <a:cubicBezTo>
                  <a:pt x="5430864" y="2535992"/>
                  <a:pt x="5416105" y="2563560"/>
                  <a:pt x="5438775" y="2495550"/>
                </a:cubicBezTo>
                <a:lnTo>
                  <a:pt x="5457825" y="2438400"/>
                </a:lnTo>
                <a:cubicBezTo>
                  <a:pt x="5461000" y="2428875"/>
                  <a:pt x="5465381" y="2419670"/>
                  <a:pt x="5467350" y="2409825"/>
                </a:cubicBezTo>
                <a:lnTo>
                  <a:pt x="5476875" y="2362200"/>
                </a:lnTo>
                <a:cubicBezTo>
                  <a:pt x="5479889" y="2313984"/>
                  <a:pt x="5495925" y="2065426"/>
                  <a:pt x="5495925" y="2028825"/>
                </a:cubicBezTo>
                <a:cubicBezTo>
                  <a:pt x="5495925" y="1990593"/>
                  <a:pt x="5489575" y="1952625"/>
                  <a:pt x="5486400" y="1914525"/>
                </a:cubicBezTo>
                <a:cubicBezTo>
                  <a:pt x="5471884" y="1508070"/>
                  <a:pt x="5480914" y="1736690"/>
                  <a:pt x="5457825" y="1228725"/>
                </a:cubicBezTo>
                <a:cubicBezTo>
                  <a:pt x="5455945" y="1187371"/>
                  <a:pt x="5451475" y="1146175"/>
                  <a:pt x="5448300" y="1104900"/>
                </a:cubicBezTo>
                <a:cubicBezTo>
                  <a:pt x="5446973" y="1055787"/>
                  <a:pt x="5433954" y="546694"/>
                  <a:pt x="5429250" y="466725"/>
                </a:cubicBezTo>
                <a:cubicBezTo>
                  <a:pt x="5428147" y="447977"/>
                  <a:pt x="5415538" y="418731"/>
                  <a:pt x="5410200" y="400050"/>
                </a:cubicBezTo>
                <a:cubicBezTo>
                  <a:pt x="5406604" y="387463"/>
                  <a:pt x="5404271" y="374537"/>
                  <a:pt x="5400675" y="361950"/>
                </a:cubicBezTo>
                <a:cubicBezTo>
                  <a:pt x="5387154" y="314626"/>
                  <a:pt x="5391308" y="348687"/>
                  <a:pt x="5381625" y="285750"/>
                </a:cubicBezTo>
                <a:cubicBezTo>
                  <a:pt x="5377733" y="260450"/>
                  <a:pt x="5377463" y="234579"/>
                  <a:pt x="5372100" y="209550"/>
                </a:cubicBezTo>
                <a:cubicBezTo>
                  <a:pt x="5367893" y="189915"/>
                  <a:pt x="5353050" y="152400"/>
                  <a:pt x="5353050" y="152400"/>
                </a:cubicBezTo>
                <a:cubicBezTo>
                  <a:pt x="5341729" y="73153"/>
                  <a:pt x="5375275" y="58737"/>
                  <a:pt x="5362575" y="38100"/>
                </a:cubicBezTo>
                <a:close/>
              </a:path>
            </a:pathLst>
          </a:custGeom>
          <a:solidFill>
            <a:srgbClr val="00B0F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391" name="Textfeld 6"/>
          <p:cNvSpPr txBox="1">
            <a:spLocks noChangeArrowheads="1"/>
          </p:cNvSpPr>
          <p:nvPr/>
        </p:nvSpPr>
        <p:spPr bwMode="auto">
          <a:xfrm>
            <a:off x="1979613" y="1196975"/>
            <a:ext cx="2981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DIAGNOSEN AUS </a:t>
            </a:r>
          </a:p>
          <a:p>
            <a:r>
              <a:rPr lang="de-DE"/>
              <a:t>KRANKENSTAND UND </a:t>
            </a:r>
          </a:p>
          <a:p>
            <a:r>
              <a:rPr lang="de-DE"/>
              <a:t>KRANKENHAUS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320008" cy="365125"/>
          </a:xfrm>
          <a:noFill/>
        </p:spPr>
        <p:txBody>
          <a:bodyPr/>
          <a:lstStyle/>
          <a:p>
            <a:r>
              <a:rPr lang="de-AT" dirty="0" smtClean="0">
                <a:latin typeface="Arial" pitchFamily="34" charset="0"/>
              </a:rPr>
              <a:t>23.9.2011   Dr. Gottfried </a:t>
            </a:r>
            <a:r>
              <a:rPr lang="de-AT" dirty="0" err="1" smtClean="0">
                <a:latin typeface="Arial" pitchFamily="34" charset="0"/>
              </a:rPr>
              <a:t>Endel</a:t>
            </a:r>
            <a:endParaRPr lang="de-AT" dirty="0" smtClean="0">
              <a:latin typeface="Arial" pitchFamily="34" charset="0"/>
            </a:endParaRPr>
          </a:p>
        </p:txBody>
      </p:sp>
      <p:sp>
        <p:nvSpPr>
          <p:cNvPr id="38915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608787-454A-4657-8FBF-F68A1CB1D9CE}" type="slidenum">
              <a:rPr lang="de-AT" smtClean="0">
                <a:latin typeface="Arial" pitchFamily="34" charset="0"/>
              </a:rPr>
              <a:pPr/>
              <a:t>13</a:t>
            </a:fld>
            <a:endParaRPr lang="de-AT" smtClean="0">
              <a:latin typeface="Arial" pitchFamily="34" charset="0"/>
            </a:endParaRPr>
          </a:p>
        </p:txBody>
      </p:sp>
      <p:pic>
        <p:nvPicPr>
          <p:cNvPr id="38916" name="Grafik 4" descr="ATC_Konz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" y="333375"/>
            <a:ext cx="8029575" cy="582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312" y="764704"/>
            <a:ext cx="7953375" cy="547260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39552" y="6309320"/>
            <a:ext cx="75729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>
                <a:hlinkClick r:id="rId3"/>
              </a:rPr>
              <a:t>http://</a:t>
            </a:r>
            <a:r>
              <a:rPr lang="de-DE" sz="1100" dirty="0" smtClean="0">
                <a:hlinkClick r:id="rId3"/>
              </a:rPr>
              <a:t>www.hauptverband.at/portal27/portal/hvbportal/channel_content/cmsWindow?action=2&amp;p_menuid=72727&amp;p_tabid=5</a:t>
            </a:r>
            <a:r>
              <a:rPr lang="de-DE" sz="1100" dirty="0" smtClean="0"/>
              <a:t> </a:t>
            </a:r>
            <a:endParaRPr lang="de-DE" sz="11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812" y="980728"/>
            <a:ext cx="8334375" cy="555818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2437" y="1052736"/>
            <a:ext cx="8239125" cy="52480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" y="980728"/>
            <a:ext cx="8143875" cy="535815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387" y="980728"/>
            <a:ext cx="8277225" cy="5320059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ATC </a:t>
            </a:r>
            <a:r>
              <a:rPr lang="de-DE" dirty="0" smtClean="0">
                <a:sym typeface="Wingdings" pitchFamily="2" charset="2"/>
              </a:rPr>
              <a:t> ICD</a:t>
            </a:r>
            <a:endParaRPr lang="de-DE" dirty="0"/>
          </a:p>
        </p:txBody>
      </p:sp>
      <p:pic>
        <p:nvPicPr>
          <p:cNvPr id="5" name="Grafik 4" descr="Filzmoser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587" y="620689"/>
            <a:ext cx="8124825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AT" dirty="0" smtClean="0"/>
              <a:t>COI</a:t>
            </a:r>
          </a:p>
          <a:p>
            <a:pPr>
              <a:buFont typeface="Arial" pitchFamily="34" charset="0"/>
              <a:buChar char="•"/>
            </a:pPr>
            <a:r>
              <a:rPr lang="de-AT" dirty="0" smtClean="0"/>
              <a:t>Verwendung</a:t>
            </a:r>
          </a:p>
          <a:p>
            <a:pPr>
              <a:buFont typeface="Arial" pitchFamily="34" charset="0"/>
              <a:buChar char="•"/>
            </a:pPr>
            <a:r>
              <a:rPr lang="de-AT" dirty="0" smtClean="0"/>
              <a:t>Codesysteme</a:t>
            </a:r>
          </a:p>
          <a:p>
            <a:pPr>
              <a:buFont typeface="Arial" pitchFamily="34" charset="0"/>
              <a:buChar char="•"/>
            </a:pPr>
            <a:r>
              <a:rPr lang="de-AT" dirty="0" smtClean="0"/>
              <a:t>ATC</a:t>
            </a:r>
            <a:r>
              <a:rPr lang="de-AT" dirty="0" smtClean="0">
                <a:sym typeface="Wingdings" pitchFamily="2" charset="2"/>
              </a:rPr>
              <a:t>ICD</a:t>
            </a:r>
          </a:p>
          <a:p>
            <a:pPr>
              <a:buFont typeface="Arial" pitchFamily="34" charset="0"/>
              <a:buChar char="•"/>
            </a:pPr>
            <a:r>
              <a:rPr lang="de-AT" dirty="0" smtClean="0">
                <a:sym typeface="Wingdings" pitchFamily="2" charset="2"/>
              </a:rPr>
              <a:t>Diskussion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Inhalt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4203954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99792" y="6356350"/>
            <a:ext cx="3320008" cy="365125"/>
          </a:xfrm>
          <a:noFill/>
        </p:spPr>
        <p:txBody>
          <a:bodyPr/>
          <a:lstStyle/>
          <a:p>
            <a:r>
              <a:rPr lang="de-AT" dirty="0" smtClean="0">
                <a:latin typeface="Arial" pitchFamily="34" charset="0"/>
              </a:rPr>
              <a:t>23.9.2011   Dr. Gottfried </a:t>
            </a:r>
            <a:r>
              <a:rPr lang="de-AT" dirty="0" err="1" smtClean="0">
                <a:latin typeface="Arial" pitchFamily="34" charset="0"/>
              </a:rPr>
              <a:t>Endel</a:t>
            </a:r>
            <a:endParaRPr lang="de-AT" dirty="0" smtClean="0">
              <a:latin typeface="Arial" pitchFamily="34" charset="0"/>
            </a:endParaRPr>
          </a:p>
        </p:txBody>
      </p:sp>
      <p:sp>
        <p:nvSpPr>
          <p:cNvPr id="40963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9D7CBE-8D22-465C-A225-CFBF044099E6}" type="slidenum">
              <a:rPr lang="de-AT" smtClean="0">
                <a:latin typeface="Arial" pitchFamily="34" charset="0"/>
              </a:rPr>
              <a:pPr/>
              <a:t>20</a:t>
            </a:fld>
            <a:endParaRPr lang="de-AT" smtClean="0">
              <a:latin typeface="Arial" pitchFamily="34" charset="0"/>
            </a:endParaRPr>
          </a:p>
        </p:txBody>
      </p:sp>
      <p:pic>
        <p:nvPicPr>
          <p:cNvPr id="40964" name="Grafik 3" descr="ATC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15888"/>
            <a:ext cx="7561263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2411413" y="6237288"/>
            <a:ext cx="3616325" cy="358775"/>
          </a:xfrm>
          <a:prstGeom prst="rect">
            <a:avLst/>
          </a:prstGeom>
          <a:noFill/>
        </p:spPr>
        <p:txBody>
          <a:bodyPr/>
          <a:lstStyle/>
          <a:p>
            <a:r>
              <a:rPr lang="de-AT" smtClean="0">
                <a:latin typeface="Arial" pitchFamily="34" charset="0"/>
              </a:rPr>
              <a:t>4.5.2011   Dr. Gottfried Endel</a:t>
            </a:r>
            <a:endParaRPr lang="de-AT">
              <a:latin typeface="Arial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21192"/>
            <a:ext cx="8425184" cy="16619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dirty="0" smtClean="0"/>
              <a:t>CHRONISCHER SCHMERZ __HEALTH </a:t>
            </a:r>
            <a:r>
              <a:rPr lang="de-DE" dirty="0" smtClean="0"/>
              <a:t>SURVEY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23528" y="1340768"/>
          <a:ext cx="8568949" cy="4896546"/>
        </p:xfrm>
        <a:graphic>
          <a:graphicData uri="http://schemas.openxmlformats.org/drawingml/2006/table">
            <a:tbl>
              <a:tblPr/>
              <a:tblGrid>
                <a:gridCol w="1171469"/>
                <a:gridCol w="1028435"/>
                <a:gridCol w="1171469"/>
                <a:gridCol w="1171469"/>
                <a:gridCol w="1171469"/>
                <a:gridCol w="1427319"/>
                <a:gridCol w="1427319"/>
              </a:tblGrid>
              <a:tr h="75408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Arial"/>
                          <a:ea typeface="Times New Roman"/>
                        </a:rPr>
                        <a:t>Alter [Jahre]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GB-p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36195" marR="36195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600" dirty="0">
                          <a:latin typeface="Arial"/>
                          <a:ea typeface="Times New Roman"/>
                        </a:rPr>
                        <a:t>Schmerzempfinden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Schmerzmedikamente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75408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GB-do-p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GB-do-ch-p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Arial"/>
                          <a:ea typeface="Times New Roman"/>
                        </a:rPr>
                        <a:t>PAIN MEDICATION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Arial"/>
                          <a:ea typeface="Times New Roman"/>
                        </a:rPr>
                        <a:t>PRESCRIPTION PHARMACEUTICALS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AT" sz="1200" dirty="0" smtClean="0">
                          <a:latin typeface="Arial"/>
                          <a:ea typeface="Times New Roman"/>
                        </a:rPr>
                        <a:t>NON PRESCRIPTION PHARMACEUTICALS</a:t>
                      </a:r>
                      <a:endParaRPr lang="de-DE" sz="14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15-29 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1.545.534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351.883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141.255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373.082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152.827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253.105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30-44 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1.957.747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649.324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338.206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519.489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291.852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279.738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45-59 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1.665.726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765.854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521.350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571.122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421.493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224.768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60-74 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1.172.619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578.398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437.993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474.422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416.514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119.741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75+ 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650.266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352.085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298.680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342.343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316.441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70.839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56473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Summe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400">
                          <a:latin typeface="Arial"/>
                          <a:ea typeface="Times New Roman"/>
                        </a:rPr>
                        <a:t>6.991.892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 dirty="0">
                          <a:latin typeface="Arial"/>
                          <a:ea typeface="Times New Roman"/>
                        </a:rPr>
                        <a:t>2.697.544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 dirty="0">
                          <a:latin typeface="Arial"/>
                          <a:ea typeface="Times New Roman"/>
                        </a:rPr>
                        <a:t>1.737.481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2.280.458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>
                          <a:latin typeface="Arial"/>
                          <a:ea typeface="Times New Roman"/>
                        </a:rPr>
                        <a:t>1.599.127</a:t>
                      </a:r>
                      <a:endParaRPr lang="de-DE" sz="160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de-AT" sz="1600" dirty="0">
                          <a:latin typeface="Arial"/>
                          <a:ea typeface="Times New Roman"/>
                        </a:rPr>
                        <a:t>948.191</a:t>
                      </a:r>
                      <a:endParaRPr lang="de-DE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2411413" y="6237288"/>
            <a:ext cx="3616325" cy="358775"/>
          </a:xfrm>
          <a:prstGeom prst="rect">
            <a:avLst/>
          </a:prstGeom>
          <a:noFill/>
        </p:spPr>
        <p:txBody>
          <a:bodyPr/>
          <a:lstStyle/>
          <a:p>
            <a:r>
              <a:rPr lang="de-AT" smtClean="0">
                <a:latin typeface="Arial" pitchFamily="34" charset="0"/>
              </a:rPr>
              <a:t>4.5.2011   Dr. Gottfried Endel</a:t>
            </a:r>
            <a:endParaRPr lang="de-AT">
              <a:latin typeface="Arial" pitchFamily="34" charset="0"/>
            </a:endParaRPr>
          </a:p>
        </p:txBody>
      </p:sp>
      <p:pic>
        <p:nvPicPr>
          <p:cNvPr id="8" name="Grafik 1" descr="D:\00000-PR-2010-Endel\03-schmerz\20-Bericht-02\grafik-neu-verwendet\preval_bland_gb_do_ch.pn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95735" y="1196752"/>
            <a:ext cx="5112569" cy="50056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95288" y="321192"/>
            <a:ext cx="8425184" cy="1661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CHRONISCHER SCHMERZ __HEALTH SURVEY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2411413" y="6237288"/>
            <a:ext cx="3616325" cy="358775"/>
          </a:xfrm>
          <a:prstGeom prst="rect">
            <a:avLst/>
          </a:prstGeom>
          <a:noFill/>
        </p:spPr>
        <p:txBody>
          <a:bodyPr/>
          <a:lstStyle/>
          <a:p>
            <a:r>
              <a:rPr lang="de-AT" smtClean="0">
                <a:latin typeface="Arial" pitchFamily="34" charset="0"/>
              </a:rPr>
              <a:t>4.5.2011   Dr. Gottfried Endel</a:t>
            </a:r>
            <a:endParaRPr lang="de-AT">
              <a:latin typeface="Arial" pitchFamily="34" charset="0"/>
            </a:endParaRPr>
          </a:p>
        </p:txBody>
      </p:sp>
      <p:pic>
        <p:nvPicPr>
          <p:cNvPr id="4" name="Grafik 15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691680" y="1268760"/>
            <a:ext cx="5544616" cy="4896544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260000" y="396001"/>
            <a:ext cx="6732000" cy="184666"/>
          </a:xfrm>
        </p:spPr>
        <p:txBody>
          <a:bodyPr/>
          <a:lstStyle/>
          <a:p>
            <a:pPr lvl="0"/>
            <a:r>
              <a:rPr lang="de-DE" dirty="0" smtClean="0"/>
              <a:t>CHRONISCHER SCHMERZ __HEALTH </a:t>
            </a:r>
            <a:r>
              <a:rPr lang="de-DE" dirty="0" smtClean="0"/>
              <a:t>SURVEY</a:t>
            </a:r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Schwächen:</a:t>
            </a:r>
          </a:p>
          <a:p>
            <a:pPr lvl="3"/>
            <a:r>
              <a:rPr lang="de-DE" dirty="0" smtClean="0"/>
              <a:t>Indirekte (statistische) Ableitung der </a:t>
            </a:r>
            <a:r>
              <a:rPr lang="de-DE" dirty="0" err="1" smtClean="0"/>
              <a:t>ICD‘s</a:t>
            </a:r>
            <a:endParaRPr lang="de-DE" dirty="0" smtClean="0"/>
          </a:p>
          <a:p>
            <a:pPr lvl="3"/>
            <a:r>
              <a:rPr lang="de-DE" dirty="0" smtClean="0"/>
              <a:t>Abhängigkeit von Datenqualität</a:t>
            </a:r>
          </a:p>
          <a:p>
            <a:pPr lvl="3"/>
            <a:r>
              <a:rPr lang="de-DE" dirty="0" smtClean="0"/>
              <a:t>Änderung der Verwendung – Änderung der Zuordnungen</a:t>
            </a:r>
          </a:p>
          <a:p>
            <a:pPr lvl="3"/>
            <a:r>
              <a:rPr lang="de-DE" dirty="0" smtClean="0"/>
              <a:t>Ständige Wartung (neue Medikamente)</a:t>
            </a:r>
          </a:p>
          <a:p>
            <a:pPr marL="0" lvl="2" indent="0">
              <a:lnSpc>
                <a:spcPts val="2900"/>
              </a:lnSpc>
              <a:spcAft>
                <a:spcPts val="1700"/>
              </a:spcAft>
            </a:pPr>
            <a:r>
              <a:rPr lang="de-DE" sz="2600" b="1" dirty="0" smtClean="0">
                <a:solidFill>
                  <a:srgbClr val="008E5C"/>
                </a:solidFill>
              </a:rPr>
              <a:t>Stärken: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„Kostengünstig“ da Verwendung von </a:t>
            </a:r>
            <a:r>
              <a:rPr lang="de-DE" dirty="0" smtClean="0"/>
              <a:t>Routinedaten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Abbildung der „realen Welt“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Zeitnah</a:t>
            </a:r>
          </a:p>
          <a:p>
            <a:pPr lvl="4"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Derzeit monatlich möglich</a:t>
            </a:r>
          </a:p>
          <a:p>
            <a:pPr lvl="4">
              <a:spcBef>
                <a:spcPts val="0"/>
              </a:spcBef>
              <a:spcAft>
                <a:spcPts val="600"/>
              </a:spcAft>
            </a:pPr>
            <a:r>
              <a:rPr lang="de-DE" dirty="0" smtClean="0"/>
              <a:t>Bei e-Medikation täglich möglich</a:t>
            </a:r>
          </a:p>
          <a:p>
            <a:pPr lvl="3">
              <a:lnSpc>
                <a:spcPts val="2900"/>
              </a:lnSpc>
              <a:spcAft>
                <a:spcPts val="1700"/>
              </a:spcAft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</a:t>
            </a:r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Potential:</a:t>
            </a:r>
          </a:p>
          <a:p>
            <a:pPr lvl="3"/>
            <a:r>
              <a:rPr lang="de-DE" dirty="0" smtClean="0"/>
              <a:t>Lernendes System in Kombination von e-Medikation (e-Card; ELGA) und Direkt-Codierung</a:t>
            </a:r>
          </a:p>
          <a:p>
            <a:pPr lvl="3"/>
            <a:r>
              <a:rPr lang="de-DE" dirty="0" smtClean="0"/>
              <a:t>E-Card „Stecken“ löst Übermittlung der bisherigen in ELGA vorhandenen Diagnosen aus</a:t>
            </a:r>
          </a:p>
          <a:p>
            <a:pPr lvl="3"/>
            <a:r>
              <a:rPr lang="de-DE" dirty="0" smtClean="0"/>
              <a:t>E-Medikations-Eintrag löst Diagnosen </a:t>
            </a:r>
            <a:r>
              <a:rPr lang="de-DE" dirty="0" err="1" smtClean="0"/>
              <a:t>Codierungs</a:t>
            </a:r>
            <a:r>
              <a:rPr lang="de-DE" dirty="0" smtClean="0"/>
              <a:t> Vorschlag aus</a:t>
            </a:r>
          </a:p>
          <a:p>
            <a:pPr lvl="3"/>
            <a:endParaRPr lang="de-DE" dirty="0" smtClean="0"/>
          </a:p>
          <a:p>
            <a:pPr lvl="3">
              <a:lnSpc>
                <a:spcPts val="2900"/>
              </a:lnSpc>
              <a:spcAft>
                <a:spcPts val="1700"/>
              </a:spcAft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</a:t>
            </a:r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Informationen über die Krankheitslast = Diagnosen sind für das Gesundheitssystem notwendig!</a:t>
            </a:r>
          </a:p>
          <a:p>
            <a:r>
              <a:rPr lang="de-DE" dirty="0" smtClean="0"/>
              <a:t>Eine Routine – Erfassung ohne Nutzen für die </a:t>
            </a:r>
            <a:r>
              <a:rPr lang="de-DE" dirty="0" err="1" smtClean="0"/>
              <a:t>Erfasser</a:t>
            </a:r>
            <a:r>
              <a:rPr lang="de-DE" dirty="0" smtClean="0"/>
              <a:t> lässt Qualitätsprobleme erwarten.</a:t>
            </a:r>
          </a:p>
          <a:p>
            <a:r>
              <a:rPr lang="de-DE" dirty="0" smtClean="0"/>
              <a:t>Die flächendeckende Umsetzung ist problematisch (Beispiel BRD!).</a:t>
            </a:r>
          </a:p>
          <a:p>
            <a:r>
              <a:rPr lang="de-DE" dirty="0" smtClean="0"/>
              <a:t>Alternativen?</a:t>
            </a:r>
          </a:p>
          <a:p>
            <a:r>
              <a:rPr lang="de-DE" dirty="0" smtClean="0"/>
              <a:t>Eine Mischsystem – ATC</a:t>
            </a:r>
            <a:r>
              <a:rPr lang="de-DE" dirty="0" smtClean="0">
                <a:sym typeface="Wingdings" pitchFamily="2" charset="2"/>
              </a:rPr>
              <a:t>ICD + punktuelle (traditionelle</a:t>
            </a:r>
            <a:r>
              <a:rPr lang="de-DE" smtClean="0">
                <a:sym typeface="Wingdings" pitchFamily="2" charset="2"/>
              </a:rPr>
              <a:t>) Epidemiologie</a:t>
            </a:r>
            <a:r>
              <a:rPr lang="de-DE" smtClean="0"/>
              <a:t>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Diskussion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Vielen Dank für Ihre Aufmerksamkeit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27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COI</a:t>
            </a:r>
          </a:p>
        </p:txBody>
      </p:sp>
      <p:sp>
        <p:nvSpPr>
          <p:cNvPr id="5" name="Textplatzhalter 1"/>
          <p:cNvSpPr txBox="1">
            <a:spLocks/>
          </p:cNvSpPr>
          <p:nvPr/>
        </p:nvSpPr>
        <p:spPr>
          <a:xfrm>
            <a:off x="1187624" y="764704"/>
            <a:ext cx="6732000" cy="5256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 WORK IN THE AUSTRIAN SOCIAL INSURANCE. SO MY POINT OF VIEW IS THE RESPONSIBILITY OF 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SUSTAINABLE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APPROPRIATE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SAFE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EFFICIENT/EFFECTIV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ACCESIBLE AND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ACCEPTABLE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700"/>
              </a:spcAft>
              <a:buClr>
                <a:srgbClr val="008E5C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E5C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HEALTH CARE SYSTEM FOR ALL CITICENS/INSURED PEOPLE.</a:t>
            </a:r>
          </a:p>
        </p:txBody>
      </p:sp>
    </p:spTree>
    <p:extLst>
      <p:ext uri="{BB962C8B-B14F-4D97-AF65-F5344CB8AC3E}">
        <p14:creationId xmlns="" xmlns:p14="http://schemas.microsoft.com/office/powerpoint/2010/main" val="420395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400" dirty="0" smtClean="0"/>
              <a:t>THATS THE PERSPECTIVE OF A PAYER WITH RESPONSIBILITY AND POLITICAL ACCOUNTABILITY</a:t>
            </a:r>
          </a:p>
          <a:p>
            <a:pPr>
              <a:lnSpc>
                <a:spcPct val="90000"/>
              </a:lnSpc>
            </a:pPr>
            <a:endParaRPr lang="de-DE" sz="2400" dirty="0" smtClean="0"/>
          </a:p>
          <a:p>
            <a:pPr>
              <a:lnSpc>
                <a:spcPct val="90000"/>
              </a:lnSpc>
            </a:pPr>
            <a:r>
              <a:rPr lang="de-DE" sz="2400" dirty="0" smtClean="0"/>
              <a:t>USUALLY I REFERE TO THE AUSTRIAN SYSTEM</a:t>
            </a:r>
          </a:p>
          <a:p>
            <a:pPr>
              <a:lnSpc>
                <a:spcPct val="90000"/>
              </a:lnSpc>
            </a:pPr>
            <a:endParaRPr lang="de-DE" sz="2400" dirty="0" smtClean="0"/>
          </a:p>
          <a:p>
            <a:pPr>
              <a:lnSpc>
                <a:spcPct val="90000"/>
              </a:lnSpc>
            </a:pPr>
            <a:r>
              <a:rPr lang="de-DE" sz="2400" dirty="0" smtClean="0"/>
              <a:t>AS I AM NOT A NATIVE ENGLISH SPEAKER, PLEASE FORGIVE ERRORS IN GRAMMAR, SPELLING OR UNUSUAL WORDING</a:t>
            </a:r>
          </a:p>
          <a:p>
            <a:pPr>
              <a:lnSpc>
                <a:spcPct val="90000"/>
              </a:lnSpc>
            </a:pPr>
            <a:r>
              <a:rPr lang="de-DE" sz="2400" dirty="0" smtClean="0"/>
              <a:t>ALSO I DID NOT TRANSLATE ALL OLD SLIDES</a:t>
            </a:r>
          </a:p>
          <a:p>
            <a:endParaRPr lang="de-DE" sz="24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COI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>
          <a:xfrm>
            <a:off x="683568" y="1116000"/>
            <a:ext cx="7848872" cy="5040000"/>
          </a:xfrm>
        </p:spPr>
        <p:txBody>
          <a:bodyPr/>
          <a:lstStyle/>
          <a:p>
            <a:r>
              <a:rPr lang="de-DE" dirty="0" smtClean="0"/>
              <a:t>„</a:t>
            </a:r>
            <a:r>
              <a:rPr lang="de-DE" dirty="0" smtClean="0"/>
              <a:t>Die systematische Erfassung von Diagnosen wäre ein wesentlicher Fortschritt für </a:t>
            </a:r>
            <a:r>
              <a:rPr lang="de-DE" dirty="0" smtClean="0"/>
              <a:t>alle Bereiche</a:t>
            </a:r>
            <a:r>
              <a:rPr lang="de-DE" dirty="0" smtClean="0"/>
              <a:t>, die diese Information für die Analyse, Steuerung und Planung des </a:t>
            </a:r>
            <a:r>
              <a:rPr lang="de-DE" dirty="0" smtClean="0"/>
              <a:t>österreichischen Gesundheitssystems </a:t>
            </a:r>
            <a:r>
              <a:rPr lang="de-DE" dirty="0" smtClean="0"/>
              <a:t>benötigen</a:t>
            </a:r>
            <a:r>
              <a:rPr lang="de-DE" dirty="0" smtClean="0"/>
              <a:t>.“</a:t>
            </a:r>
          </a:p>
          <a:p>
            <a:r>
              <a:rPr lang="de-DE" dirty="0" smtClean="0"/>
              <a:t>„</a:t>
            </a:r>
            <a:r>
              <a:rPr lang="de-DE" dirty="0" smtClean="0"/>
              <a:t>Die UAG </a:t>
            </a:r>
            <a:r>
              <a:rPr lang="de-DE" dirty="0" err="1" smtClean="0"/>
              <a:t>Diagnosendokumentation</a:t>
            </a:r>
            <a:r>
              <a:rPr lang="de-DE" dirty="0" smtClean="0"/>
              <a:t> empfiehlt der Bundesgesundheitskommission </a:t>
            </a:r>
            <a:r>
              <a:rPr lang="de-DE" dirty="0" smtClean="0"/>
              <a:t>zu beschließen</a:t>
            </a:r>
            <a:r>
              <a:rPr lang="de-DE" dirty="0" smtClean="0"/>
              <a:t>, dass die systematische codierte Dokumentation von Diagnosen </a:t>
            </a:r>
            <a:r>
              <a:rPr lang="de-DE" dirty="0" smtClean="0"/>
              <a:t>nach ICD-10 </a:t>
            </a:r>
            <a:r>
              <a:rPr lang="de-DE" dirty="0" smtClean="0"/>
              <a:t>in Pilotprojekten intramural und extramural evaluiert wird</a:t>
            </a:r>
            <a:r>
              <a:rPr lang="de-DE" dirty="0" smtClean="0"/>
              <a:t>.“</a:t>
            </a:r>
          </a:p>
          <a:p>
            <a:r>
              <a:rPr lang="de-DE" sz="1600" dirty="0" smtClean="0"/>
              <a:t>Aus: „</a:t>
            </a:r>
            <a:r>
              <a:rPr lang="de-DE" sz="1600" dirty="0" smtClean="0"/>
              <a:t>Bericht der UAG </a:t>
            </a:r>
            <a:r>
              <a:rPr lang="de-DE" sz="1600" dirty="0" err="1" smtClean="0"/>
              <a:t>Diagnosendokumentation</a:t>
            </a:r>
            <a:r>
              <a:rPr lang="de-DE" sz="1600" dirty="0" smtClean="0"/>
              <a:t> im ambulanten </a:t>
            </a:r>
            <a:r>
              <a:rPr lang="de-DE" sz="1600" dirty="0" smtClean="0"/>
              <a:t>Bereich“</a:t>
            </a:r>
            <a:endParaRPr lang="de-DE" sz="1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Verwendung – Verbesserung der Gesundheitsberichterstattung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ICD10 / ICPC2</a:t>
            </a:r>
          </a:p>
          <a:p>
            <a:r>
              <a:rPr lang="de-DE" dirty="0" smtClean="0"/>
              <a:t>Aus </a:t>
            </a:r>
            <a:r>
              <a:rPr lang="de-DE" dirty="0" smtClean="0"/>
              <a:t>dem Dokument CodA+3.0 wurde die Überleitung ICPC2ICD10 extrahiert. </a:t>
            </a:r>
            <a:r>
              <a:rPr lang="de-DE" dirty="0" smtClean="0"/>
              <a:t>Es finden </a:t>
            </a:r>
            <a:r>
              <a:rPr lang="de-DE" dirty="0" smtClean="0"/>
              <a:t>sich 873 ICPC2 Ausdrücke, welche auf 785 ICD10 Begriffe übergeleitet werden.</a:t>
            </a:r>
          </a:p>
          <a:p>
            <a:r>
              <a:rPr lang="de-DE" dirty="0" smtClean="0"/>
              <a:t>Durch Doppelverwendungen – dies entspricht mehrfachen Überleitungen – ist </a:t>
            </a:r>
            <a:r>
              <a:rPr lang="de-DE" dirty="0" smtClean="0"/>
              <a:t>die Gesamtzahl </a:t>
            </a:r>
            <a:r>
              <a:rPr lang="de-DE" dirty="0" smtClean="0"/>
              <a:t>der Überleitungen 889.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Codesysteme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Codesysteme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95537" y="908722"/>
          <a:ext cx="8352927" cy="4751272"/>
        </p:xfrm>
        <a:graphic>
          <a:graphicData uri="http://schemas.openxmlformats.org/drawingml/2006/table">
            <a:tbl>
              <a:tblPr/>
              <a:tblGrid>
                <a:gridCol w="2783952"/>
                <a:gridCol w="2783952"/>
                <a:gridCol w="2785023"/>
              </a:tblGrid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b="1" dirty="0">
                          <a:latin typeface="Lucida Sans Unicode"/>
                          <a:ea typeface="Times New Roman"/>
                          <a:cs typeface="Times New Roman"/>
                        </a:rPr>
                        <a:t>Code</a:t>
                      </a:r>
                      <a:endParaRPr lang="de-DE" sz="1800" b="1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b="1">
                          <a:latin typeface="Lucida Sans Unicode"/>
                          <a:ea typeface="Times New Roman"/>
                          <a:cs typeface="Times New Roman"/>
                        </a:rPr>
                        <a:t>Anzahl Ausprägungen</a:t>
                      </a:r>
                      <a:endParaRPr lang="de-DE" sz="1800" b="1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b="1" dirty="0">
                          <a:latin typeface="Lucida Sans Unicode"/>
                          <a:ea typeface="Times New Roman"/>
                          <a:cs typeface="Times New Roman"/>
                        </a:rPr>
                        <a:t>% von ICD10</a:t>
                      </a:r>
                      <a:endParaRPr lang="de-DE" sz="1800" b="1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72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ICD10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12973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100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ICD10 3-Steller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1665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12,8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ICPC2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873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6,7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72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350"/>
                        </a:spcBef>
                        <a:spcAft>
                          <a:spcPts val="60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ICPC2</a:t>
                      </a: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  <a:sym typeface="Wingdings"/>
                        </a:rPr>
                        <a:t></a:t>
                      </a: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ICD10 Überleitungen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889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6,8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72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350"/>
                        </a:spcBef>
                        <a:spcAft>
                          <a:spcPts val="600"/>
                        </a:spcAft>
                      </a:pPr>
                      <a:r>
                        <a:rPr lang="de-AT" sz="1800" kern="1200" dirty="0">
                          <a:solidFill>
                            <a:schemeClr val="tx1"/>
                          </a:solidFill>
                          <a:latin typeface="Lucida Sans Unicode"/>
                          <a:ea typeface="Times New Roman"/>
                          <a:cs typeface="Times New Roman"/>
                        </a:rPr>
                        <a:t>ICD10-Ziele der Überleitung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785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6,0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00000"/>
                        </a:lnSpc>
                        <a:spcBef>
                          <a:spcPts val="1350"/>
                        </a:spcBef>
                        <a:spcAft>
                          <a:spcPts val="600"/>
                        </a:spcAft>
                      </a:pPr>
                      <a:r>
                        <a:rPr lang="de-AT" sz="1800" kern="1200" dirty="0">
                          <a:solidFill>
                            <a:schemeClr val="tx1"/>
                          </a:solidFill>
                          <a:latin typeface="Lucida Sans Unicode"/>
                          <a:ea typeface="Times New Roman"/>
                          <a:cs typeface="Times New Roman"/>
                        </a:rPr>
                        <a:t>ICD10-Ziele als 3-Steller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568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4,3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ICD10 Gruppen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227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1,7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6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ICD10 Kapitel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>
                          <a:latin typeface="Lucida Sans Unicode"/>
                          <a:ea typeface="Times New Roman"/>
                          <a:cs typeface="Times New Roman"/>
                        </a:rPr>
                        <a:t>21</a:t>
                      </a:r>
                      <a:endParaRPr lang="de-DE" sz="18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800" dirty="0">
                          <a:latin typeface="Lucida Sans Unicode"/>
                          <a:ea typeface="Times New Roman"/>
                          <a:cs typeface="Times New Roman"/>
                        </a:rPr>
                        <a:t>0,1</a:t>
                      </a:r>
                      <a:endParaRPr lang="de-DE" sz="18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8580" marR="68580" marT="108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7375042-0439-48C7-A717-36D0D8099E65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Codesysteme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611561" y="764704"/>
          <a:ext cx="8280918" cy="5671375"/>
        </p:xfrm>
        <a:graphic>
          <a:graphicData uri="http://schemas.openxmlformats.org/drawingml/2006/table">
            <a:tbl>
              <a:tblPr/>
              <a:tblGrid>
                <a:gridCol w="2759952"/>
                <a:gridCol w="2759952"/>
                <a:gridCol w="2761014"/>
              </a:tblGrid>
              <a:tr h="216024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Verwendungszweck</a:t>
                      </a:r>
                      <a:endParaRPr lang="de-DE" sz="1600" b="1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600" b="1">
                          <a:latin typeface="Lucida Sans Unicode"/>
                          <a:ea typeface="Times New Roman"/>
                          <a:cs typeface="Times New Roman"/>
                        </a:rPr>
                        <a:t>Granularität</a:t>
                      </a:r>
                      <a:endParaRPr lang="de-DE" sz="1600" b="1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600" b="1" dirty="0">
                          <a:latin typeface="Lucida Sans Unicode"/>
                          <a:ea typeface="Times New Roman"/>
                          <a:cs typeface="Times New Roman"/>
                        </a:rPr>
                        <a:t>Anmerkung</a:t>
                      </a:r>
                      <a:endParaRPr lang="de-DE" sz="1600" b="1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285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Behandlung von individuellen Patienten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&gt;8 Mio. in Österreich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endParaRPr lang="de-AT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285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Klinische Medizin - Dokumentation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Min. 12973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ICD10 + Erweiterungen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571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endParaRPr lang="de-AT" sz="1400" dirty="0" smtClean="0">
                        <a:latin typeface="Lucida Sans Unicode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Lucida Sans Unicode"/>
                          <a:ea typeface="Times New Roman"/>
                          <a:cs typeface="Times New Roman"/>
                        </a:rPr>
                        <a:t>Klinische </a:t>
                      </a: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Forschung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&gt;12973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ICD10 mit zusätzlichen Ein- und Ausschlusskriterien und (klinischen) Informationen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285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Lucida Sans Unicode"/>
                          <a:ea typeface="Times New Roman"/>
                          <a:cs typeface="Times New Roman"/>
                        </a:rPr>
                        <a:t>Kommunikation </a:t>
                      </a: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zwischen </a:t>
                      </a:r>
                      <a:r>
                        <a:rPr lang="de-AT" sz="1400" dirty="0" err="1">
                          <a:latin typeface="Lucida Sans Unicode"/>
                          <a:ea typeface="Times New Roman"/>
                          <a:cs typeface="Times New Roman"/>
                        </a:rPr>
                        <a:t>GDA‘s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1665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ICD10 3-Steller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8213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endParaRPr lang="de-AT" sz="1400" dirty="0" smtClean="0">
                        <a:latin typeface="Lucida Sans Unicode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Lucida Sans Unicode"/>
                          <a:ea typeface="Times New Roman"/>
                          <a:cs typeface="Times New Roman"/>
                        </a:rPr>
                        <a:t>Epidemiologie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Max. 12973 - 227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ICD10 in der Regel ausreichend, vielfach (regionale Vergleiche) Gruppenebene ausreichend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571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endParaRPr lang="de-AT" sz="1400" dirty="0" smtClean="0">
                        <a:latin typeface="Lucida Sans Unicode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Lucida Sans Unicode"/>
                          <a:ea typeface="Times New Roman"/>
                          <a:cs typeface="Times New Roman"/>
                        </a:rPr>
                        <a:t>Versorgungsforschung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1665-&gt;227-&gt;21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ICD10 Gruppenebene zur Darstellung von Versorgungsprozessen ausreichend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5855"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endParaRPr lang="de-AT" sz="1400" dirty="0" smtClean="0">
                        <a:latin typeface="Lucida Sans Unicode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 smtClean="0">
                          <a:latin typeface="Lucida Sans Unicode"/>
                          <a:ea typeface="Times New Roman"/>
                          <a:cs typeface="Times New Roman"/>
                        </a:rPr>
                        <a:t>Planung</a:t>
                      </a: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, Steuerung und </a:t>
                      </a:r>
                      <a:r>
                        <a:rPr lang="de-AT" sz="1400" dirty="0" err="1">
                          <a:latin typeface="Lucida Sans Unicode"/>
                          <a:ea typeface="Times New Roman"/>
                          <a:cs typeface="Times New Roman"/>
                        </a:rPr>
                        <a:t>Monitoring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>
                          <a:latin typeface="Lucida Sans Unicode"/>
                          <a:ea typeface="Times New Roman"/>
                          <a:cs typeface="Times New Roman"/>
                        </a:rPr>
                        <a:t>&lt;1665-&gt;227-&gt;21</a:t>
                      </a:r>
                      <a:endParaRPr lang="de-DE" sz="140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Bef>
                          <a:spcPts val="1350"/>
                        </a:spcBef>
                        <a:spcAft>
                          <a:spcPts val="0"/>
                        </a:spcAft>
                      </a:pP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ICD10 Gruppenebene und eventuell Kapitelebene ausreichend, nur für spezielle Krankheiten (</a:t>
                      </a:r>
                      <a:r>
                        <a:rPr lang="de-AT" sz="1400" dirty="0" err="1">
                          <a:latin typeface="Lucida Sans Unicode"/>
                          <a:ea typeface="Times New Roman"/>
                          <a:cs typeface="Times New Roman"/>
                        </a:rPr>
                        <a:t>DMP’s</a:t>
                      </a:r>
                      <a:r>
                        <a:rPr lang="de-AT" sz="1400" dirty="0">
                          <a:latin typeface="Lucida Sans Unicode"/>
                          <a:ea typeface="Times New Roman"/>
                          <a:cs typeface="Times New Roman"/>
                        </a:rPr>
                        <a:t>) höhere Genauigkeit erforderlich</a:t>
                      </a:r>
                      <a:endParaRPr lang="de-DE" sz="1400" dirty="0">
                        <a:latin typeface="Lucida Sans Unicode"/>
                        <a:ea typeface="Times New Roman"/>
                        <a:cs typeface="Times New Roman"/>
                      </a:endParaRPr>
                    </a:p>
                  </a:txBody>
                  <a:tcPr marL="60290" marR="6029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60648"/>
            <a:ext cx="7275512" cy="288032"/>
          </a:xfrm>
          <a:noFill/>
        </p:spPr>
        <p:txBody>
          <a:bodyPr/>
          <a:lstStyle/>
          <a:p>
            <a:r>
              <a:rPr lang="de-DE" b="1" dirty="0" smtClean="0"/>
              <a:t>Dokumentation</a:t>
            </a:r>
            <a:endParaRPr lang="de-AT" b="1" dirty="0" smtClean="0"/>
          </a:p>
        </p:txBody>
      </p:sp>
      <p:sp>
        <p:nvSpPr>
          <p:cNvPr id="9219" name="Fußzeilenplatzhalt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>
                <a:latin typeface="Arial" pitchFamily="34" charset="0"/>
                <a:cs typeface="Arial" pitchFamily="34" charset="0"/>
              </a:rPr>
              <a:t>Dr. Gottfried Endel      </a:t>
            </a:r>
          </a:p>
        </p:txBody>
      </p:sp>
      <p:sp>
        <p:nvSpPr>
          <p:cNvPr id="9220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0F8734-0315-45A8-83D4-1ECBAFDC0EA9}" type="slidenum">
              <a:rPr lang="de-AT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de-AT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Oval 3"/>
          <p:cNvSpPr>
            <a:spLocks noChangeArrowheads="1"/>
          </p:cNvSpPr>
          <p:nvPr/>
        </p:nvSpPr>
        <p:spPr bwMode="auto">
          <a:xfrm>
            <a:off x="684213" y="1700213"/>
            <a:ext cx="1922462" cy="914400"/>
          </a:xfrm>
          <a:prstGeom prst="ellipse">
            <a:avLst/>
          </a:prstGeom>
          <a:solidFill>
            <a:srgbClr val="FF66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Leistungserbringer</a:t>
            </a:r>
          </a:p>
        </p:txBody>
      </p:sp>
      <p:sp>
        <p:nvSpPr>
          <p:cNvPr id="9222" name="Oval 4"/>
          <p:cNvSpPr>
            <a:spLocks noChangeArrowheads="1"/>
          </p:cNvSpPr>
          <p:nvPr/>
        </p:nvSpPr>
        <p:spPr bwMode="auto">
          <a:xfrm>
            <a:off x="2987675" y="3141663"/>
            <a:ext cx="914400" cy="914400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>
                <a:latin typeface="Times New Roman" pitchFamily="18" charset="0"/>
              </a:rPr>
              <a:t>Patient</a:t>
            </a:r>
          </a:p>
        </p:txBody>
      </p:sp>
      <p:sp>
        <p:nvSpPr>
          <p:cNvPr id="9223" name="Oval 5"/>
          <p:cNvSpPr>
            <a:spLocks noChangeArrowheads="1"/>
          </p:cNvSpPr>
          <p:nvPr/>
        </p:nvSpPr>
        <p:spPr bwMode="auto">
          <a:xfrm>
            <a:off x="4284663" y="1773238"/>
            <a:ext cx="1489075" cy="91440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Hat Probleme</a:t>
            </a:r>
          </a:p>
        </p:txBody>
      </p:sp>
      <p:sp>
        <p:nvSpPr>
          <p:cNvPr id="9224" name="Line 6"/>
          <p:cNvSpPr>
            <a:spLocks noChangeShapeType="1"/>
          </p:cNvSpPr>
          <p:nvPr/>
        </p:nvSpPr>
        <p:spPr bwMode="auto">
          <a:xfrm flipV="1">
            <a:off x="3779838" y="2565400"/>
            <a:ext cx="7207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25" name="Oval 7"/>
          <p:cNvSpPr>
            <a:spLocks noChangeArrowheads="1"/>
          </p:cNvSpPr>
          <p:nvPr/>
        </p:nvSpPr>
        <p:spPr bwMode="auto">
          <a:xfrm>
            <a:off x="4643438" y="3429000"/>
            <a:ext cx="2089150" cy="985838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Setzt Interventionen</a:t>
            </a:r>
          </a:p>
        </p:txBody>
      </p:sp>
      <p:sp>
        <p:nvSpPr>
          <p:cNvPr id="9226" name="Line 8"/>
          <p:cNvSpPr>
            <a:spLocks noChangeShapeType="1"/>
          </p:cNvSpPr>
          <p:nvPr/>
        </p:nvSpPr>
        <p:spPr bwMode="auto">
          <a:xfrm>
            <a:off x="2627313" y="2205038"/>
            <a:ext cx="230505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27" name="Line 9"/>
          <p:cNvSpPr>
            <a:spLocks noChangeShapeType="1"/>
          </p:cNvSpPr>
          <p:nvPr/>
        </p:nvSpPr>
        <p:spPr bwMode="auto">
          <a:xfrm>
            <a:off x="5076825" y="2708275"/>
            <a:ext cx="287338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28" name="Rectangle 10"/>
          <p:cNvSpPr>
            <a:spLocks noChangeArrowheads="1"/>
          </p:cNvSpPr>
          <p:nvPr/>
        </p:nvSpPr>
        <p:spPr bwMode="auto">
          <a:xfrm>
            <a:off x="6516688" y="3213100"/>
            <a:ext cx="23050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latin typeface="Times New Roman" pitchFamily="18" charset="0"/>
              </a:rPr>
              <a:t>Konzeptliste Interventionen</a:t>
            </a:r>
          </a:p>
        </p:txBody>
      </p:sp>
      <p:sp>
        <p:nvSpPr>
          <p:cNvPr id="9229" name="Rectangle 11"/>
          <p:cNvSpPr>
            <a:spLocks noChangeArrowheads="1"/>
          </p:cNvSpPr>
          <p:nvPr/>
        </p:nvSpPr>
        <p:spPr bwMode="auto">
          <a:xfrm>
            <a:off x="5724525" y="1628775"/>
            <a:ext cx="23050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latin typeface="Times New Roman" pitchFamily="18" charset="0"/>
              </a:rPr>
              <a:t>Konzeptliste Probleme</a:t>
            </a:r>
          </a:p>
        </p:txBody>
      </p:sp>
      <p:sp>
        <p:nvSpPr>
          <p:cNvPr id="9230" name="Rectangle 12"/>
          <p:cNvSpPr>
            <a:spLocks noChangeArrowheads="1"/>
          </p:cNvSpPr>
          <p:nvPr/>
        </p:nvSpPr>
        <p:spPr bwMode="auto">
          <a:xfrm>
            <a:off x="2484438" y="1268413"/>
            <a:ext cx="23749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latin typeface="Times New Roman" pitchFamily="18" charset="0"/>
              </a:rPr>
              <a:t>Konzeptliste Leistungserbringer</a:t>
            </a:r>
          </a:p>
          <a:p>
            <a:pPr algn="ctr"/>
            <a:r>
              <a:rPr lang="de-DE" sz="1400">
                <a:latin typeface="Times New Roman" pitchFamily="18" charset="0"/>
              </a:rPr>
              <a:t>Typen</a:t>
            </a:r>
          </a:p>
        </p:txBody>
      </p:sp>
      <p:sp>
        <p:nvSpPr>
          <p:cNvPr id="9231" name="Oval 13"/>
          <p:cNvSpPr>
            <a:spLocks noChangeArrowheads="1"/>
          </p:cNvSpPr>
          <p:nvPr/>
        </p:nvSpPr>
        <p:spPr bwMode="auto">
          <a:xfrm>
            <a:off x="3059113" y="4652963"/>
            <a:ext cx="1873250" cy="720725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Verwendet Mittel</a:t>
            </a:r>
          </a:p>
        </p:txBody>
      </p:sp>
      <p:sp>
        <p:nvSpPr>
          <p:cNvPr id="9232" name="Line 14"/>
          <p:cNvSpPr>
            <a:spLocks noChangeShapeType="1"/>
          </p:cNvSpPr>
          <p:nvPr/>
        </p:nvSpPr>
        <p:spPr bwMode="auto">
          <a:xfrm flipH="1">
            <a:off x="4067175" y="2636838"/>
            <a:ext cx="720725" cy="2016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9233" name="Line 15"/>
          <p:cNvSpPr>
            <a:spLocks noChangeShapeType="1"/>
          </p:cNvSpPr>
          <p:nvPr/>
        </p:nvSpPr>
        <p:spPr bwMode="auto">
          <a:xfrm flipV="1">
            <a:off x="4427538" y="4292600"/>
            <a:ext cx="5762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cxnSp>
        <p:nvCxnSpPr>
          <p:cNvPr id="9234" name="AutoShape 16"/>
          <p:cNvCxnSpPr>
            <a:cxnSpLocks noChangeShapeType="1"/>
            <a:stCxn id="9225" idx="4"/>
            <a:endCxn id="9221" idx="5"/>
          </p:cNvCxnSpPr>
          <p:nvPr/>
        </p:nvCxnSpPr>
        <p:spPr bwMode="auto">
          <a:xfrm rot="16200000" flipV="1">
            <a:off x="3040063" y="1766888"/>
            <a:ext cx="1933575" cy="3362325"/>
          </a:xfrm>
          <a:prstGeom prst="curvedConnector3">
            <a:avLst>
              <a:gd name="adj1" fmla="val -11741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9235" name="Rectangle 17"/>
          <p:cNvSpPr>
            <a:spLocks noChangeArrowheads="1"/>
          </p:cNvSpPr>
          <p:nvPr/>
        </p:nvSpPr>
        <p:spPr bwMode="auto">
          <a:xfrm>
            <a:off x="4859338" y="5157788"/>
            <a:ext cx="2305050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latin typeface="Times New Roman" pitchFamily="18" charset="0"/>
              </a:rPr>
              <a:t>Konzeptliste Medikamente</a:t>
            </a:r>
          </a:p>
          <a:p>
            <a:pPr algn="ctr"/>
            <a:r>
              <a:rPr lang="de-DE" sz="1400">
                <a:latin typeface="Times New Roman" pitchFamily="18" charset="0"/>
              </a:rPr>
              <a:t>Konzeptliste Heilbehelfe</a:t>
            </a:r>
          </a:p>
          <a:p>
            <a:pPr algn="ctr"/>
            <a:r>
              <a:rPr lang="de-DE" sz="1400">
                <a:latin typeface="Times New Roman" pitchFamily="18" charset="0"/>
              </a:rPr>
              <a:t>Konzeptliste Hilfsmittel</a:t>
            </a:r>
          </a:p>
        </p:txBody>
      </p:sp>
      <p:sp>
        <p:nvSpPr>
          <p:cNvPr id="9236" name="Rectangle 18"/>
          <p:cNvSpPr>
            <a:spLocks noChangeArrowheads="1"/>
          </p:cNvSpPr>
          <p:nvPr/>
        </p:nvSpPr>
        <p:spPr bwMode="auto">
          <a:xfrm>
            <a:off x="0" y="2636838"/>
            <a:ext cx="1979613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400">
                <a:latin typeface="Times New Roman" pitchFamily="18" charset="0"/>
              </a:rPr>
              <a:t>Verzeichnis der </a:t>
            </a:r>
          </a:p>
          <a:p>
            <a:pPr algn="ctr"/>
            <a:r>
              <a:rPr lang="de-DE" sz="1400">
                <a:latin typeface="Times New Roman" pitchFamily="18" charset="0"/>
              </a:rPr>
              <a:t>Gesundheitsdienstleister</a:t>
            </a:r>
          </a:p>
        </p:txBody>
      </p:sp>
      <p:sp>
        <p:nvSpPr>
          <p:cNvPr id="9237" name="Rectangle 19"/>
          <p:cNvSpPr>
            <a:spLocks noChangeArrowheads="1"/>
          </p:cNvSpPr>
          <p:nvPr/>
        </p:nvSpPr>
        <p:spPr bwMode="auto">
          <a:xfrm>
            <a:off x="1187450" y="3933825"/>
            <a:ext cx="16557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Patientenindex</a:t>
            </a:r>
          </a:p>
        </p:txBody>
      </p:sp>
      <p:sp>
        <p:nvSpPr>
          <p:cNvPr id="9238" name="Oval 20"/>
          <p:cNvSpPr>
            <a:spLocks noChangeArrowheads="1"/>
          </p:cNvSpPr>
          <p:nvPr/>
        </p:nvSpPr>
        <p:spPr bwMode="auto">
          <a:xfrm>
            <a:off x="755650" y="5157788"/>
            <a:ext cx="1922463" cy="792162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Versicherung</a:t>
            </a:r>
          </a:p>
        </p:txBody>
      </p:sp>
      <p:cxnSp>
        <p:nvCxnSpPr>
          <p:cNvPr id="9239" name="AutoShape 21"/>
          <p:cNvCxnSpPr>
            <a:cxnSpLocks noChangeShapeType="1"/>
            <a:stCxn id="9222" idx="3"/>
            <a:endCxn id="9238" idx="6"/>
          </p:cNvCxnSpPr>
          <p:nvPr/>
        </p:nvCxnSpPr>
        <p:spPr bwMode="auto">
          <a:xfrm rot="5400000">
            <a:off x="2083594" y="4517232"/>
            <a:ext cx="1631950" cy="442912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9240" name="AutoShape 22"/>
          <p:cNvCxnSpPr>
            <a:cxnSpLocks noChangeShapeType="1"/>
            <a:stCxn id="9221" idx="5"/>
            <a:endCxn id="9238" idx="2"/>
          </p:cNvCxnSpPr>
          <p:nvPr/>
        </p:nvCxnSpPr>
        <p:spPr bwMode="auto">
          <a:xfrm rot="5400000">
            <a:off x="3969" y="3232944"/>
            <a:ext cx="3073400" cy="1570038"/>
          </a:xfrm>
          <a:prstGeom prst="curvedConnector4">
            <a:avLst>
              <a:gd name="adj1" fmla="val 45713"/>
              <a:gd name="adj2" fmla="val 11456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9241" name="AutoShape 23"/>
          <p:cNvCxnSpPr>
            <a:cxnSpLocks noChangeShapeType="1"/>
            <a:stCxn id="9221" idx="5"/>
            <a:endCxn id="9222" idx="2"/>
          </p:cNvCxnSpPr>
          <p:nvPr/>
        </p:nvCxnSpPr>
        <p:spPr bwMode="auto">
          <a:xfrm rot="16200000" flipH="1">
            <a:off x="2097882" y="2709069"/>
            <a:ext cx="1117600" cy="661987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9242" name="Oval 24"/>
          <p:cNvSpPr>
            <a:spLocks noChangeArrowheads="1"/>
          </p:cNvSpPr>
          <p:nvPr/>
        </p:nvSpPr>
        <p:spPr bwMode="auto">
          <a:xfrm>
            <a:off x="0" y="4581525"/>
            <a:ext cx="1439863" cy="576263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>
                <a:latin typeface="Times New Roman" pitchFamily="18" charset="0"/>
              </a:rPr>
              <a:t>Rechnet ab </a:t>
            </a:r>
          </a:p>
          <a:p>
            <a:pPr algn="ctr"/>
            <a:r>
              <a:rPr lang="de-DE" sz="1600">
                <a:latin typeface="Times New Roman" pitchFamily="18" charset="0"/>
              </a:rPr>
              <a:t>Hat Vertrag</a:t>
            </a:r>
          </a:p>
        </p:txBody>
      </p:sp>
      <p:sp>
        <p:nvSpPr>
          <p:cNvPr id="9243" name="Oval 25"/>
          <p:cNvSpPr>
            <a:spLocks noChangeArrowheads="1"/>
          </p:cNvSpPr>
          <p:nvPr/>
        </p:nvSpPr>
        <p:spPr bwMode="auto">
          <a:xfrm>
            <a:off x="2627313" y="5373688"/>
            <a:ext cx="1800225" cy="865187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>
                <a:latin typeface="Times New Roman" pitchFamily="18" charset="0"/>
              </a:rPr>
              <a:t>Zahlt Beiträge</a:t>
            </a:r>
          </a:p>
          <a:p>
            <a:pPr algn="ctr"/>
            <a:r>
              <a:rPr lang="de-DE">
                <a:latin typeface="Times New Roman" pitchFamily="18" charset="0"/>
              </a:rPr>
              <a:t>Ist versichert</a:t>
            </a:r>
          </a:p>
        </p:txBody>
      </p:sp>
      <p:sp>
        <p:nvSpPr>
          <p:cNvPr id="9244" name="Datumsplatzhalter 27"/>
          <p:cNvSpPr>
            <a:spLocks noGrp="1"/>
          </p:cNvSpPr>
          <p:nvPr>
            <p:ph type="dt" sz="quarter" idx="10"/>
          </p:nvPr>
        </p:nvSpPr>
        <p:spPr>
          <a:xfrm>
            <a:off x="971600" y="6309320"/>
            <a:ext cx="2160000" cy="371897"/>
          </a:xfrm>
          <a:noFill/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12.01.2011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ter-SV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729</Words>
  <Application>Microsoft Office PowerPoint</Application>
  <PresentationFormat>Bildschirmpräsentation (4:3)</PresentationFormat>
  <Paragraphs>251</Paragraphs>
  <Slides>27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Master-SV</vt:lpstr>
      <vt:lpstr>Folie 1</vt:lpstr>
      <vt:lpstr>Inhalt</vt:lpstr>
      <vt:lpstr>COI</vt:lpstr>
      <vt:lpstr>COI</vt:lpstr>
      <vt:lpstr>Verwendung – Verbesserung der Gesundheitsberichterstattung</vt:lpstr>
      <vt:lpstr>Codesysteme</vt:lpstr>
      <vt:lpstr>Codesysteme</vt:lpstr>
      <vt:lpstr>Codesysteme</vt:lpstr>
      <vt:lpstr>Dokumentation</vt:lpstr>
      <vt:lpstr>Data to use</vt:lpstr>
      <vt:lpstr>DATENGRUNDLAGE</vt:lpstr>
      <vt:lpstr>DATENGRUNDLAGE</vt:lpstr>
      <vt:lpstr>Folie 13</vt:lpstr>
      <vt:lpstr>ATC  ICD</vt:lpstr>
      <vt:lpstr>ATC  ICD</vt:lpstr>
      <vt:lpstr>ATC  ICD</vt:lpstr>
      <vt:lpstr>ATC  ICD</vt:lpstr>
      <vt:lpstr>ATC  ICD</vt:lpstr>
      <vt:lpstr>ATC  ICD</vt:lpstr>
      <vt:lpstr>Folie 20</vt:lpstr>
      <vt:lpstr>CHRONISCHER SCHMERZ __HEALTH SURVEY</vt:lpstr>
      <vt:lpstr>Folie 22</vt:lpstr>
      <vt:lpstr>CHRONISCHER SCHMERZ __HEALTH SURVEY</vt:lpstr>
      <vt:lpstr>Diskussion</vt:lpstr>
      <vt:lpstr>Diskussion</vt:lpstr>
      <vt:lpstr>Diskussion</vt:lpstr>
      <vt:lpstr>Folie 27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XXX</dc:creator>
  <cp:lastModifiedBy>Endel Gottfried</cp:lastModifiedBy>
  <cp:revision>56</cp:revision>
  <cp:lastPrinted>2012-09-12T18:50:10Z</cp:lastPrinted>
  <dcterms:created xsi:type="dcterms:W3CDTF">2012-09-12T14:01:56Z</dcterms:created>
  <dcterms:modified xsi:type="dcterms:W3CDTF">2013-06-04T12:05:49Z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1063236804</vt:i4>
  </property>
  <property fmtid="{D5CDD505-2E9C-101B-9397-08002B2CF9AE}" pid="3" name="_NewReviewCycle">
    <vt:lpwstr/>
  </property>
  <property fmtid="{D5CDD505-2E9C-101B-9397-08002B2CF9AE}" pid="4" name="_EmailSubject">
    <vt:lpwstr>Abstract_Diagnosen_niedergelassener_Bereich</vt:lpwstr>
  </property>
  <property fmtid="{D5CDD505-2E9C-101B-9397-08002B2CF9AE}" pid="5" name="_AuthorEmail">
    <vt:lpwstr>Gottfried.Endel@hvb.sozvers.at</vt:lpwstr>
  </property>
  <property fmtid="{D5CDD505-2E9C-101B-9397-08002B2CF9AE}" pid="6" name="_AuthorEmailDisplayName">
    <vt:lpwstr>Endel Gottfried</vt:lpwstr>
  </property>
</Properties>
</file>