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313" r:id="rId3"/>
    <p:sldId id="322" r:id="rId4"/>
    <p:sldId id="314" r:id="rId5"/>
    <p:sldId id="325" r:id="rId6"/>
    <p:sldId id="328" r:id="rId7"/>
    <p:sldId id="329" r:id="rId8"/>
    <p:sldId id="330" r:id="rId9"/>
    <p:sldId id="331" r:id="rId10"/>
    <p:sldId id="324" r:id="rId11"/>
    <p:sldId id="287" r:id="rId12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67726B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>
        <p:scale>
          <a:sx n="130" d="100"/>
          <a:sy n="13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A178FB6-01EE-4F00-A21B-298AA5D48202}" type="datetimeFigureOut">
              <a:rPr lang="de-DE"/>
              <a:pPr>
                <a:defRPr/>
              </a:pPr>
              <a:t>14.06.2013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AT" noProof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0AB39E-A5D4-43EE-8E8F-87D6F13C13B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4" descr="goeg_logo_4c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4788" y="179388"/>
            <a:ext cx="3716337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467518" y="4077072"/>
            <a:ext cx="8208938" cy="864096"/>
          </a:xfrm>
        </p:spPr>
        <p:txBody>
          <a:bodyPr/>
          <a:lstStyle>
            <a:lvl1pPr>
              <a:buNone/>
              <a:defRPr sz="2000" baseline="0"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7" name="Titel 16"/>
          <p:cNvSpPr>
            <a:spLocks noGrp="1"/>
          </p:cNvSpPr>
          <p:nvPr>
            <p:ph type="title"/>
          </p:nvPr>
        </p:nvSpPr>
        <p:spPr>
          <a:xfrm>
            <a:off x="446856" y="1790204"/>
            <a:ext cx="8229600" cy="774700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369FE187-3701-466E-83FA-57B2BBC1CC0D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2630A982-CB2D-459D-B42B-D72BAE3F5B4D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AT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C679B-2801-4B52-8E1F-514CB93132C1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4F1DB-E143-40CC-912B-C46C9DD1C5D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 flipV="1">
            <a:off x="642938" y="1428750"/>
            <a:ext cx="7753350" cy="36513"/>
          </a:xfrm>
          <a:prstGeom prst="line">
            <a:avLst/>
          </a:prstGeom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3F21D-478F-485B-B00D-E01897F0D51E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C830B-F386-44EB-8850-533A8E79F22C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642918"/>
            <a:ext cx="2057400" cy="548324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42918"/>
            <a:ext cx="6019800" cy="548324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F1091-F263-4BC9-87AD-45C3544EA78F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81D2F-9851-4B92-BC1B-DD73AE49180C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1-zeilig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468313" y="1268413"/>
            <a:ext cx="8207375" cy="0"/>
          </a:xfrm>
          <a:prstGeom prst="line">
            <a:avLst/>
          </a:prstGeom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82092"/>
            <a:ext cx="8229600" cy="41466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B89F4-1E4A-470B-B64A-CB8C5311F42D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E57C0-E067-472C-9F3F-611A525BD209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2-zeilig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 userDrawn="1"/>
        </p:nvCxnSpPr>
        <p:spPr>
          <a:xfrm>
            <a:off x="468313" y="1557338"/>
            <a:ext cx="8207375" cy="0"/>
          </a:xfrm>
          <a:prstGeom prst="line">
            <a:avLst/>
          </a:prstGeom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82092"/>
            <a:ext cx="8229600" cy="70269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D48BA-8AD2-4BA7-9FC9-DFDC3E2355FB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EFD5-CAA1-48A9-B16E-D3E21A3AB1C8}" type="slidenum">
              <a:rPr lang="de-AT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A2128-4017-4117-89F5-39F1073646F2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5D0F4-BCA2-421B-AD50-0DA09793B44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4"/>
          <p:cNvCxnSpPr/>
          <p:nvPr userDrawn="1"/>
        </p:nvCxnSpPr>
        <p:spPr>
          <a:xfrm>
            <a:off x="468313" y="1268413"/>
            <a:ext cx="8207375" cy="0"/>
          </a:xfrm>
          <a:prstGeom prst="line">
            <a:avLst/>
          </a:prstGeom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782092"/>
            <a:ext cx="8229600" cy="41466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12439-F680-47D7-9EFD-BCB6FDD9404F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D5C62-B83B-4CA7-A3D6-E040802FB54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Gerade Verbindung 6"/>
          <p:cNvCxnSpPr/>
          <p:nvPr userDrawn="1"/>
        </p:nvCxnSpPr>
        <p:spPr>
          <a:xfrm>
            <a:off x="468313" y="1268413"/>
            <a:ext cx="8207375" cy="0"/>
          </a:xfrm>
          <a:prstGeom prst="line">
            <a:avLst/>
          </a:prstGeom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57200" y="782092"/>
            <a:ext cx="8229600" cy="41466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A92-00CA-4C9A-9C8D-F1A4AC616914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FAB51-2D74-40CD-9759-1E8EEAD737BB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erade Verbindung 2"/>
          <p:cNvCxnSpPr/>
          <p:nvPr userDrawn="1"/>
        </p:nvCxnSpPr>
        <p:spPr>
          <a:xfrm>
            <a:off x="468313" y="1268413"/>
            <a:ext cx="8207375" cy="0"/>
          </a:xfrm>
          <a:prstGeom prst="line">
            <a:avLst/>
          </a:prstGeom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782092"/>
            <a:ext cx="8229600" cy="41466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60FDA-CB4C-4E26-90CA-5427FF73916D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5C51B-ED9F-4AF3-B22D-7E09DE449AF6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2BE1B-35D1-4CB2-8F18-B2FC59E45014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496F4-AA29-4FE4-9DD3-042F28C5F572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3008313" cy="114300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de-DE" smtClean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642918"/>
            <a:ext cx="5111750" cy="54832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785926"/>
            <a:ext cx="3008313" cy="43402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76559-3504-41E6-89F8-D6EC1671766D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D2392-C46F-467C-969C-5310AF27439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709613"/>
            <a:ext cx="82296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de-AT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D3D73DBC-E598-438E-9D8E-28CC374A987C}" type="datetimeFigureOut">
              <a:rPr lang="de-DE"/>
              <a:pPr>
                <a:defRPr/>
              </a:pPr>
              <a:t>14.06.2013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7189DD58-DBDB-4ED2-8197-AFC2B0300AF0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pic>
        <p:nvPicPr>
          <p:cNvPr id="1031" name="Grafik 6" descr="goeg_logo_4c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43688" y="142875"/>
            <a:ext cx="2236787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84" r:id="rId4"/>
    <p:sldLayoutId id="2147484092" r:id="rId5"/>
    <p:sldLayoutId id="2147484093" r:id="rId6"/>
    <p:sldLayoutId id="2147484094" r:id="rId7"/>
    <p:sldLayoutId id="2147484085" r:id="rId8"/>
    <p:sldLayoutId id="2147484086" r:id="rId9"/>
    <p:sldLayoutId id="2147484087" r:id="rId10"/>
    <p:sldLayoutId id="2147484095" r:id="rId11"/>
    <p:sldLayoutId id="214748408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Lucida Sans Unicode" pitchFamily="34" charset="0"/>
        <a:buChar char="»"/>
        <a:defRPr sz="2000" kern="1200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Lucida Sans Unicode" pitchFamily="34" charset="0"/>
        <a:buChar char="»"/>
        <a:defRPr sz="2000" kern="1200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Font typeface="Lucida Sans Unicode" pitchFamily="34" charset="0"/>
        <a:buChar char="»"/>
        <a:defRPr kern="1200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Lucida Sans Unicode" pitchFamily="34" charset="0"/>
        <a:buChar char="»"/>
        <a:defRPr sz="1600" kern="1200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rgbClr val="67726B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eg.at/" TargetMode="External"/><Relationship Id="rId2" Type="http://schemas.openxmlformats.org/officeDocument/2006/relationships/hyperlink" Target="mailto:arno.melitopulos@goeg.at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95288" y="5229225"/>
            <a:ext cx="8208962" cy="1223963"/>
          </a:xfrm>
        </p:spPr>
        <p:txBody>
          <a:bodyPr/>
          <a:lstStyle/>
          <a:p>
            <a:pPr eaLnBrk="1" hangingPunct="1"/>
            <a:r>
              <a:rPr lang="de-AT" smtClean="0"/>
              <a:t>Dr. Gerhard Fülöp</a:t>
            </a:r>
          </a:p>
          <a:p>
            <a:pPr eaLnBrk="1" hangingPunct="1"/>
            <a:r>
              <a:rPr lang="de-AT" smtClean="0"/>
              <a:t>Hauptverband der österreichischen Sozialversicherungsträger</a:t>
            </a:r>
          </a:p>
          <a:p>
            <a:pPr eaLnBrk="1" hangingPunct="1"/>
            <a:r>
              <a:rPr lang="de-AT" smtClean="0"/>
              <a:t>6. Juni 2013, Wien</a:t>
            </a:r>
          </a:p>
        </p:txBody>
      </p:sp>
      <p:sp>
        <p:nvSpPr>
          <p:cNvPr id="9219" name="Titel 2"/>
          <p:cNvSpPr>
            <a:spLocks noGrp="1"/>
          </p:cNvSpPr>
          <p:nvPr>
            <p:ph type="title"/>
          </p:nvPr>
        </p:nvSpPr>
        <p:spPr>
          <a:xfrm>
            <a:off x="468313" y="2133600"/>
            <a:ext cx="8229600" cy="774700"/>
          </a:xfrm>
        </p:spPr>
        <p:txBody>
          <a:bodyPr/>
          <a:lstStyle/>
          <a:p>
            <a:pPr eaLnBrk="1" hangingPunct="1"/>
            <a:r>
              <a:rPr lang="de-AT" smtClean="0"/>
              <a:t>Datenlage zur Epidemiologie</a:t>
            </a:r>
            <a:br>
              <a:rPr lang="de-AT" smtClean="0"/>
            </a:br>
            <a:r>
              <a:rPr lang="de-AT" smtClean="0"/>
              <a:t>in Österreich</a:t>
            </a:r>
            <a:br>
              <a:rPr lang="de-AT" smtClean="0"/>
            </a:br>
            <a:r>
              <a:rPr lang="de-AT" b="0" smtClean="0"/>
              <a:t>Möglichkeiten und Grenzen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AT"/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de-DE"/>
          </a:p>
        </p:txBody>
      </p:sp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0" y="1695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AT"/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1484313"/>
            <a:ext cx="3960812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 txBox="1">
            <a:spLocks/>
          </p:cNvSpPr>
          <p:nvPr/>
        </p:nvSpPr>
        <p:spPr bwMode="auto">
          <a:xfrm>
            <a:off x="395288" y="1412875"/>
            <a:ext cx="849630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r>
              <a:rPr lang="de-DE" b="1" dirty="0">
                <a:solidFill>
                  <a:srgbClr val="7030A0"/>
                </a:solidFill>
                <a:latin typeface="Lucida Sans Unicode" pitchFamily="34" charset="0"/>
                <a:sym typeface="Wingdings" pitchFamily="2" charset="2"/>
              </a:rPr>
              <a:t>Todesursachenstatistik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r>
              <a:rPr lang="de-DE" b="1" dirty="0">
                <a:solidFill>
                  <a:srgbClr val="FF0000"/>
                </a:solidFill>
                <a:latin typeface="Lucida Sans Unicode" pitchFamily="34" charset="0"/>
                <a:sym typeface="Wingdings" pitchFamily="2" charset="2"/>
              </a:rPr>
              <a:t>Akutstationäre Morbidität (DLD)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r>
              <a:rPr lang="de-DE" b="1" dirty="0">
                <a:solidFill>
                  <a:srgbClr val="FF9900"/>
                </a:solidFill>
                <a:latin typeface="Lucida Sans Unicode" pitchFamily="34" charset="0"/>
                <a:sym typeface="Wingdings" pitchFamily="2" charset="2"/>
              </a:rPr>
              <a:t>Reha-Morbidität (DLD)</a:t>
            </a:r>
            <a:endParaRPr lang="de-AT" b="1" dirty="0">
              <a:solidFill>
                <a:srgbClr val="67726B"/>
              </a:solidFill>
              <a:latin typeface="Lucida Sans Unicode" pitchFamily="34" charset="0"/>
              <a:cs typeface="Lucida Sans Unicode" pitchFamily="34" charset="0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r>
              <a:rPr lang="de-DE" b="1" dirty="0">
                <a:solidFill>
                  <a:srgbClr val="00B0F0"/>
                </a:solidFill>
                <a:latin typeface="Lucida Sans Unicode" pitchFamily="34" charset="0"/>
                <a:sym typeface="Wingdings" pitchFamily="2" charset="2"/>
              </a:rPr>
              <a:t>Krebsstatistik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r>
              <a:rPr lang="de-DE" b="1" dirty="0">
                <a:solidFill>
                  <a:srgbClr val="0070C0"/>
                </a:solidFill>
                <a:latin typeface="Lucida Sans Unicode" pitchFamily="34" charset="0"/>
                <a:cs typeface="Lucida Sans Unicode" pitchFamily="34" charset="0"/>
                <a:sym typeface="Wingdings" pitchFamily="2" charset="2"/>
              </a:rPr>
              <a:t>ATHIS </a:t>
            </a:r>
            <a:r>
              <a:rPr lang="de-DE" b="1" dirty="0">
                <a:solidFill>
                  <a:srgbClr val="0070C0"/>
                </a:solidFill>
                <a:latin typeface="Lucida Sans Unicode" pitchFamily="34" charset="0"/>
                <a:cs typeface="Lucida Sans Unicode" pitchFamily="34" charset="0"/>
                <a:sym typeface="Wingdings" pitchFamily="2" charset="2"/>
              </a:rPr>
              <a:t>2006/2007 … 2014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endParaRPr lang="de-DE" sz="2000" b="1" dirty="0">
              <a:solidFill>
                <a:srgbClr val="00B050"/>
              </a:solidFill>
              <a:latin typeface="Lucida Sans Unicode" pitchFamily="34" charset="0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endParaRPr lang="de-DE" sz="2000" b="1" dirty="0">
              <a:solidFill>
                <a:srgbClr val="00B050"/>
              </a:solidFill>
              <a:latin typeface="Lucida Sans Unicode" pitchFamily="34" charset="0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endParaRPr lang="de-DE" sz="2000" b="1" dirty="0">
              <a:solidFill>
                <a:srgbClr val="00B050"/>
              </a:solidFill>
              <a:latin typeface="Lucida Sans Unicode" pitchFamily="34" charset="0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r>
              <a:rPr lang="de-DE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Ambulante </a:t>
            </a:r>
            <a:r>
              <a:rPr lang="de-DE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Morbidität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r>
              <a:rPr lang="de-DE" sz="1600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- Spitalsambulanzen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r>
              <a:rPr lang="de-DE" sz="1600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- Selbständige Ambulatorien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r>
              <a:rPr lang="de-DE" sz="1600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- Niedergelassener </a:t>
            </a:r>
            <a:r>
              <a:rPr lang="de-DE" sz="1600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Bereich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v"/>
              <a:defRPr/>
            </a:pPr>
            <a:r>
              <a:rPr lang="de-DE" sz="1600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Ambulante </a:t>
            </a:r>
            <a:r>
              <a:rPr lang="de-DE" sz="1600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Frequenzen/MEL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v"/>
              <a:defRPr/>
            </a:pPr>
            <a:r>
              <a:rPr lang="de-DE" sz="1600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Heilmittelverbrauch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v"/>
              <a:defRPr/>
            </a:pPr>
            <a:r>
              <a:rPr lang="de-DE" sz="1600" b="1" dirty="0">
                <a:solidFill>
                  <a:srgbClr val="00B050"/>
                </a:solidFill>
                <a:latin typeface="Lucida Sans Unicode" pitchFamily="34" charset="0"/>
                <a:sym typeface="Wingdings" pitchFamily="2" charset="2"/>
              </a:rPr>
              <a:t>Krankenstands-Statistik</a:t>
            </a:r>
            <a:endParaRPr lang="de-DE" sz="1600" b="1" dirty="0">
              <a:solidFill>
                <a:srgbClr val="00B050"/>
              </a:solidFill>
              <a:latin typeface="Lucida Sans Unicode" pitchFamily="34" charset="0"/>
              <a:sym typeface="Wingdings" pitchFamily="2" charset="2"/>
            </a:endParaRPr>
          </a:p>
          <a:p>
            <a:pPr marL="800100" lvl="1" indent="-342900" eaLnBrk="0" hangingPunct="0">
              <a:spcBef>
                <a:spcPct val="20000"/>
              </a:spcBef>
              <a:buClr>
                <a:srgbClr val="00B050"/>
              </a:buClr>
              <a:buFont typeface="Wingdings" pitchFamily="2" charset="2"/>
              <a:buChar char="v"/>
              <a:defRPr/>
            </a:pPr>
            <a:endParaRPr lang="de-DE" sz="1600" b="1" dirty="0">
              <a:solidFill>
                <a:srgbClr val="00B050"/>
              </a:solidFill>
              <a:latin typeface="Lucida Sans Unicode" pitchFamily="34" charset="0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endParaRPr lang="de-DE" sz="1600" b="1" dirty="0">
              <a:solidFill>
                <a:srgbClr val="00B050"/>
              </a:solidFill>
              <a:latin typeface="Lucida Sans Unicode" pitchFamily="34" charset="0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defRPr/>
            </a:pPr>
            <a:endParaRPr lang="de-DE" sz="1600" b="1" dirty="0">
              <a:solidFill>
                <a:srgbClr val="00B050"/>
              </a:solidFill>
              <a:latin typeface="Lucida Sans Unicode" pitchFamily="34" charset="0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Tx/>
              <a:buChar char="-"/>
              <a:defRPr/>
            </a:pPr>
            <a:endParaRPr lang="de-DE" dirty="0">
              <a:solidFill>
                <a:srgbClr val="67726B"/>
              </a:solidFill>
              <a:latin typeface="Lucida Sans Unicode" pitchFamily="34" charset="0"/>
              <a:sym typeface="Wingdings" pitchFamily="2" charset="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Tx/>
              <a:buChar char="-"/>
              <a:defRPr/>
            </a:pPr>
            <a:endParaRPr lang="de-DE" dirty="0">
              <a:solidFill>
                <a:srgbClr val="67726B"/>
              </a:solidFill>
              <a:latin typeface="Lucida Sans Unicode" pitchFamily="34" charset="0"/>
              <a:sym typeface="Wingdings" pitchFamily="2" charset="2"/>
            </a:endParaRPr>
          </a:p>
        </p:txBody>
      </p:sp>
      <p:sp>
        <p:nvSpPr>
          <p:cNvPr id="18439" name="Titel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414337"/>
          </a:xfrm>
        </p:spPr>
        <p:txBody>
          <a:bodyPr/>
          <a:lstStyle/>
          <a:p>
            <a:pPr eaLnBrk="1" hangingPunct="1"/>
            <a:r>
              <a:rPr lang="de-AT" smtClean="0"/>
              <a:t>Datenlage – „Grenzen“ / „epidemiologischer Eisberg“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uppieren 42"/>
          <p:cNvGrpSpPr>
            <a:grpSpLocks/>
          </p:cNvGrpSpPr>
          <p:nvPr/>
        </p:nvGrpSpPr>
        <p:grpSpPr bwMode="auto">
          <a:xfrm>
            <a:off x="971550" y="2420938"/>
            <a:ext cx="7127875" cy="3716337"/>
            <a:chOff x="970947" y="2080418"/>
            <a:chExt cx="7127846" cy="3715172"/>
          </a:xfrm>
        </p:grpSpPr>
        <p:sp>
          <p:nvSpPr>
            <p:cNvPr id="44" name="Textfeld 43"/>
            <p:cNvSpPr txBox="1"/>
            <p:nvPr/>
          </p:nvSpPr>
          <p:spPr>
            <a:xfrm>
              <a:off x="970947" y="3232582"/>
              <a:ext cx="3503599" cy="256300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indent="-180000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tabLst>
                  <a:tab pos="355600" algn="l"/>
                </a:tabLst>
                <a:defRPr/>
              </a:pPr>
              <a:r>
                <a:rPr lang="de-DE" sz="16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Dr. Gerhard Fülöp</a:t>
              </a:r>
            </a:p>
            <a:p>
              <a:pPr indent="-180000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tabLst>
                  <a:tab pos="355600" algn="l"/>
                </a:tabLst>
                <a:defRPr/>
              </a:pPr>
              <a:r>
                <a:rPr lang="de-DE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Gesundheit Österreich GmbH</a:t>
              </a:r>
              <a:r>
                <a:rPr lang="de-DE" sz="16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/>
              </a:r>
              <a:br>
                <a:rPr lang="de-DE" sz="16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</a:br>
              <a:r>
                <a:rPr lang="de-DE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Stubenring 6</a:t>
              </a:r>
              <a:r>
                <a:rPr lang="de-AT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/>
              </a:r>
              <a:br>
                <a:rPr lang="de-AT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</a:br>
              <a:r>
                <a:rPr lang="de-AT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1010 Vienna, Austria</a:t>
              </a:r>
              <a:r>
                <a:rPr lang="de-DE" sz="16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/>
              </a:r>
              <a:br>
                <a:rPr lang="de-DE" sz="16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</a:br>
              <a:r>
                <a:rPr lang="de-DE" sz="1400" b="1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T:	</a:t>
              </a:r>
              <a:r>
                <a:rPr lang="de-DE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+43 1 515 61- 163</a:t>
              </a:r>
              <a:br>
                <a:rPr lang="de-DE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</a:br>
              <a:r>
                <a:rPr lang="de-DE" sz="1400" b="1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F:	</a:t>
              </a:r>
              <a:r>
                <a:rPr lang="de-DE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+43 1 513 84 72</a:t>
              </a:r>
              <a:br>
                <a:rPr lang="de-DE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</a:br>
              <a:r>
                <a:rPr lang="de-DE" sz="1400" b="1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E:</a:t>
              </a:r>
              <a:r>
                <a:rPr lang="de-DE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</a:rPr>
                <a:t>	</a:t>
              </a:r>
              <a:r>
                <a:rPr lang="de-DE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  <a:hlinkClick r:id="rId2"/>
                </a:rPr>
                <a:t>gerhard.fueloep@goeg.at</a:t>
              </a:r>
              <a:endParaRPr lang="de-DE" sz="1400" spc="-30" dirty="0">
                <a:solidFill>
                  <a:srgbClr val="67726B"/>
                </a:solidFill>
                <a:latin typeface="Lucida Sans Unicode" pitchFamily="34" charset="0"/>
                <a:cs typeface="Lucida Sans Unicode" pitchFamily="34" charset="0"/>
              </a:endParaRPr>
            </a:p>
            <a:p>
              <a:pPr indent="-180000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tabLst>
                  <a:tab pos="355600" algn="l"/>
                </a:tabLst>
                <a:defRPr/>
              </a:pPr>
              <a:r>
                <a:rPr lang="de-DE" sz="1400" spc="-30" dirty="0">
                  <a:solidFill>
                    <a:srgbClr val="67726B"/>
                  </a:solidFill>
                  <a:latin typeface="Lucida Sans Unicode" pitchFamily="34" charset="0"/>
                  <a:cs typeface="Lucida Sans Unicode" pitchFamily="34" charset="0"/>
                  <a:hlinkClick r:id="rId3"/>
                </a:rPr>
                <a:t>www.goeg.at</a:t>
              </a:r>
              <a:endParaRPr lang="de-DE" sz="1400" spc="-30" dirty="0">
                <a:solidFill>
                  <a:srgbClr val="67726B"/>
                </a:solidFill>
                <a:latin typeface="Lucida Sans Unicode" pitchFamily="34" charset="0"/>
                <a:cs typeface="Lucida Sans Unicode" pitchFamily="34" charset="0"/>
              </a:endParaRPr>
            </a:p>
          </p:txBody>
        </p:sp>
        <p:pic>
          <p:nvPicPr>
            <p:cNvPr id="19461" name="Grafik 44" descr="LageplanGoegFGoe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97809" y="2080418"/>
              <a:ext cx="3300984" cy="3599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Textfeld 5"/>
          <p:cNvSpPr txBox="1"/>
          <p:nvPr/>
        </p:nvSpPr>
        <p:spPr bwMode="auto">
          <a:xfrm>
            <a:off x="539750" y="1557338"/>
            <a:ext cx="8135938" cy="3476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indent="-180000" algn="ctr">
              <a:lnSpc>
                <a:spcPts val="25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None/>
              <a:tabLst>
                <a:tab pos="355600" algn="l"/>
              </a:tabLst>
              <a:defRPr/>
            </a:pPr>
            <a:r>
              <a:rPr lang="de-AT" sz="2800" b="1" spc="-30" dirty="0">
                <a:solidFill>
                  <a:srgbClr val="00B050"/>
                </a:solidFill>
                <a:latin typeface="Lucida Sans Unicode" pitchFamily="34" charset="0"/>
                <a:cs typeface="Lucida Sans Unicode" pitchFamily="34" charset="0"/>
              </a:rPr>
              <a:t>Vielen Dank für Ihre Aufmerksamkeit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414337"/>
          </a:xfrm>
        </p:spPr>
        <p:txBody>
          <a:bodyPr/>
          <a:lstStyle/>
          <a:p>
            <a:pPr eaLnBrk="1" hangingPunct="1"/>
            <a:r>
              <a:rPr lang="de-AT" smtClean="0"/>
              <a:t>„Public Health Action Cycle“</a:t>
            </a:r>
          </a:p>
        </p:txBody>
      </p:sp>
      <p:pic>
        <p:nvPicPr>
          <p:cNvPr id="10243" name="Bild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557338"/>
            <a:ext cx="7472363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llipse 10"/>
          <p:cNvSpPr/>
          <p:nvPr/>
        </p:nvSpPr>
        <p:spPr>
          <a:xfrm>
            <a:off x="2627313" y="1484313"/>
            <a:ext cx="3744912" cy="1439862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  <p:sp>
        <p:nvSpPr>
          <p:cNvPr id="5" name="Ellipse 4"/>
          <p:cNvSpPr/>
          <p:nvPr/>
        </p:nvSpPr>
        <p:spPr>
          <a:xfrm>
            <a:off x="2916238" y="3068638"/>
            <a:ext cx="3168650" cy="187325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A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414337"/>
          </a:xfrm>
        </p:spPr>
        <p:txBody>
          <a:bodyPr/>
          <a:lstStyle/>
          <a:p>
            <a:pPr eaLnBrk="1" hangingPunct="1"/>
            <a:r>
              <a:rPr lang="de-AT" smtClean="0"/>
              <a:t>Datenlage – Inzidenz, Prävalenz und Mortalität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628775"/>
            <a:ext cx="8023225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386956">
            <a:off x="6138863" y="4689475"/>
            <a:ext cx="3905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3132138" y="2133600"/>
            <a:ext cx="2519362" cy="8921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de-A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Inzidenz</a:t>
            </a:r>
          </a:p>
          <a:p>
            <a:pPr>
              <a:defRPr/>
            </a:pPr>
            <a:endParaRPr lang="de-AT" sz="2800" dirty="0">
              <a:solidFill>
                <a:schemeClr val="tx1">
                  <a:lumMod val="65000"/>
                  <a:lumOff val="35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635375" y="4149725"/>
            <a:ext cx="1863725" cy="4603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de-A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Prävalenz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68313" y="2205038"/>
            <a:ext cx="1863725" cy="52228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de-AT" sz="2800" dirty="0">
              <a:solidFill>
                <a:schemeClr val="tx1">
                  <a:lumMod val="65000"/>
                  <a:lumOff val="35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75463" y="3860800"/>
            <a:ext cx="1865312" cy="5238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endParaRPr lang="de-AT" sz="2800" dirty="0">
              <a:solidFill>
                <a:schemeClr val="tx1">
                  <a:lumMod val="65000"/>
                  <a:lumOff val="35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084888" y="5300663"/>
            <a:ext cx="2519362" cy="8318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de-AT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Gesundung &amp; Mortalität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 rot="20098097">
            <a:off x="4195763" y="2301875"/>
            <a:ext cx="1901825" cy="349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de-AT" b="1" dirty="0">
                <a:solidFill>
                  <a:schemeClr val="accent1">
                    <a:lumMod val="75000"/>
                  </a:schemeClr>
                </a:solidFill>
                <a:latin typeface="Lucida Sans Unicode" pitchFamily="34" charset="0"/>
              </a:rPr>
              <a:t>Krebsstatistik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 rot="20098097">
            <a:off x="3802063" y="5818188"/>
            <a:ext cx="2222500" cy="596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de-AT" b="1" dirty="0">
                <a:solidFill>
                  <a:schemeClr val="accent1">
                    <a:lumMod val="75000"/>
                  </a:schemeClr>
                </a:solidFill>
                <a:latin typeface="Lucida Sans Unicode" pitchFamily="34" charset="0"/>
              </a:rPr>
              <a:t>Todesursachen-Statistik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 rot="20098097">
            <a:off x="2733675" y="4872038"/>
            <a:ext cx="1920875" cy="92392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de-AT" b="1" dirty="0">
                <a:solidFill>
                  <a:schemeClr val="accent1">
                    <a:lumMod val="75000"/>
                  </a:schemeClr>
                </a:solidFill>
                <a:latin typeface="Lucida Sans Unicode" pitchFamily="34" charset="0"/>
              </a:rPr>
              <a:t>KDok/DLD</a:t>
            </a:r>
          </a:p>
          <a:p>
            <a:pPr algn="ctr">
              <a:spcBef>
                <a:spcPts val="0"/>
              </a:spcBef>
              <a:defRPr/>
            </a:pPr>
            <a:r>
              <a:rPr lang="de-AT" b="1" dirty="0">
                <a:solidFill>
                  <a:schemeClr val="accent1">
                    <a:lumMod val="75000"/>
                  </a:schemeClr>
                </a:solidFill>
                <a:latin typeface="Lucida Sans Unicode" pitchFamily="34" charset="0"/>
              </a:rPr>
              <a:t>ATHIS</a:t>
            </a:r>
          </a:p>
          <a:p>
            <a:pPr algn="ctr">
              <a:spcBef>
                <a:spcPts val="0"/>
              </a:spcBef>
              <a:defRPr/>
            </a:pPr>
            <a:r>
              <a:rPr lang="de-AT" b="1" dirty="0">
                <a:solidFill>
                  <a:schemeClr val="accent1">
                    <a:lumMod val="75000"/>
                  </a:schemeClr>
                </a:solidFill>
                <a:latin typeface="Lucida Sans Unicode" pitchFamily="34" charset="0"/>
              </a:rPr>
              <a:t>SV-Daten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AT"/>
          </a:p>
        </p:txBody>
      </p:sp>
      <p:sp>
        <p:nvSpPr>
          <p:cNvPr id="12291" name="Titel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414337"/>
          </a:xfrm>
        </p:spPr>
        <p:txBody>
          <a:bodyPr/>
          <a:lstStyle/>
          <a:p>
            <a:pPr eaLnBrk="1" hangingPunct="1"/>
            <a:r>
              <a:rPr lang="de-AT" smtClean="0"/>
              <a:t>Datenlage – „Möglichkeiten“ / ÖGIS (I)</a:t>
            </a: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AT"/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056" tIns="457056" rIns="457056" bIns="457056" anchor="ctr">
            <a:spAutoFit/>
          </a:bodyPr>
          <a:lstStyle/>
          <a:p>
            <a:endParaRPr lang="de-AT"/>
          </a:p>
        </p:txBody>
      </p:sp>
      <p:pic>
        <p:nvPicPr>
          <p:cNvPr id="1229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341438"/>
            <a:ext cx="84534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0" y="6534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de-AT" sz="1100"/>
              <a:t/>
            </a:r>
            <a:br>
              <a:rPr lang="de-AT" sz="1100"/>
            </a:br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AT"/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AT"/>
          </a:p>
        </p:txBody>
      </p:sp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828675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itel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414337"/>
          </a:xfrm>
        </p:spPr>
        <p:txBody>
          <a:bodyPr/>
          <a:lstStyle/>
          <a:p>
            <a:pPr eaLnBrk="1" hangingPunct="1"/>
            <a:r>
              <a:rPr lang="de-AT" smtClean="0"/>
              <a:t>Datenlage – „Möglichkeiten“ / ÖGIS (II)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414337"/>
          </a:xfrm>
        </p:spPr>
        <p:txBody>
          <a:bodyPr/>
          <a:lstStyle/>
          <a:p>
            <a:pPr eaLnBrk="1" hangingPunct="1"/>
            <a:r>
              <a:rPr lang="de-AT" smtClean="0"/>
              <a:t>Datenlage – „Möglichkeiten“ (III)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81407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414337"/>
          </a:xfrm>
        </p:spPr>
        <p:txBody>
          <a:bodyPr/>
          <a:lstStyle/>
          <a:p>
            <a:pPr eaLnBrk="1" hangingPunct="1"/>
            <a:r>
              <a:rPr lang="de-AT" smtClean="0"/>
              <a:t>Datenlage – „Möglichkeiten“ (IV)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8137525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414337"/>
          </a:xfrm>
        </p:spPr>
        <p:txBody>
          <a:bodyPr/>
          <a:lstStyle/>
          <a:p>
            <a:pPr eaLnBrk="1" hangingPunct="1"/>
            <a:r>
              <a:rPr lang="de-AT" smtClean="0"/>
              <a:t>Datenlage – „Möglichkeiten“ (V)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8207375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>
          <a:xfrm>
            <a:off x="457200" y="782638"/>
            <a:ext cx="8229600" cy="414337"/>
          </a:xfrm>
        </p:spPr>
        <p:txBody>
          <a:bodyPr/>
          <a:lstStyle/>
          <a:p>
            <a:pPr eaLnBrk="1" hangingPunct="1"/>
            <a:r>
              <a:rPr lang="de-AT" smtClean="0"/>
              <a:t>Datenlage – „Möglichkeiten“ (VI)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341438"/>
            <a:ext cx="7418387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STANDARD</Template>
  <TotalTime>0</TotalTime>
  <Words>144</Words>
  <Application>Microsoft Office PowerPoint</Application>
  <PresentationFormat>Bildschirmpräsentation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Lucida Sans Unicode</vt:lpstr>
      <vt:lpstr>Calibri</vt:lpstr>
      <vt:lpstr>Wingdings</vt:lpstr>
      <vt:lpstr>STANDARD</vt:lpstr>
      <vt:lpstr>Datenlage zur Epidemiologie in Österreich Möglichkeiten und Grenzen</vt:lpstr>
      <vt:lpstr>„Public Health Action Cycle“</vt:lpstr>
      <vt:lpstr>Datenlage – Inzidenz, Prävalenz und Mortalität</vt:lpstr>
      <vt:lpstr>Datenlage – „Möglichkeiten“ / ÖGIS (I)</vt:lpstr>
      <vt:lpstr>Datenlage – „Möglichkeiten“ / ÖGIS (II)</vt:lpstr>
      <vt:lpstr>Datenlage – „Möglichkeiten“ (III)</vt:lpstr>
      <vt:lpstr>Datenlage – „Möglichkeiten“ (IV)</vt:lpstr>
      <vt:lpstr>Datenlage – „Möglichkeiten“ (V)</vt:lpstr>
      <vt:lpstr>Datenlage – „Möglichkeiten“ (VI)</vt:lpstr>
      <vt:lpstr>Datenlage – „Grenzen“ / „epidemiologischer Eisberg“</vt:lpstr>
      <vt:lpstr>Folie 11</vt:lpstr>
    </vt:vector>
  </TitlesOfParts>
  <Company>Gesundheit Österreich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fueloep</dc:creator>
  <cp:lastModifiedBy>Scholler</cp:lastModifiedBy>
  <cp:revision>112</cp:revision>
  <dcterms:created xsi:type="dcterms:W3CDTF">2010-10-04T22:01:10Z</dcterms:created>
  <dcterms:modified xsi:type="dcterms:W3CDTF">2013-06-14T08:01:17Z</dcterms:modified>
</cp:coreProperties>
</file>