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notesMasterIdLst>
    <p:notesMasterId r:id="rId30"/>
  </p:notesMasterIdLst>
  <p:sldIdLst>
    <p:sldId id="256" r:id="rId3"/>
    <p:sldId id="257" r:id="rId4"/>
    <p:sldId id="275" r:id="rId5"/>
    <p:sldId id="259" r:id="rId6"/>
    <p:sldId id="258" r:id="rId7"/>
    <p:sldId id="260" r:id="rId8"/>
    <p:sldId id="261" r:id="rId9"/>
    <p:sldId id="271" r:id="rId10"/>
    <p:sldId id="263" r:id="rId11"/>
    <p:sldId id="264" r:id="rId12"/>
    <p:sldId id="265" r:id="rId13"/>
    <p:sldId id="266" r:id="rId14"/>
    <p:sldId id="274" r:id="rId15"/>
    <p:sldId id="267" r:id="rId16"/>
    <p:sldId id="272" r:id="rId17"/>
    <p:sldId id="270" r:id="rId18"/>
    <p:sldId id="273" r:id="rId19"/>
    <p:sldId id="269" r:id="rId20"/>
    <p:sldId id="268" r:id="rId21"/>
    <p:sldId id="277" r:id="rId22"/>
    <p:sldId id="276" r:id="rId23"/>
    <p:sldId id="278" r:id="rId24"/>
    <p:sldId id="279" r:id="rId25"/>
    <p:sldId id="281" r:id="rId26"/>
    <p:sldId id="282" r:id="rId27"/>
    <p:sldId id="284" r:id="rId28"/>
    <p:sldId id="283" r:id="rId29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  <a:srgbClr val="008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r">
              <a:defRPr sz="1200"/>
            </a:lvl1pPr>
          </a:lstStyle>
          <a:p>
            <a:fld id="{A0CDA416-50DD-45FF-B207-791C0A8CF675}" type="datetimeFigureOut">
              <a:rPr lang="de-AT" smtClean="0"/>
              <a:pPr/>
              <a:t>06.06.2013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4538"/>
            <a:ext cx="4975225" cy="3732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2" tIns="46081" rIns="92162" bIns="46081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724202"/>
            <a:ext cx="5486400" cy="4475559"/>
          </a:xfrm>
          <a:prstGeom prst="rect">
            <a:avLst/>
          </a:prstGeom>
        </p:spPr>
        <p:txBody>
          <a:bodyPr vert="horz" lIns="92162" tIns="46081" rIns="92162" bIns="460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r">
              <a:defRPr sz="1200"/>
            </a:lvl1pPr>
          </a:lstStyle>
          <a:p>
            <a:fld id="{944B23D3-06AC-4842-B541-0B6018D719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70818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-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260000" y="1728000"/>
            <a:ext cx="6732000" cy="1359346"/>
          </a:xfrm>
        </p:spPr>
        <p:txBody>
          <a:bodyPr wrap="square">
            <a:spAutoFit/>
          </a:bodyPr>
          <a:lstStyle>
            <a:lvl1pPr marL="0" indent="0" algn="l">
              <a:lnSpc>
                <a:spcPts val="5300"/>
              </a:lnSpc>
              <a:spcBef>
                <a:spcPts val="0"/>
              </a:spcBef>
              <a:spcAft>
                <a:spcPts val="0"/>
              </a:spcAft>
              <a:buNone/>
              <a:defRPr sz="4600" baseline="0">
                <a:solidFill>
                  <a:srgbClr val="008E5C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Haupttitel</a:t>
            </a:r>
            <a:br>
              <a:rPr lang="de-DE" dirty="0" smtClean="0"/>
            </a:br>
            <a:r>
              <a:rPr lang="de-DE" dirty="0" smtClean="0"/>
              <a:t>der Präsentation</a:t>
            </a:r>
            <a:endParaRPr lang="de-AT" dirty="0"/>
          </a:p>
        </p:txBody>
      </p:sp>
      <p:sp>
        <p:nvSpPr>
          <p:cNvPr id="59" name="Foliennummernplatzhalt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65" name="Textplatzhalter 64"/>
          <p:cNvSpPr>
            <a:spLocks noGrp="1"/>
          </p:cNvSpPr>
          <p:nvPr>
            <p:ph type="body" sz="quarter" idx="13" hasCustomPrompt="1"/>
          </p:nvPr>
        </p:nvSpPr>
        <p:spPr>
          <a:xfrm>
            <a:off x="1258888" y="3492010"/>
            <a:ext cx="6732000" cy="936625"/>
          </a:xfrm>
        </p:spPr>
        <p:txBody>
          <a:bodyPr/>
          <a:lstStyle>
            <a:lvl1pPr>
              <a:lnSpc>
                <a:spcPts val="2900"/>
              </a:lnSpc>
              <a:spcAft>
                <a:spcPts val="0"/>
              </a:spcAft>
              <a:defRPr b="0">
                <a:solidFill>
                  <a:srgbClr val="6F6F6F"/>
                </a:solidFill>
              </a:defRPr>
            </a:lvl1pPr>
          </a:lstStyle>
          <a:p>
            <a:pPr>
              <a:lnSpc>
                <a:spcPts val="2900"/>
              </a:lnSpc>
            </a:pPr>
            <a:r>
              <a:rPr lang="de-DE" sz="2600" dirty="0" smtClean="0">
                <a:solidFill>
                  <a:srgbClr val="6F6F6F"/>
                </a:solidFill>
              </a:rPr>
              <a:t>Untertitel</a:t>
            </a:r>
            <a:r>
              <a:rPr lang="de-DE" sz="2600" baseline="0" dirty="0" smtClean="0">
                <a:solidFill>
                  <a:srgbClr val="6F6F6F"/>
                </a:solidFill>
              </a:rPr>
              <a:t> Platzhaltertext</a:t>
            </a:r>
            <a:br>
              <a:rPr lang="de-DE" sz="2600" baseline="0" dirty="0" smtClean="0">
                <a:solidFill>
                  <a:srgbClr val="6F6F6F"/>
                </a:solidFill>
              </a:rPr>
            </a:br>
            <a:r>
              <a:rPr lang="de-DE" sz="2600" dirty="0" smtClean="0">
                <a:solidFill>
                  <a:srgbClr val="6F6F6F"/>
                </a:solidFill>
              </a:rPr>
              <a:t>dient</a:t>
            </a:r>
            <a:r>
              <a:rPr lang="de-DE" sz="2600" baseline="0" dirty="0" smtClean="0">
                <a:solidFill>
                  <a:srgbClr val="6F6F6F"/>
                </a:solidFill>
              </a:rPr>
              <a:t> nur als Platzhalter für den orig. Text</a:t>
            </a:r>
            <a:endParaRPr lang="de-AT" sz="2600" dirty="0" smtClean="0">
              <a:solidFill>
                <a:srgbClr val="6F6F6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9717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-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258888" y="1116000"/>
            <a:ext cx="6732000" cy="5040000"/>
          </a:xfrm>
        </p:spPr>
        <p:txBody>
          <a:bodyPr>
            <a:noAutofit/>
          </a:bodyPr>
          <a:lstStyle>
            <a:lvl2pPr>
              <a:spcAft>
                <a:spcPts val="2500"/>
              </a:spcAft>
              <a:defRPr/>
            </a:lvl2pPr>
            <a:lvl3pPr>
              <a:spcAft>
                <a:spcPts val="2500"/>
              </a:spcAft>
              <a:defRPr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4945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Spalten-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752000" y="1116000"/>
            <a:ext cx="3240000" cy="576000"/>
          </a:xfrm>
        </p:spPr>
        <p:txBody>
          <a:bodyPr anchor="b">
            <a:noAutofit/>
          </a:bodyPr>
          <a:lstStyle>
            <a:lvl1pPr>
              <a:defRPr sz="2200"/>
            </a:lvl1pPr>
            <a:lvl2pPr>
              <a:defRPr sz="1800"/>
            </a:lvl2pPr>
            <a:lvl4pPr marL="1371600" indent="0">
              <a:buNone/>
              <a:defRPr/>
            </a:lvl4pPr>
          </a:lstStyle>
          <a:p>
            <a:pPr lvl="0"/>
            <a:r>
              <a:rPr lang="de-DE" dirty="0" smtClean="0"/>
              <a:t>Text durch klicken hinzufügen 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1258888" y="1836000"/>
            <a:ext cx="3240000" cy="4320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6F6F6F"/>
                </a:solidFill>
              </a:defRPr>
            </a:lvl1pPr>
            <a:lvl2pPr marL="216000" indent="-216000">
              <a:buClr>
                <a:srgbClr val="008E5C"/>
              </a:buClr>
              <a:buFont typeface="Arial" pitchFamily="34" charset="0"/>
              <a:buChar char="•"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4"/>
          </p:nvPr>
        </p:nvSpPr>
        <p:spPr>
          <a:xfrm>
            <a:off x="4752000" y="1836000"/>
            <a:ext cx="3240000" cy="4320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6F6F6F"/>
                </a:solidFill>
              </a:defRPr>
            </a:lvl1pPr>
            <a:lvl2pPr marL="216000" indent="-216000">
              <a:buClr>
                <a:srgbClr val="008E5C"/>
              </a:buClr>
              <a:buFont typeface="Arial" pitchFamily="34" charset="0"/>
              <a:buChar char="•"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1259632" y="1116000"/>
            <a:ext cx="3240000" cy="576000"/>
          </a:xfrm>
        </p:spPr>
        <p:txBody>
          <a:bodyPr anchor="b">
            <a:noAutofit/>
          </a:bodyPr>
          <a:lstStyle>
            <a:lvl1pPr>
              <a:defRPr sz="2200" b="1"/>
            </a:lvl1pPr>
            <a:lvl2pPr>
              <a:defRPr baseline="0">
                <a:solidFill>
                  <a:srgbClr val="C00000"/>
                </a:solidFill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435933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-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260000" y="1728000"/>
            <a:ext cx="6732000" cy="1359346"/>
          </a:xfrm>
        </p:spPr>
        <p:txBody>
          <a:bodyPr wrap="square">
            <a:spAutoFit/>
          </a:bodyPr>
          <a:lstStyle>
            <a:lvl1pPr marL="0" indent="0" algn="l">
              <a:lnSpc>
                <a:spcPts val="5300"/>
              </a:lnSpc>
              <a:spcBef>
                <a:spcPts val="0"/>
              </a:spcBef>
              <a:spcAft>
                <a:spcPts val="0"/>
              </a:spcAft>
              <a:buNone/>
              <a:defRPr sz="4600" baseline="0">
                <a:solidFill>
                  <a:srgbClr val="008E5C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Haupttitel</a:t>
            </a:r>
            <a:br>
              <a:rPr lang="de-DE" dirty="0" smtClean="0"/>
            </a:br>
            <a:r>
              <a:rPr lang="de-DE" dirty="0" smtClean="0"/>
              <a:t>der Präsentation</a:t>
            </a:r>
            <a:endParaRPr lang="de-AT" dirty="0"/>
          </a:p>
        </p:txBody>
      </p:sp>
      <p:sp>
        <p:nvSpPr>
          <p:cNvPr id="59" name="Foliennummernplatzhalt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63" name="Titel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65" name="Textplatzhalter 64"/>
          <p:cNvSpPr>
            <a:spLocks noGrp="1"/>
          </p:cNvSpPr>
          <p:nvPr>
            <p:ph type="body" sz="quarter" idx="13" hasCustomPrompt="1"/>
          </p:nvPr>
        </p:nvSpPr>
        <p:spPr>
          <a:xfrm>
            <a:off x="1258888" y="3492010"/>
            <a:ext cx="6732000" cy="936625"/>
          </a:xfrm>
        </p:spPr>
        <p:txBody>
          <a:bodyPr/>
          <a:lstStyle>
            <a:lvl1pPr>
              <a:lnSpc>
                <a:spcPts val="2900"/>
              </a:lnSpc>
              <a:spcAft>
                <a:spcPts val="0"/>
              </a:spcAft>
              <a:defRPr b="0">
                <a:solidFill>
                  <a:srgbClr val="6F6F6F"/>
                </a:solidFill>
              </a:defRPr>
            </a:lvl1pPr>
          </a:lstStyle>
          <a:p>
            <a:pPr>
              <a:lnSpc>
                <a:spcPts val="2900"/>
              </a:lnSpc>
            </a:pPr>
            <a:r>
              <a:rPr lang="de-DE" sz="2600" dirty="0" smtClean="0">
                <a:solidFill>
                  <a:srgbClr val="6F6F6F"/>
                </a:solidFill>
              </a:rPr>
              <a:t>Untertitel</a:t>
            </a:r>
            <a:r>
              <a:rPr lang="de-DE" sz="2600" baseline="0" dirty="0" smtClean="0">
                <a:solidFill>
                  <a:srgbClr val="6F6F6F"/>
                </a:solidFill>
              </a:rPr>
              <a:t> Platzhaltertext</a:t>
            </a:r>
            <a:br>
              <a:rPr lang="de-DE" sz="2600" baseline="0" dirty="0" smtClean="0">
                <a:solidFill>
                  <a:srgbClr val="6F6F6F"/>
                </a:solidFill>
              </a:rPr>
            </a:br>
            <a:r>
              <a:rPr lang="de-DE" sz="2600" dirty="0" smtClean="0">
                <a:solidFill>
                  <a:srgbClr val="6F6F6F"/>
                </a:solidFill>
              </a:rPr>
              <a:t>dient</a:t>
            </a:r>
            <a:r>
              <a:rPr lang="de-DE" sz="2600" baseline="0" dirty="0" smtClean="0">
                <a:solidFill>
                  <a:srgbClr val="6F6F6F"/>
                </a:solidFill>
              </a:rPr>
              <a:t> nur als Platzhalter für den orig. Text</a:t>
            </a:r>
            <a:endParaRPr lang="de-AT" sz="2600" dirty="0" smtClean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46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-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258888" y="1116000"/>
            <a:ext cx="6732000" cy="5040000"/>
          </a:xfrm>
        </p:spPr>
        <p:txBody>
          <a:bodyPr>
            <a:noAutofit/>
          </a:bodyPr>
          <a:lstStyle>
            <a:lvl2pPr>
              <a:spcAft>
                <a:spcPts val="2500"/>
              </a:spcAft>
              <a:defRPr/>
            </a:lvl2pPr>
            <a:lvl3pPr>
              <a:spcAft>
                <a:spcPts val="2500"/>
              </a:spcAft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10787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folie-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liennummernplatzhalt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752000" y="1116000"/>
            <a:ext cx="3240000" cy="576000"/>
          </a:xfrm>
        </p:spPr>
        <p:txBody>
          <a:bodyPr anchor="b">
            <a:noAutofit/>
          </a:bodyPr>
          <a:lstStyle>
            <a:lvl1pPr>
              <a:defRPr sz="2200"/>
            </a:lvl1pPr>
            <a:lvl2pPr>
              <a:defRPr sz="1800"/>
            </a:lvl2pPr>
            <a:lvl4pPr marL="1371600" indent="0">
              <a:buNone/>
              <a:defRPr/>
            </a:lvl4pPr>
          </a:lstStyle>
          <a:p>
            <a:pPr lvl="0"/>
            <a:r>
              <a:rPr lang="de-DE" dirty="0" smtClean="0"/>
              <a:t>Text durch klicken hinzufügen </a:t>
            </a:r>
          </a:p>
        </p:txBody>
      </p:sp>
      <p:sp>
        <p:nvSpPr>
          <p:cNvPr id="7" name="Inhaltsplatzhalter 7"/>
          <p:cNvSpPr>
            <a:spLocks noGrp="1"/>
          </p:cNvSpPr>
          <p:nvPr>
            <p:ph sz="quarter" idx="13"/>
          </p:nvPr>
        </p:nvSpPr>
        <p:spPr>
          <a:xfrm>
            <a:off x="1258888" y="1836000"/>
            <a:ext cx="3240000" cy="4320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6F6F6F"/>
                </a:solidFill>
              </a:defRPr>
            </a:lvl1pPr>
            <a:lvl2pPr marL="216000" indent="-216000">
              <a:buClr>
                <a:srgbClr val="008E5C"/>
              </a:buClr>
              <a:buFont typeface="Arial" pitchFamily="34" charset="0"/>
              <a:buChar char="•"/>
              <a:defRPr sz="1800" baseline="0"/>
            </a:lvl2pPr>
            <a:lvl3pPr marL="0" indent="0">
              <a:buNone/>
              <a:defRPr sz="18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Erste Ebene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4"/>
          </p:nvPr>
        </p:nvSpPr>
        <p:spPr>
          <a:xfrm>
            <a:off x="4752000" y="1836000"/>
            <a:ext cx="3240000" cy="4320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>
                <a:solidFill>
                  <a:srgbClr val="6F6F6F"/>
                </a:solidFill>
              </a:defRPr>
            </a:lvl1pPr>
            <a:lvl2pPr marL="216000" indent="-216000">
              <a:buClr>
                <a:srgbClr val="008E5C"/>
              </a:buClr>
              <a:buFont typeface="Arial" pitchFamily="34" charset="0"/>
              <a:buChar char="•"/>
              <a:defRPr sz="1800"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Erste Ebene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6" hasCustomPrompt="1"/>
          </p:nvPr>
        </p:nvSpPr>
        <p:spPr>
          <a:xfrm>
            <a:off x="1259632" y="1116000"/>
            <a:ext cx="3240000" cy="576000"/>
          </a:xfrm>
        </p:spPr>
        <p:txBody>
          <a:bodyPr anchor="b">
            <a:noAutofit/>
          </a:bodyPr>
          <a:lstStyle>
            <a:lvl1pPr>
              <a:defRPr sz="2200"/>
            </a:lvl1pPr>
            <a:lvl2pPr>
              <a:defRPr baseline="0">
                <a:solidFill>
                  <a:srgbClr val="C00000"/>
                </a:solidFill>
              </a:defRPr>
            </a:lvl2pPr>
            <a:lvl4pPr marL="1371600" indent="0">
              <a:buNone/>
              <a:defRPr/>
            </a:lvl4pPr>
          </a:lstStyle>
          <a:p>
            <a:pPr lvl="0"/>
            <a:r>
              <a:rPr lang="de-DE" dirty="0" smtClean="0"/>
              <a:t>Text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003851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60000" y="1116000"/>
            <a:ext cx="6732000" cy="50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Folienüberschrift</a:t>
            </a:r>
          </a:p>
          <a:p>
            <a:pPr lvl="1"/>
            <a:r>
              <a:rPr lang="de-DE" dirty="0" smtClean="0"/>
              <a:t>Folienfließtext</a:t>
            </a:r>
          </a:p>
          <a:p>
            <a:pPr lvl="2"/>
            <a:r>
              <a:rPr lang="de-DE" dirty="0" smtClean="0"/>
              <a:t>Aufzählungspunkt</a:t>
            </a:r>
          </a:p>
          <a:p>
            <a:pPr lvl="0"/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60000" y="396000"/>
            <a:ext cx="360000" cy="184666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sz="1200">
                <a:solidFill>
                  <a:srgbClr val="6F6F6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1260000" y="396000"/>
            <a:ext cx="67320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36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8" r:id="rId3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rgbClr val="008E5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ts val="2900"/>
        </a:lnSpc>
        <a:spcBef>
          <a:spcPts val="0"/>
        </a:spcBef>
        <a:spcAft>
          <a:spcPts val="1700"/>
        </a:spcAft>
        <a:buClr>
          <a:srgbClr val="008E5C"/>
        </a:buClr>
        <a:buFont typeface="Arial" pitchFamily="34" charset="0"/>
        <a:buNone/>
        <a:defRPr sz="2600" b="1" kern="1200">
          <a:solidFill>
            <a:srgbClr val="008E5C"/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FontTx/>
        <a:buNone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216000" indent="-21600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Clr>
          <a:srgbClr val="008E5C"/>
        </a:buClr>
        <a:buFont typeface="Arial" pitchFamily="34" charset="0"/>
        <a:buChar char="•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60000" y="1116000"/>
            <a:ext cx="6732000" cy="50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Folienüberschrift</a:t>
            </a:r>
          </a:p>
          <a:p>
            <a:pPr lvl="1"/>
            <a:r>
              <a:rPr lang="de-DE" dirty="0" smtClean="0"/>
              <a:t>Folienfließtext</a:t>
            </a:r>
          </a:p>
          <a:p>
            <a:pPr lvl="2"/>
            <a:r>
              <a:rPr lang="de-DE" dirty="0" smtClean="0"/>
              <a:t>Aufzählungspunkt</a:t>
            </a:r>
          </a:p>
          <a:p>
            <a:pPr lvl="0"/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44408" y="274004"/>
            <a:ext cx="503584" cy="184666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r">
              <a:defRPr sz="1200">
                <a:solidFill>
                  <a:srgbClr val="6F6F6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1307637" y="297087"/>
            <a:ext cx="67320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9126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9" r:id="rId3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rgbClr val="008E5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ts val="2900"/>
        </a:lnSpc>
        <a:spcBef>
          <a:spcPts val="0"/>
        </a:spcBef>
        <a:spcAft>
          <a:spcPts val="1700"/>
        </a:spcAft>
        <a:buClr>
          <a:srgbClr val="008E5C"/>
        </a:buClr>
        <a:buFont typeface="Arial" pitchFamily="34" charset="0"/>
        <a:buNone/>
        <a:defRPr sz="2600" b="1" kern="1200">
          <a:solidFill>
            <a:srgbClr val="008E5C"/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FontTx/>
        <a:buNone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216000" indent="-21600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Clr>
          <a:srgbClr val="008E5C"/>
        </a:buClr>
        <a:buFont typeface="Arial" pitchFamily="34" charset="0"/>
        <a:buChar char="•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rsnet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Untertitel 14"/>
          <p:cNvSpPr>
            <a:spLocks noGrp="1"/>
          </p:cNvSpPr>
          <p:nvPr>
            <p:ph type="subTitle" idx="1"/>
          </p:nvPr>
        </p:nvSpPr>
        <p:spPr>
          <a:xfrm>
            <a:off x="1260000" y="1728000"/>
            <a:ext cx="6732000" cy="1359346"/>
          </a:xfrm>
        </p:spPr>
        <p:txBody>
          <a:bodyPr/>
          <a:lstStyle/>
          <a:p>
            <a:pPr algn="ctr"/>
            <a:r>
              <a:rPr lang="de-AT" dirty="0"/>
              <a:t>COPD</a:t>
            </a:r>
          </a:p>
          <a:p>
            <a:pPr algn="ctr"/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460000" y="396000"/>
            <a:ext cx="360000" cy="184666"/>
          </a:xfrm>
        </p:spPr>
        <p:txBody>
          <a:bodyPr/>
          <a:lstStyle/>
          <a:p>
            <a:fld id="{27375042-0439-48C7-A717-36D0D8099E65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de-AT" dirty="0"/>
              <a:t>chronic </a:t>
            </a:r>
            <a:r>
              <a:rPr lang="de-AT" dirty="0" err="1"/>
              <a:t>obstructive</a:t>
            </a:r>
            <a:r>
              <a:rPr lang="de-AT" dirty="0"/>
              <a:t> </a:t>
            </a:r>
            <a:r>
              <a:rPr lang="de-AT" dirty="0" err="1"/>
              <a:t>pulmonary</a:t>
            </a:r>
            <a:r>
              <a:rPr lang="de-AT" dirty="0"/>
              <a:t> </a:t>
            </a:r>
            <a:r>
              <a:rPr lang="de-AT" dirty="0" err="1"/>
              <a:t>disease</a:t>
            </a:r>
            <a:endParaRPr lang="de-AT" dirty="0"/>
          </a:p>
          <a:p>
            <a:pPr algn="ctr"/>
            <a:endParaRPr lang="de-AT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AT" sz="1000" dirty="0" smtClean="0"/>
              <a:t>COPD</a:t>
            </a:r>
            <a:endParaRPr lang="de-AT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547664" y="5085184"/>
            <a:ext cx="6264696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900"/>
              </a:lnSpc>
              <a:buClr>
                <a:srgbClr val="008E5C"/>
              </a:buClr>
            </a:pPr>
            <a:r>
              <a:rPr lang="de-DE" dirty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Epidemiologie aus Routinedaten </a:t>
            </a:r>
            <a:r>
              <a:rPr lang="de-DE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6.6.2013</a:t>
            </a:r>
          </a:p>
          <a:p>
            <a:pPr algn="ctr">
              <a:lnSpc>
                <a:spcPts val="2900"/>
              </a:lnSpc>
              <a:buClr>
                <a:srgbClr val="008E5C"/>
              </a:buClr>
            </a:pPr>
            <a:r>
              <a:rPr lang="de-DE" sz="1200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I. Schiller – Frühwirth MD, MPH</a:t>
            </a:r>
            <a:endParaRPr lang="de-DE" sz="1200" dirty="0">
              <a:solidFill>
                <a:srgbClr val="6F6F6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1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196752"/>
            <a:ext cx="6732000" cy="4959248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Wer ist von COPD betroffen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Männer </a:t>
            </a:r>
            <a:r>
              <a:rPr lang="de-DE" dirty="0">
                <a:solidFill>
                  <a:schemeClr val="tx1"/>
                </a:solidFill>
              </a:rPr>
              <a:t>und Frauen ab </a:t>
            </a:r>
            <a:r>
              <a:rPr lang="de-DE" dirty="0" smtClean="0">
                <a:solidFill>
                  <a:schemeClr val="tx1"/>
                </a:solidFill>
              </a:rPr>
              <a:t>40.LJ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Zunehmend mehr Frauen, und jüngere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Exposition gegenüber Feinstaub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Raucher/Raucherinnen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Exposition an offenen Feuerstellen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Exposition gegenüber bestimmten Chemikalien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Quarzstaubexposition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…..</a:t>
            </a:r>
            <a:endParaRPr lang="de-DE" dirty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lnSpc>
                <a:spcPts val="2900"/>
              </a:lnSpc>
              <a:spcAft>
                <a:spcPts val="1700"/>
              </a:spcAft>
              <a:buNone/>
            </a:pPr>
            <a:r>
              <a:rPr lang="de-DE" sz="2600" b="1" dirty="0">
                <a:solidFill>
                  <a:schemeClr val="tx1"/>
                </a:solidFill>
              </a:rPr>
              <a:t>Wichtigste Einflussfaktoren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Alter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Rauchen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70152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807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Stellenwert </a:t>
            </a:r>
            <a:r>
              <a:rPr lang="de-DE" dirty="0">
                <a:solidFill>
                  <a:schemeClr val="tx1"/>
                </a:solidFill>
              </a:rPr>
              <a:t>der </a:t>
            </a:r>
            <a:r>
              <a:rPr lang="de-DE" dirty="0" smtClean="0">
                <a:solidFill>
                  <a:schemeClr val="tx1"/>
                </a:solidFill>
              </a:rPr>
              <a:t>COPD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Mortalität weltweit</a:t>
            </a:r>
          </a:p>
          <a:p>
            <a:pPr>
              <a:spcAft>
                <a:spcPts val="0"/>
              </a:spcAft>
            </a:pPr>
            <a:r>
              <a:rPr lang="de-DE" sz="1800" b="0" dirty="0">
                <a:solidFill>
                  <a:schemeClr val="bg1">
                    <a:lumMod val="75000"/>
                  </a:schemeClr>
                </a:solidFill>
              </a:rPr>
              <a:t>Herzinfarkt und </a:t>
            </a:r>
            <a:r>
              <a:rPr lang="de-DE" sz="1800" b="0" dirty="0" smtClean="0">
                <a:solidFill>
                  <a:schemeClr val="bg1">
                    <a:lumMod val="75000"/>
                  </a:schemeClr>
                </a:solidFill>
              </a:rPr>
              <a:t>ischämische Herzkrankheiten              7.2 Mill.</a:t>
            </a:r>
          </a:p>
          <a:p>
            <a:pPr>
              <a:spcAft>
                <a:spcPts val="0"/>
              </a:spcAft>
            </a:pPr>
            <a:r>
              <a:rPr lang="de-DE" sz="1800" b="0" dirty="0">
                <a:solidFill>
                  <a:schemeClr val="bg1">
                    <a:lumMod val="75000"/>
                  </a:schemeClr>
                </a:solidFill>
              </a:rPr>
              <a:t>Schlaganfall </a:t>
            </a:r>
            <a:r>
              <a:rPr lang="de-DE" sz="1800" b="0" dirty="0" smtClean="0">
                <a:solidFill>
                  <a:schemeClr val="bg1">
                    <a:lumMod val="75000"/>
                  </a:schemeClr>
                </a:solidFill>
              </a:rPr>
              <a:t>                                                                  5.7 Mill.</a:t>
            </a:r>
          </a:p>
          <a:p>
            <a:pPr>
              <a:spcAft>
                <a:spcPts val="0"/>
              </a:spcAft>
            </a:pPr>
            <a:r>
              <a:rPr lang="de-DE" sz="1800" b="0" dirty="0" smtClean="0">
                <a:solidFill>
                  <a:schemeClr val="bg1">
                    <a:lumMod val="75000"/>
                  </a:schemeClr>
                </a:solidFill>
              </a:rPr>
              <a:t>Lungenentzündung und Infekte </a:t>
            </a:r>
            <a:r>
              <a:rPr lang="de-DE" sz="1800" b="0" dirty="0">
                <a:solidFill>
                  <a:schemeClr val="bg1">
                    <a:lumMod val="75000"/>
                  </a:schemeClr>
                </a:solidFill>
              </a:rPr>
              <a:t>der Atemwege             </a:t>
            </a:r>
            <a:r>
              <a:rPr lang="de-DE" sz="1800" b="0" dirty="0" smtClean="0">
                <a:solidFill>
                  <a:schemeClr val="bg1">
                    <a:lumMod val="75000"/>
                  </a:schemeClr>
                </a:solidFill>
              </a:rPr>
              <a:t>4.2 Mill.</a:t>
            </a:r>
          </a:p>
          <a:p>
            <a:r>
              <a:rPr lang="de-DE" sz="1800" b="0" dirty="0" smtClean="0">
                <a:solidFill>
                  <a:schemeClr val="tx1"/>
                </a:solidFill>
              </a:rPr>
              <a:t>COPD                                                                            3 Mill.</a:t>
            </a:r>
            <a:endParaRPr lang="de-DE" sz="1800" b="0" dirty="0">
              <a:solidFill>
                <a:schemeClr val="tx1"/>
              </a:solidFill>
            </a:endParaRPr>
          </a:p>
          <a:p>
            <a:r>
              <a:rPr lang="de-DE" sz="2000" b="0" dirty="0" smtClean="0">
                <a:solidFill>
                  <a:schemeClr val="tx1"/>
                </a:solidFill>
              </a:rPr>
              <a:t>Prognose der WHO für 2020: dritthäufigste Todesursache, </a:t>
            </a:r>
            <a:r>
              <a:rPr lang="de-DE" sz="2000" b="0" dirty="0">
                <a:solidFill>
                  <a:schemeClr val="tx1"/>
                </a:solidFill>
              </a:rPr>
              <a:t>nach </a:t>
            </a:r>
            <a:r>
              <a:rPr lang="de-DE" sz="2000" b="0" dirty="0" smtClean="0">
                <a:solidFill>
                  <a:schemeClr val="tx1"/>
                </a:solidFill>
              </a:rPr>
              <a:t>Herzinfarkt und Schlaganfall</a:t>
            </a:r>
            <a:endParaRPr lang="de-DE" sz="2000" b="0" dirty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Morbidität</a:t>
            </a:r>
          </a:p>
          <a:p>
            <a:r>
              <a:rPr lang="de-DE" sz="2000" b="0" dirty="0" smtClean="0">
                <a:solidFill>
                  <a:schemeClr val="tx1"/>
                </a:solidFill>
              </a:rPr>
              <a:t>Weltweit 600 Millionen Menschen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5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Schätzungen zur Prävalenz der </a:t>
            </a:r>
            <a:r>
              <a:rPr lang="de-DE" dirty="0" smtClean="0">
                <a:solidFill>
                  <a:schemeClr val="tx1"/>
                </a:solidFill>
              </a:rPr>
              <a:t>COPD</a:t>
            </a:r>
          </a:p>
          <a:p>
            <a:endParaRPr lang="de-DE" b="0" dirty="0" smtClean="0">
              <a:solidFill>
                <a:schemeClr val="tx1"/>
              </a:solidFill>
            </a:endParaRPr>
          </a:p>
          <a:p>
            <a:r>
              <a:rPr lang="de-DE" b="0" dirty="0" smtClean="0">
                <a:solidFill>
                  <a:schemeClr val="tx1"/>
                </a:solidFill>
              </a:rPr>
              <a:t>USA</a:t>
            </a:r>
            <a:r>
              <a:rPr lang="de-DE" b="0" dirty="0">
                <a:solidFill>
                  <a:schemeClr val="tx1"/>
                </a:solidFill>
              </a:rPr>
              <a:t>: </a:t>
            </a:r>
            <a:r>
              <a:rPr lang="en-US" b="0" dirty="0">
                <a:solidFill>
                  <a:schemeClr val="tx1"/>
                </a:solidFill>
              </a:rPr>
              <a:t>Behavioral Risk Factor Surveillance System</a:t>
            </a:r>
            <a:r>
              <a:rPr lang="en-US" sz="2000" b="0" baseline="30000" dirty="0">
                <a:solidFill>
                  <a:schemeClr val="tx1"/>
                </a:solidFill>
              </a:rPr>
              <a:t>1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sz="1200" b="0" dirty="0">
                <a:solidFill>
                  <a:schemeClr val="tx1"/>
                </a:solidFill>
              </a:rPr>
              <a:t>(state-based, random-digit–dialed telephone survey of the non- institutionalized, U.S. civilian adult population aged ≥18 years)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en-US" dirty="0">
                <a:solidFill>
                  <a:schemeClr val="tx1"/>
                </a:solidFill>
              </a:rPr>
              <a:t>Prävalenz 6.3% der Bevölkerung (ab 18.LJ)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en-US" dirty="0">
                <a:solidFill>
                  <a:schemeClr val="tx1"/>
                </a:solidFill>
              </a:rPr>
              <a:t>ca.15 Mill. 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en-US" dirty="0">
                <a:solidFill>
                  <a:schemeClr val="tx1"/>
                </a:solidFill>
              </a:rPr>
              <a:t>3.2% der 18– 44 jährigen bis &gt; 11.6% der ≥65 jährigen</a:t>
            </a:r>
            <a:endParaRPr lang="de-DE" dirty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sp>
        <p:nvSpPr>
          <p:cNvPr id="5" name="Rechteck 4"/>
          <p:cNvSpPr/>
          <p:nvPr/>
        </p:nvSpPr>
        <p:spPr>
          <a:xfrm>
            <a:off x="1259631" y="5564375"/>
            <a:ext cx="27093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000" baseline="30000" dirty="0">
                <a:solidFill>
                  <a:prstClr val="black"/>
                </a:solidFill>
              </a:rPr>
              <a:t>1 </a:t>
            </a:r>
            <a:r>
              <a:rPr lang="nl-NL" sz="1000" dirty="0">
                <a:solidFill>
                  <a:prstClr val="black"/>
                </a:solidFill>
              </a:rPr>
              <a:t>MMWR / November 23, 2012 / Vol. 61 / No. 46</a:t>
            </a:r>
            <a:endParaRPr lang="de-DE" sz="10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44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Schätzungen zur Prävalenz der </a:t>
            </a:r>
            <a:r>
              <a:rPr lang="de-DE" dirty="0" smtClean="0">
                <a:solidFill>
                  <a:schemeClr val="tx1"/>
                </a:solidFill>
              </a:rPr>
              <a:t>COPD</a:t>
            </a:r>
          </a:p>
          <a:p>
            <a:pPr marL="0" lvl="2" indent="0">
              <a:spcAft>
                <a:spcPts val="0"/>
              </a:spcAft>
              <a:buNone/>
            </a:pPr>
            <a:r>
              <a:rPr lang="de-DE" dirty="0">
                <a:solidFill>
                  <a:schemeClr val="tx1"/>
                </a:solidFill>
              </a:rPr>
              <a:t>hohe </a:t>
            </a:r>
            <a:r>
              <a:rPr lang="de-DE" dirty="0" smtClean="0">
                <a:solidFill>
                  <a:schemeClr val="tx1"/>
                </a:solidFill>
              </a:rPr>
              <a:t>Variabilität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&lt; 2.000/100.000 Einwohner (France, UK)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&gt;10.000/100.000 Einwohner </a:t>
            </a:r>
            <a:r>
              <a:rPr lang="de-DE" dirty="0">
                <a:solidFill>
                  <a:schemeClr val="tx1"/>
                </a:solidFill>
              </a:rPr>
              <a:t>(Germany, </a:t>
            </a:r>
            <a:r>
              <a:rPr lang="de-DE" dirty="0" err="1" smtClean="0">
                <a:solidFill>
                  <a:schemeClr val="tx1"/>
                </a:solidFill>
              </a:rPr>
              <a:t>Italy</a:t>
            </a:r>
            <a:r>
              <a:rPr lang="de-DE" dirty="0" smtClean="0">
                <a:solidFill>
                  <a:schemeClr val="tx1"/>
                </a:solidFill>
              </a:rPr>
              <a:t>)</a:t>
            </a:r>
            <a:r>
              <a:rPr lang="de-DE" baseline="30000" dirty="0" smtClean="0">
                <a:solidFill>
                  <a:schemeClr val="tx1"/>
                </a:solidFill>
              </a:rPr>
              <a:t>1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baseline="30000" dirty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r>
              <a:rPr lang="de-DE" dirty="0" smtClean="0">
                <a:solidFill>
                  <a:schemeClr val="tx1"/>
                </a:solidFill>
              </a:rPr>
              <a:t>Österreich: Österreichische </a:t>
            </a:r>
            <a:r>
              <a:rPr lang="de-DE" dirty="0">
                <a:solidFill>
                  <a:schemeClr val="tx1"/>
                </a:solidFill>
              </a:rPr>
              <a:t>Gesundheitsbefragung </a:t>
            </a:r>
            <a:r>
              <a:rPr lang="de-DE" dirty="0" smtClean="0">
                <a:solidFill>
                  <a:schemeClr val="tx1"/>
                </a:solidFill>
              </a:rPr>
              <a:t>2006/2007 STATISTIK AUSTRIA</a:t>
            </a:r>
            <a:r>
              <a:rPr lang="de-DE" baseline="30000" dirty="0" smtClean="0">
                <a:solidFill>
                  <a:schemeClr val="tx1"/>
                </a:solidFill>
              </a:rPr>
              <a:t>2</a:t>
            </a:r>
            <a:r>
              <a:rPr lang="de-DE" dirty="0" smtClean="0">
                <a:solidFill>
                  <a:schemeClr val="tx1"/>
                </a:solidFill>
              </a:rPr>
              <a:t> (</a:t>
            </a:r>
            <a:r>
              <a:rPr lang="de-DE" sz="1200" dirty="0" smtClean="0">
                <a:solidFill>
                  <a:schemeClr val="tx1"/>
                </a:solidFill>
              </a:rPr>
              <a:t>15.000 </a:t>
            </a:r>
            <a:r>
              <a:rPr lang="de-DE" sz="1200" dirty="0">
                <a:solidFill>
                  <a:schemeClr val="tx1"/>
                </a:solidFill>
              </a:rPr>
              <a:t>zufällig ausgewählte Personen ab </a:t>
            </a:r>
            <a:r>
              <a:rPr lang="de-DE" sz="1200" dirty="0" smtClean="0">
                <a:solidFill>
                  <a:schemeClr val="tx1"/>
                </a:solidFill>
              </a:rPr>
              <a:t>15.LJ., selbst </a:t>
            </a:r>
            <a:r>
              <a:rPr lang="de-DE" sz="1200" dirty="0">
                <a:solidFill>
                  <a:schemeClr val="tx1"/>
                </a:solidFill>
              </a:rPr>
              <a:t>berichtete </a:t>
            </a:r>
            <a:r>
              <a:rPr lang="de-DE" sz="1200" dirty="0" smtClean="0">
                <a:solidFill>
                  <a:schemeClr val="tx1"/>
                </a:solidFill>
              </a:rPr>
              <a:t>Erkrankungen: Chronische Atemwegserkrankungen)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Hatten Sie jemals </a:t>
            </a:r>
            <a:r>
              <a:rPr lang="de-DE" dirty="0" smtClean="0">
                <a:solidFill>
                  <a:schemeClr val="tx1"/>
                </a:solidFill>
              </a:rPr>
              <a:t>chronische Bronchitis</a:t>
            </a:r>
            <a:r>
              <a:rPr lang="de-DE" dirty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tx1"/>
                </a:solidFill>
              </a:rPr>
              <a:t>Emphysem?</a:t>
            </a:r>
            <a:endParaRPr lang="de-DE" dirty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269.500 </a:t>
            </a:r>
            <a:r>
              <a:rPr lang="de-DE" dirty="0">
                <a:solidFill>
                  <a:schemeClr val="tx1"/>
                </a:solidFill>
              </a:rPr>
              <a:t>ÖsterreicherInnen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Lebenszeitprävalenz von 3.85</a:t>
            </a:r>
            <a:r>
              <a:rPr lang="de-DE" dirty="0">
                <a:solidFill>
                  <a:schemeClr val="tx1"/>
                </a:solidFill>
              </a:rPr>
              <a:t>%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sp>
        <p:nvSpPr>
          <p:cNvPr id="5" name="Rechteck 4"/>
          <p:cNvSpPr/>
          <p:nvPr/>
        </p:nvSpPr>
        <p:spPr>
          <a:xfrm>
            <a:off x="1259631" y="5564375"/>
            <a:ext cx="4341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aseline="30000" dirty="0" smtClean="0">
                <a:latin typeface="Candara" pitchFamily="34" charset="0"/>
              </a:rPr>
              <a:t>1 </a:t>
            </a:r>
            <a:r>
              <a:rPr lang="nl-NL" sz="1000" dirty="0" smtClean="0">
                <a:latin typeface="Candara" pitchFamily="34" charset="0"/>
              </a:rPr>
              <a:t>European </a:t>
            </a:r>
            <a:r>
              <a:rPr lang="nl-NL" sz="1000" dirty="0">
                <a:latin typeface="Candara" pitchFamily="34" charset="0"/>
              </a:rPr>
              <a:t>Respiratory </a:t>
            </a:r>
            <a:r>
              <a:rPr lang="nl-NL" sz="1000" dirty="0" smtClean="0">
                <a:latin typeface="Candara" pitchFamily="34" charset="0"/>
              </a:rPr>
              <a:t>Society. </a:t>
            </a:r>
            <a:r>
              <a:rPr lang="en-US" sz="1000" dirty="0">
                <a:latin typeface="Candara" pitchFamily="34" charset="0"/>
              </a:rPr>
              <a:t>White Book on Lung Disease </a:t>
            </a:r>
            <a:r>
              <a:rPr lang="nl-NL" sz="1000" dirty="0" smtClean="0">
                <a:latin typeface="Candara" pitchFamily="34" charset="0"/>
                <a:hlinkClick r:id="rId2"/>
              </a:rPr>
              <a:t>www.ersnet.org</a:t>
            </a:r>
            <a:endParaRPr lang="nl-NL" sz="1000" dirty="0" smtClean="0">
              <a:latin typeface="Candara" pitchFamily="34" charset="0"/>
            </a:endParaRPr>
          </a:p>
          <a:p>
            <a:r>
              <a:rPr lang="nl-NL" sz="1000" baseline="30000" dirty="0" smtClean="0">
                <a:latin typeface="Candara" pitchFamily="34" charset="0"/>
              </a:rPr>
              <a:t>2 </a:t>
            </a:r>
            <a:r>
              <a:rPr lang="nl-NL" sz="1000" dirty="0" smtClean="0">
                <a:latin typeface="Candara" pitchFamily="34" charset="0"/>
              </a:rPr>
              <a:t>  </a:t>
            </a:r>
            <a:r>
              <a:rPr lang="pt-BR" sz="1000" dirty="0" smtClean="0">
                <a:latin typeface="Candara" pitchFamily="34" charset="0"/>
              </a:rPr>
              <a:t>Jahrbuch der GESUNDHEITSSTATISTIK 2010</a:t>
            </a:r>
            <a:endParaRPr lang="de-DE" sz="1000" dirty="0">
              <a:latin typeface="Candar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08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Studien </a:t>
            </a:r>
            <a:r>
              <a:rPr lang="de-DE" dirty="0">
                <a:solidFill>
                  <a:schemeClr val="tx1"/>
                </a:solidFill>
              </a:rPr>
              <a:t>zur Prävalenz der </a:t>
            </a:r>
            <a:r>
              <a:rPr lang="de-DE" dirty="0" smtClean="0">
                <a:solidFill>
                  <a:schemeClr val="tx1"/>
                </a:solidFill>
              </a:rPr>
              <a:t>COPD 1 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Burden </a:t>
            </a:r>
            <a:r>
              <a:rPr lang="en-US" dirty="0">
                <a:solidFill>
                  <a:schemeClr val="tx1"/>
                </a:solidFill>
              </a:rPr>
              <a:t>of Obstructive Lung Disease Study (</a:t>
            </a:r>
            <a:r>
              <a:rPr lang="en-US" dirty="0" smtClean="0">
                <a:solidFill>
                  <a:schemeClr val="tx1"/>
                </a:solidFill>
              </a:rPr>
              <a:t>BOLD)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en-US" dirty="0">
                <a:solidFill>
                  <a:schemeClr val="tx1"/>
                </a:solidFill>
              </a:rPr>
              <a:t>Estimated population prevalence of COPD according to GOLD </a:t>
            </a:r>
            <a:r>
              <a:rPr lang="en-US" dirty="0" smtClean="0">
                <a:solidFill>
                  <a:schemeClr val="tx1"/>
                </a:solidFill>
              </a:rPr>
              <a:t>stage (Österreich Salzburg; </a:t>
            </a:r>
            <a:r>
              <a:rPr lang="en-US" dirty="0" err="1" smtClean="0">
                <a:solidFill>
                  <a:schemeClr val="tx1"/>
                </a:solidFill>
              </a:rPr>
              <a:t>Stichprobe</a:t>
            </a:r>
            <a:r>
              <a:rPr lang="en-US" dirty="0" smtClean="0">
                <a:solidFill>
                  <a:schemeClr val="tx1"/>
                </a:solidFill>
              </a:rPr>
              <a:t> 1258)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5292080" y="4653136"/>
            <a:ext cx="0" cy="230425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69121"/>
              </p:ext>
            </p:extLst>
          </p:nvPr>
        </p:nvGraphicFramePr>
        <p:xfrm>
          <a:off x="1403648" y="3501008"/>
          <a:ext cx="6408712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178"/>
                <a:gridCol w="1602178"/>
                <a:gridCol w="1602178"/>
                <a:gridCol w="1602178"/>
              </a:tblGrid>
              <a:tr h="3600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ndara" pitchFamily="34" charset="0"/>
                          <a:ea typeface="+mn-ea"/>
                          <a:cs typeface="+mn-cs"/>
                        </a:rPr>
                        <a:t>Frauen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ndara" pitchFamily="34" charset="0"/>
                          <a:ea typeface="+mn-ea"/>
                          <a:cs typeface="+mn-cs"/>
                        </a:rPr>
                        <a:t>Männer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ndara" pitchFamily="34" charset="0"/>
                          <a:ea typeface="+mn-ea"/>
                          <a:cs typeface="+mn-cs"/>
                        </a:rPr>
                        <a:t>gesamt</a:t>
                      </a:r>
                      <a:endParaRPr kumimoji="0" lang="de-DE" sz="12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Stage I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14.7%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16.3%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15.5%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Stage II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9.2%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9.3%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9.2%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Stage III-IV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1.8%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1.0%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1.4%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COPD II </a:t>
                      </a:r>
                      <a:r>
                        <a:rPr lang="de-DE" sz="1200" kern="1200" dirty="0" err="1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or</a:t>
                      </a: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200" kern="1200" dirty="0" err="1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higher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11%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10.3%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10.6%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40-49 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3.5%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1.5%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6949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70+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25%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22.3%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Never smoker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8.6%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4.6%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20 packyears +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18.9%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Candara" pitchFamily="34" charset="0"/>
                          <a:ea typeface="+mn-ea"/>
                          <a:cs typeface="+mn-cs"/>
                        </a:rPr>
                        <a:t>18.6%</a:t>
                      </a:r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200" kern="1200" dirty="0">
                        <a:solidFill>
                          <a:schemeClr val="dk1"/>
                        </a:solidFill>
                        <a:latin typeface="Candara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909886" y="6165304"/>
            <a:ext cx="73345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1000" baseline="30000" dirty="0">
                <a:solidFill>
                  <a:prstClr val="black"/>
                </a:solidFill>
                <a:latin typeface="Candara" pitchFamily="34" charset="0"/>
              </a:rPr>
              <a:t>1 </a:t>
            </a:r>
            <a:r>
              <a:rPr lang="de-DE" sz="1000" dirty="0" smtClean="0">
                <a:latin typeface="Candara" pitchFamily="34" charset="0"/>
              </a:rPr>
              <a:t>Buist AS et al. BOLD </a:t>
            </a:r>
            <a:r>
              <a:rPr lang="de-DE" sz="1000" dirty="0">
                <a:latin typeface="Candara" pitchFamily="34" charset="0"/>
              </a:rPr>
              <a:t>Collaborative Research Group. </a:t>
            </a:r>
            <a:r>
              <a:rPr lang="de-DE" sz="1000" dirty="0" smtClean="0">
                <a:latin typeface="Candara" pitchFamily="34" charset="0"/>
              </a:rPr>
              <a:t>International </a:t>
            </a:r>
            <a:r>
              <a:rPr lang="de-DE" sz="1000" dirty="0" err="1" smtClean="0">
                <a:latin typeface="Candara" pitchFamily="34" charset="0"/>
              </a:rPr>
              <a:t>variation</a:t>
            </a:r>
            <a:r>
              <a:rPr lang="de-DE" sz="1000" dirty="0" smtClean="0">
                <a:latin typeface="Candara" pitchFamily="34" charset="0"/>
              </a:rPr>
              <a:t> </a:t>
            </a:r>
            <a:r>
              <a:rPr lang="de-DE" sz="1000" dirty="0">
                <a:latin typeface="Candara" pitchFamily="34" charset="0"/>
              </a:rPr>
              <a:t>in </a:t>
            </a:r>
            <a:r>
              <a:rPr lang="de-DE" sz="1000" dirty="0" err="1">
                <a:latin typeface="Candara" pitchFamily="34" charset="0"/>
              </a:rPr>
              <a:t>the</a:t>
            </a:r>
            <a:r>
              <a:rPr lang="de-DE" sz="1000" dirty="0">
                <a:latin typeface="Candara" pitchFamily="34" charset="0"/>
              </a:rPr>
              <a:t> </a:t>
            </a:r>
            <a:r>
              <a:rPr lang="de-DE" sz="1000" dirty="0" err="1">
                <a:latin typeface="Candara" pitchFamily="34" charset="0"/>
              </a:rPr>
              <a:t>prevalence</a:t>
            </a:r>
            <a:r>
              <a:rPr lang="de-DE" sz="1000" dirty="0">
                <a:latin typeface="Candara" pitchFamily="34" charset="0"/>
              </a:rPr>
              <a:t> of COPD (</a:t>
            </a:r>
            <a:r>
              <a:rPr lang="de-DE" sz="1000" dirty="0" err="1">
                <a:latin typeface="Candara" pitchFamily="34" charset="0"/>
              </a:rPr>
              <a:t>the</a:t>
            </a:r>
            <a:r>
              <a:rPr lang="de-DE" sz="1000" dirty="0">
                <a:latin typeface="Candara" pitchFamily="34" charset="0"/>
              </a:rPr>
              <a:t> BOLD Study): a </a:t>
            </a:r>
            <a:r>
              <a:rPr lang="de-DE" sz="1000" dirty="0" err="1" smtClean="0">
                <a:latin typeface="Candara" pitchFamily="34" charset="0"/>
              </a:rPr>
              <a:t>population-based</a:t>
            </a:r>
            <a:r>
              <a:rPr lang="de-DE" sz="1000" dirty="0" smtClean="0">
                <a:latin typeface="Candara" pitchFamily="34" charset="0"/>
              </a:rPr>
              <a:t> </a:t>
            </a:r>
            <a:r>
              <a:rPr lang="de-DE" sz="1000" dirty="0" err="1" smtClean="0">
                <a:latin typeface="Candara" pitchFamily="34" charset="0"/>
              </a:rPr>
              <a:t>prevalence</a:t>
            </a:r>
            <a:r>
              <a:rPr lang="de-DE" sz="1000" dirty="0" smtClean="0">
                <a:latin typeface="Candara" pitchFamily="34" charset="0"/>
              </a:rPr>
              <a:t> </a:t>
            </a:r>
            <a:r>
              <a:rPr lang="de-DE" sz="1000" dirty="0" err="1">
                <a:latin typeface="Candara" pitchFamily="34" charset="0"/>
              </a:rPr>
              <a:t>study</a:t>
            </a:r>
            <a:r>
              <a:rPr lang="de-DE" sz="1000" dirty="0">
                <a:latin typeface="Candara" pitchFamily="34" charset="0"/>
              </a:rPr>
              <a:t>. Lancet. 2007 Sep 1;370(9589):741-50.</a:t>
            </a:r>
          </a:p>
        </p:txBody>
      </p:sp>
      <p:sp>
        <p:nvSpPr>
          <p:cNvPr id="13" name="Geschweifte Klammer rechts 12"/>
          <p:cNvSpPr/>
          <p:nvPr/>
        </p:nvSpPr>
        <p:spPr>
          <a:xfrm>
            <a:off x="7879940" y="3933056"/>
            <a:ext cx="72008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7991400" y="4108430"/>
            <a:ext cx="757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Candara" pitchFamily="34" charset="0"/>
              </a:rPr>
              <a:t>26.1%</a:t>
            </a:r>
            <a:endParaRPr lang="de-DE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48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179441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Studien zur Prävalenz der COPD </a:t>
            </a:r>
            <a:r>
              <a:rPr lang="de-DE" dirty="0" smtClean="0">
                <a:solidFill>
                  <a:schemeClr val="tx1"/>
                </a:solidFill>
              </a:rPr>
              <a:t>2 </a:t>
            </a:r>
            <a:endParaRPr lang="de-DE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Burden of Obstructive Lung Disease Study (BOLD)</a:t>
            </a:r>
            <a:r>
              <a:rPr lang="en-US" sz="2000" baseline="30000" dirty="0">
                <a:solidFill>
                  <a:schemeClr val="tx1"/>
                </a:solidFill>
              </a:rPr>
              <a:t>1</a:t>
            </a:r>
          </a:p>
          <a:p>
            <a:endParaRPr lang="en-US" dirty="0" smtClean="0"/>
          </a:p>
          <a:p>
            <a:r>
              <a:rPr lang="en-US" dirty="0" smtClean="0"/>
              <a:t>doctor </a:t>
            </a:r>
            <a:r>
              <a:rPr lang="en-US" dirty="0"/>
              <a:t>diagnosis of COPD was reported by only 5.6% of </a:t>
            </a:r>
            <a:r>
              <a:rPr lang="en-US" dirty="0" smtClean="0"/>
              <a:t>participants</a:t>
            </a:r>
          </a:p>
          <a:p>
            <a:r>
              <a:rPr lang="en-US" dirty="0" err="1" smtClean="0"/>
              <a:t>Hochrechnung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Österreich 430.000 </a:t>
            </a:r>
            <a:r>
              <a:rPr lang="en-US" dirty="0" err="1" smtClean="0"/>
              <a:t>behandlungsbedürftige</a:t>
            </a:r>
            <a:r>
              <a:rPr lang="en-US" dirty="0" smtClean="0"/>
              <a:t> COPD (stage II +)</a:t>
            </a:r>
          </a:p>
          <a:p>
            <a:endParaRPr lang="en-US" dirty="0"/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1252413" y="5805264"/>
            <a:ext cx="64631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aseline="30000" dirty="0" smtClean="0">
                <a:latin typeface="Candara" pitchFamily="34" charset="0"/>
              </a:rPr>
              <a:t>1 </a:t>
            </a:r>
            <a:r>
              <a:rPr lang="de-DE" sz="1000" dirty="0">
                <a:latin typeface="Candara" pitchFamily="34" charset="0"/>
              </a:rPr>
              <a:t>Schirnhofer L, Lamprecht B, Vollmer WM, Allison MJ, </a:t>
            </a:r>
            <a:r>
              <a:rPr lang="de-DE" sz="1000" dirty="0" err="1">
                <a:latin typeface="Candara" pitchFamily="34" charset="0"/>
              </a:rPr>
              <a:t>Studnicka</a:t>
            </a:r>
            <a:r>
              <a:rPr lang="de-DE" sz="1000" dirty="0">
                <a:latin typeface="Candara" pitchFamily="34" charset="0"/>
              </a:rPr>
              <a:t> M, Jensen RL</a:t>
            </a:r>
            <a:r>
              <a:rPr lang="de-DE" sz="1000" dirty="0" smtClean="0">
                <a:latin typeface="Candara" pitchFamily="34" charset="0"/>
              </a:rPr>
              <a:t>, Buist </a:t>
            </a:r>
            <a:r>
              <a:rPr lang="de-DE" sz="1000" dirty="0">
                <a:latin typeface="Candara" pitchFamily="34" charset="0"/>
              </a:rPr>
              <a:t>AS. COPD </a:t>
            </a:r>
            <a:r>
              <a:rPr lang="de-DE" sz="1000" dirty="0" err="1">
                <a:latin typeface="Candara" pitchFamily="34" charset="0"/>
              </a:rPr>
              <a:t>prevalence</a:t>
            </a:r>
            <a:r>
              <a:rPr lang="de-DE" sz="1000" dirty="0">
                <a:latin typeface="Candara" pitchFamily="34" charset="0"/>
              </a:rPr>
              <a:t> in Salzburg, Austria: </a:t>
            </a:r>
            <a:r>
              <a:rPr lang="de-DE" sz="1000" dirty="0" err="1">
                <a:latin typeface="Candara" pitchFamily="34" charset="0"/>
              </a:rPr>
              <a:t>results</a:t>
            </a:r>
            <a:r>
              <a:rPr lang="de-DE" sz="1000" dirty="0">
                <a:latin typeface="Candara" pitchFamily="34" charset="0"/>
              </a:rPr>
              <a:t> </a:t>
            </a:r>
            <a:r>
              <a:rPr lang="de-DE" sz="1000" dirty="0" err="1">
                <a:latin typeface="Candara" pitchFamily="34" charset="0"/>
              </a:rPr>
              <a:t>from</a:t>
            </a:r>
            <a:r>
              <a:rPr lang="de-DE" sz="1000" dirty="0">
                <a:latin typeface="Candara" pitchFamily="34" charset="0"/>
              </a:rPr>
              <a:t> </a:t>
            </a:r>
            <a:r>
              <a:rPr lang="de-DE" sz="1000" dirty="0" err="1">
                <a:latin typeface="Candara" pitchFamily="34" charset="0"/>
              </a:rPr>
              <a:t>the</a:t>
            </a:r>
            <a:r>
              <a:rPr lang="de-DE" sz="1000" dirty="0">
                <a:latin typeface="Candara" pitchFamily="34" charset="0"/>
              </a:rPr>
              <a:t> </a:t>
            </a:r>
            <a:r>
              <a:rPr lang="de-DE" sz="1000" dirty="0" err="1">
                <a:latin typeface="Candara" pitchFamily="34" charset="0"/>
              </a:rPr>
              <a:t>Burden</a:t>
            </a:r>
            <a:r>
              <a:rPr lang="de-DE" sz="1000" dirty="0">
                <a:latin typeface="Candara" pitchFamily="34" charset="0"/>
              </a:rPr>
              <a:t> </a:t>
            </a:r>
            <a:r>
              <a:rPr lang="de-DE" sz="1000" dirty="0" smtClean="0">
                <a:latin typeface="Candara" pitchFamily="34" charset="0"/>
              </a:rPr>
              <a:t>of </a:t>
            </a:r>
            <a:r>
              <a:rPr lang="de-DE" sz="1000" dirty="0" err="1" smtClean="0">
                <a:latin typeface="Candara" pitchFamily="34" charset="0"/>
              </a:rPr>
              <a:t>Obstructive</a:t>
            </a:r>
            <a:r>
              <a:rPr lang="de-DE" sz="1000" dirty="0" smtClean="0">
                <a:latin typeface="Candara" pitchFamily="34" charset="0"/>
              </a:rPr>
              <a:t> </a:t>
            </a:r>
            <a:r>
              <a:rPr lang="de-DE" sz="1000" dirty="0">
                <a:latin typeface="Candara" pitchFamily="34" charset="0"/>
              </a:rPr>
              <a:t>Lung </a:t>
            </a:r>
            <a:r>
              <a:rPr lang="de-DE" sz="1000" dirty="0" err="1">
                <a:latin typeface="Candara" pitchFamily="34" charset="0"/>
              </a:rPr>
              <a:t>Disease</a:t>
            </a:r>
            <a:r>
              <a:rPr lang="de-DE" sz="1000" dirty="0">
                <a:latin typeface="Candara" pitchFamily="34" charset="0"/>
              </a:rPr>
              <a:t> (BOLD) Study. </a:t>
            </a:r>
            <a:r>
              <a:rPr lang="de-DE" sz="1000" dirty="0" err="1">
                <a:latin typeface="Candara" pitchFamily="34" charset="0"/>
              </a:rPr>
              <a:t>Chest</a:t>
            </a:r>
            <a:r>
              <a:rPr lang="de-DE" sz="1000" dirty="0">
                <a:latin typeface="Candara" pitchFamily="34" charset="0"/>
              </a:rPr>
              <a:t>. 2007 Jan;131(1):29-36.</a:t>
            </a:r>
          </a:p>
        </p:txBody>
      </p:sp>
    </p:spTree>
    <p:extLst>
      <p:ext uri="{BB962C8B-B14F-4D97-AF65-F5344CB8AC3E}">
        <p14:creationId xmlns:p14="http://schemas.microsoft.com/office/powerpoint/2010/main" val="253803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Epidemiologische </a:t>
            </a:r>
            <a:r>
              <a:rPr lang="de-DE" dirty="0">
                <a:solidFill>
                  <a:schemeClr val="tx1"/>
                </a:solidFill>
              </a:rPr>
              <a:t>Kennzahlen zu COPD </a:t>
            </a:r>
          </a:p>
          <a:p>
            <a:r>
              <a:rPr lang="de-DE" sz="2400" b="0" dirty="0">
                <a:solidFill>
                  <a:schemeClr val="tx1"/>
                </a:solidFill>
              </a:rPr>
              <a:t>Unterschiedliche Kriterien zur Definition der COPD </a:t>
            </a:r>
          </a:p>
          <a:p>
            <a:pPr marL="342900" lvl="1" indent="-342900">
              <a:spcAft>
                <a:spcPts val="0"/>
              </a:spcAft>
              <a:buFont typeface="Symbol" pitchFamily="18" charset="2"/>
              <a:buChar char="-"/>
            </a:pPr>
            <a:r>
              <a:rPr lang="de-DE" b="0" dirty="0" smtClean="0">
                <a:solidFill>
                  <a:schemeClr val="tx1"/>
                </a:solidFill>
              </a:rPr>
              <a:t>Selbst berichtet, Symptomatik</a:t>
            </a:r>
            <a:r>
              <a:rPr lang="de-DE" b="0" dirty="0">
                <a:solidFill>
                  <a:schemeClr val="tx1"/>
                </a:solidFill>
              </a:rPr>
              <a:t>, ärztlich diagnostiziert, </a:t>
            </a:r>
            <a:r>
              <a:rPr lang="de-DE" b="0" dirty="0" smtClean="0">
                <a:solidFill>
                  <a:schemeClr val="tx1"/>
                </a:solidFill>
              </a:rPr>
              <a:t>Lungenfunktionstest</a:t>
            </a:r>
          </a:p>
          <a:p>
            <a:pPr lvl="1">
              <a:spcAft>
                <a:spcPts val="0"/>
              </a:spcAft>
            </a:pPr>
            <a:endParaRPr lang="de-DE" b="0" dirty="0" smtClean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Unterschiedliche </a:t>
            </a:r>
            <a:r>
              <a:rPr lang="de-DE" dirty="0">
                <a:solidFill>
                  <a:schemeClr val="tx1"/>
                </a:solidFill>
              </a:rPr>
              <a:t>Schweregradeausprägung abhängig vom </a:t>
            </a:r>
            <a:r>
              <a:rPr lang="de-DE" dirty="0" smtClean="0">
                <a:solidFill>
                  <a:schemeClr val="tx1"/>
                </a:solidFill>
              </a:rPr>
              <a:t>Setting</a:t>
            </a:r>
          </a:p>
          <a:p>
            <a:pPr lvl="1">
              <a:spcAft>
                <a:spcPts val="0"/>
              </a:spcAft>
            </a:pPr>
            <a:endParaRPr lang="de-DE" dirty="0">
              <a:solidFill>
                <a:schemeClr val="tx1"/>
              </a:solidFill>
            </a:endParaRPr>
          </a:p>
          <a:p>
            <a:pPr marL="342900" lvl="1" indent="-342900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Unterschiedliche Einschlusskriterien hinsichtlich des Alters</a:t>
            </a:r>
          </a:p>
          <a:p>
            <a:endParaRPr lang="de-DE" sz="2000" b="0" baseline="30000" dirty="0" smtClean="0">
              <a:solidFill>
                <a:schemeClr val="tx1"/>
              </a:solidFill>
            </a:endParaRPr>
          </a:p>
          <a:p>
            <a:endParaRPr lang="de-DE" sz="2000" b="0" baseline="30000" dirty="0" smtClean="0">
              <a:solidFill>
                <a:schemeClr val="tx1"/>
              </a:solidFill>
            </a:endParaRPr>
          </a:p>
          <a:p>
            <a:endParaRPr lang="de-DE" sz="2000" b="0" baseline="30000" dirty="0" smtClean="0">
              <a:solidFill>
                <a:schemeClr val="tx1"/>
              </a:solidFill>
            </a:endParaRPr>
          </a:p>
          <a:p>
            <a:endParaRPr lang="de-DE" sz="2000" b="0" baseline="300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9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2"/>
            <a:ext cx="6732000" cy="4890217"/>
          </a:xfrm>
        </p:spPr>
        <p:txBody>
          <a:bodyPr/>
          <a:lstStyle/>
          <a:p>
            <a:pPr lvl="1"/>
            <a:r>
              <a:rPr lang="de-DE" sz="2600" b="1" dirty="0" smtClean="0">
                <a:solidFill>
                  <a:schemeClr val="tx1"/>
                </a:solidFill>
              </a:rPr>
              <a:t>Epidemiologische </a:t>
            </a:r>
            <a:r>
              <a:rPr lang="de-DE" sz="2600" b="1" dirty="0">
                <a:solidFill>
                  <a:schemeClr val="tx1"/>
                </a:solidFill>
              </a:rPr>
              <a:t>Kennzahlen zu COPD aus SV Sicht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Heilmitteldaten </a:t>
            </a:r>
            <a:r>
              <a:rPr lang="de-DE" dirty="0" smtClean="0">
                <a:solidFill>
                  <a:prstClr val="black"/>
                </a:solidFill>
              </a:rPr>
              <a:t>(ATC </a:t>
            </a:r>
            <a:r>
              <a:rPr lang="de-DE" dirty="0">
                <a:solidFill>
                  <a:prstClr val="black"/>
                </a:solidFill>
              </a:rPr>
              <a:t>Gruppe </a:t>
            </a:r>
            <a:r>
              <a:rPr lang="de-DE" dirty="0" smtClean="0">
                <a:solidFill>
                  <a:prstClr val="black"/>
                </a:solidFill>
              </a:rPr>
              <a:t>R03)</a:t>
            </a:r>
            <a:endParaRPr lang="de-DE" dirty="0">
              <a:solidFill>
                <a:prstClr val="black"/>
              </a:solidFill>
            </a:endParaRPr>
          </a:p>
          <a:p>
            <a:pPr lvl="3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ICD Diagnose</a:t>
            </a:r>
          </a:p>
          <a:p>
            <a:pPr marL="0" lvl="3" indent="0">
              <a:lnSpc>
                <a:spcPts val="29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None/>
            </a:pPr>
            <a:r>
              <a:rPr lang="de-DE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Problematik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Keine Diagnosen aus dem ambulanten Bereich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Keine klinischen Daten wie Lungenfunktion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Keine Information zu Stadien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Trennung COPD-Patienten von Asthma-Patienten?</a:t>
            </a:r>
          </a:p>
          <a:p>
            <a:pPr lvl="1"/>
            <a:r>
              <a:rPr lang="de-DE" b="0" dirty="0" smtClean="0">
                <a:solidFill>
                  <a:schemeClr val="tx1"/>
                </a:solidFill>
              </a:rPr>
              <a:t> </a:t>
            </a:r>
            <a:endParaRPr lang="de-DE" b="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9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9632" y="1265782"/>
            <a:ext cx="6732000" cy="4898961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E</a:t>
            </a:r>
            <a:r>
              <a:rPr lang="de-DE" dirty="0" smtClean="0">
                <a:solidFill>
                  <a:schemeClr val="tx1"/>
                </a:solidFill>
              </a:rPr>
              <a:t>pidemiologische Kennzahlen zu COPD aus SV Sicht</a:t>
            </a:r>
          </a:p>
          <a:p>
            <a:pPr marL="342900" lvl="1" indent="-342900">
              <a:buFont typeface="Symbol" pitchFamily="18" charset="2"/>
              <a:buChar char="-"/>
            </a:pPr>
            <a:r>
              <a:rPr lang="de-DE" sz="1800" dirty="0">
                <a:solidFill>
                  <a:schemeClr val="tx1"/>
                </a:solidFill>
              </a:rPr>
              <a:t>auf Basis von Routinedaten  </a:t>
            </a:r>
            <a:r>
              <a:rPr lang="de-DE" sz="1800" b="1" dirty="0">
                <a:solidFill>
                  <a:schemeClr val="tx1"/>
                </a:solidFill>
              </a:rPr>
              <a:t>„Inanspruchnahme-Prävalenzen“</a:t>
            </a:r>
          </a:p>
          <a:p>
            <a:pPr marL="342900" lvl="1" indent="-342900">
              <a:buFont typeface="Symbol" pitchFamily="18" charset="2"/>
              <a:buChar char="-"/>
            </a:pPr>
            <a:r>
              <a:rPr lang="de-DE" sz="1800" b="1" dirty="0">
                <a:solidFill>
                  <a:schemeClr val="tx1"/>
                </a:solidFill>
              </a:rPr>
              <a:t>Keine „echte Prävalenzbestimmung“                                  </a:t>
            </a:r>
            <a:r>
              <a:rPr lang="de-DE" sz="1800" dirty="0">
                <a:solidFill>
                  <a:schemeClr val="tx1"/>
                </a:solidFill>
              </a:rPr>
              <a:t>auf die Gesamtbevölkerung bezogene epidemiologische </a:t>
            </a:r>
            <a:r>
              <a:rPr lang="de-DE" sz="1800" dirty="0" smtClean="0">
                <a:solidFill>
                  <a:schemeClr val="tx1"/>
                </a:solidFill>
              </a:rPr>
              <a:t>Maßzahl</a:t>
            </a:r>
          </a:p>
          <a:p>
            <a:pPr marL="342900" lvl="1" indent="-342900">
              <a:buFont typeface="Symbol" pitchFamily="18" charset="2"/>
              <a:buChar char="-"/>
            </a:pPr>
            <a:r>
              <a:rPr lang="de-DE" sz="1800" dirty="0" smtClean="0">
                <a:solidFill>
                  <a:schemeClr val="tx1"/>
                </a:solidFill>
              </a:rPr>
              <a:t>Hohe </a:t>
            </a:r>
            <a:r>
              <a:rPr lang="de-DE" sz="1800" dirty="0">
                <a:solidFill>
                  <a:schemeClr val="tx1"/>
                </a:solidFill>
              </a:rPr>
              <a:t>Dunkelziffer, bis zu 88% der Fälle von COPD unerkannt</a:t>
            </a:r>
            <a:r>
              <a:rPr lang="de-DE" sz="1800" baseline="30000" dirty="0">
                <a:solidFill>
                  <a:schemeClr val="tx1"/>
                </a:solidFill>
              </a:rPr>
              <a:t>1</a:t>
            </a:r>
            <a:endParaRPr lang="de-DE" sz="1800" dirty="0" smtClean="0">
              <a:solidFill>
                <a:schemeClr val="tx1"/>
              </a:solidFill>
            </a:endParaRPr>
          </a:p>
          <a:p>
            <a:pPr marL="342900" lvl="1" indent="-342900">
              <a:buFont typeface="Symbol" pitchFamily="18" charset="2"/>
              <a:buChar char="-"/>
            </a:pPr>
            <a:r>
              <a:rPr lang="de-DE" sz="1800" dirty="0" smtClean="0">
                <a:solidFill>
                  <a:schemeClr val="tx1"/>
                </a:solidFill>
              </a:rPr>
              <a:t>ATC </a:t>
            </a:r>
            <a:r>
              <a:rPr lang="de-DE" sz="1800" dirty="0">
                <a:solidFill>
                  <a:schemeClr val="tx1"/>
                </a:solidFill>
              </a:rPr>
              <a:t>R03 keine </a:t>
            </a:r>
            <a:r>
              <a:rPr lang="de-DE" sz="1800" dirty="0" smtClean="0">
                <a:solidFill>
                  <a:schemeClr val="tx1"/>
                </a:solidFill>
              </a:rPr>
              <a:t>eindeutige Identifikation </a:t>
            </a:r>
          </a:p>
          <a:p>
            <a:pPr lvl="1">
              <a:lnSpc>
                <a:spcPct val="100000"/>
              </a:lnSpc>
              <a:spcAft>
                <a:spcPts val="0"/>
              </a:spcAft>
            </a:pPr>
            <a:r>
              <a:rPr lang="de-DE" sz="1000" b="0" baseline="30000" dirty="0" smtClean="0">
                <a:solidFill>
                  <a:schemeClr val="tx1"/>
                </a:solidFill>
                <a:latin typeface="Candara" pitchFamily="34" charset="0"/>
              </a:rPr>
              <a:t>1</a:t>
            </a:r>
            <a:r>
              <a:rPr lang="de-DE" sz="1000" b="0" dirty="0" smtClean="0">
                <a:solidFill>
                  <a:schemeClr val="tx1"/>
                </a:solidFill>
                <a:latin typeface="Candara" pitchFamily="34" charset="0"/>
              </a:rPr>
              <a:t>Firlei 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N, Lamprecht B, Schirnhofer L, Kaiser B,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Studnicka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M. [The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prevalence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of COPD in Austria--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expected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 smtClean="0">
                <a:solidFill>
                  <a:schemeClr val="tx1"/>
                </a:solidFill>
                <a:latin typeface="Candara" pitchFamily="34" charset="0"/>
              </a:rPr>
              <a:t>change</a:t>
            </a:r>
            <a:r>
              <a:rPr lang="de-DE" sz="1000" b="0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 smtClean="0">
                <a:solidFill>
                  <a:schemeClr val="tx1"/>
                </a:solidFill>
                <a:latin typeface="Candara" pitchFamily="34" charset="0"/>
              </a:rPr>
              <a:t>over</a:t>
            </a:r>
            <a:r>
              <a:rPr lang="de-DE" sz="1000" b="0" dirty="0" smtClean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the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next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decade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]. Wien Klein </a:t>
            </a:r>
            <a:r>
              <a:rPr lang="de-DE" sz="1000" b="0" dirty="0" err="1">
                <a:solidFill>
                  <a:schemeClr val="tx1"/>
                </a:solidFill>
                <a:latin typeface="Candara" pitchFamily="34" charset="0"/>
              </a:rPr>
              <a:t>Wochenschr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. 2007;119(17-18):513-8.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19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ICD10-Codes</a:t>
            </a:r>
            <a:endParaRPr lang="de-DE" dirty="0">
              <a:solidFill>
                <a:schemeClr val="tx1"/>
              </a:solidFill>
            </a:endParaRPr>
          </a:p>
          <a:p>
            <a:endParaRPr lang="de-DE" sz="2000" dirty="0" smtClean="0">
              <a:solidFill>
                <a:schemeClr val="tx1"/>
              </a:solidFill>
            </a:endParaRPr>
          </a:p>
          <a:p>
            <a:r>
              <a:rPr lang="de-DE" sz="2000" b="0" dirty="0" smtClean="0">
                <a:solidFill>
                  <a:schemeClr val="tx1"/>
                </a:solidFill>
              </a:rPr>
              <a:t>J44.0</a:t>
            </a:r>
            <a:r>
              <a:rPr lang="de-DE" sz="2000" b="0" dirty="0">
                <a:solidFill>
                  <a:schemeClr val="tx1"/>
                </a:solidFill>
              </a:rPr>
              <a:t>: Chronische obstruktive Lungenkrankheit mit akuter Infektion der unteren Atemwege</a:t>
            </a:r>
          </a:p>
          <a:p>
            <a:r>
              <a:rPr lang="de-DE" sz="2000" b="0" dirty="0" smtClean="0">
                <a:solidFill>
                  <a:schemeClr val="tx1"/>
                </a:solidFill>
              </a:rPr>
              <a:t>J44.1</a:t>
            </a:r>
            <a:r>
              <a:rPr lang="de-DE" sz="2000" b="0" dirty="0">
                <a:solidFill>
                  <a:schemeClr val="tx1"/>
                </a:solidFill>
              </a:rPr>
              <a:t>: Chronische obstruktive Lungenkrankheit mit akuter Exazerbation, nicht näher bezeichnet</a:t>
            </a:r>
          </a:p>
          <a:p>
            <a:r>
              <a:rPr lang="de-DE" sz="2000" b="0" dirty="0" smtClean="0">
                <a:solidFill>
                  <a:schemeClr val="tx1"/>
                </a:solidFill>
              </a:rPr>
              <a:t>J44.8</a:t>
            </a:r>
            <a:r>
              <a:rPr lang="de-DE" sz="2000" b="0" dirty="0">
                <a:solidFill>
                  <a:schemeClr val="tx1"/>
                </a:solidFill>
              </a:rPr>
              <a:t>: Sonstige näher bezeichnete chronische obstruktive Lungenkrankheit</a:t>
            </a:r>
          </a:p>
          <a:p>
            <a:r>
              <a:rPr lang="de-DE" sz="2000" b="0" dirty="0" smtClean="0">
                <a:solidFill>
                  <a:schemeClr val="tx1"/>
                </a:solidFill>
              </a:rPr>
              <a:t>J44.9</a:t>
            </a:r>
            <a:r>
              <a:rPr lang="de-DE" sz="2000" b="0" dirty="0">
                <a:solidFill>
                  <a:schemeClr val="tx1"/>
                </a:solidFill>
              </a:rPr>
              <a:t>: Chronische obstruktive Lungenkrankheit, nicht näher bezeichnet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21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4"/>
            <a:ext cx="6732000" cy="4890216"/>
          </a:xfrm>
        </p:spPr>
        <p:txBody>
          <a:bodyPr/>
          <a:lstStyle/>
          <a:p>
            <a:pPr lvl="0">
              <a:lnSpc>
                <a:spcPct val="100000"/>
              </a:lnSpc>
              <a:spcAft>
                <a:spcPts val="0"/>
              </a:spcAft>
              <a:buClrTx/>
            </a:pPr>
            <a:r>
              <a:rPr lang="de-DE" dirty="0" smtClean="0">
                <a:solidFill>
                  <a:schemeClr val="tx1"/>
                </a:solidFill>
              </a:rPr>
              <a:t>Definition nach GOLD                                            </a:t>
            </a:r>
            <a:r>
              <a:rPr lang="de-DE" sz="1800" dirty="0" smtClean="0">
                <a:solidFill>
                  <a:prstClr val="black"/>
                </a:solidFill>
              </a:rPr>
              <a:t>(</a:t>
            </a:r>
            <a:r>
              <a:rPr lang="de-DE" sz="1800" dirty="0">
                <a:solidFill>
                  <a:prstClr val="black"/>
                </a:solidFill>
              </a:rPr>
              <a:t>Global Initiative </a:t>
            </a:r>
            <a:r>
              <a:rPr lang="de-DE" sz="1800" dirty="0" err="1">
                <a:solidFill>
                  <a:prstClr val="black"/>
                </a:solidFill>
              </a:rPr>
              <a:t>for</a:t>
            </a:r>
            <a:r>
              <a:rPr lang="de-DE" sz="1800" dirty="0">
                <a:solidFill>
                  <a:prstClr val="black"/>
                </a:solidFill>
              </a:rPr>
              <a:t> Chronic </a:t>
            </a:r>
            <a:r>
              <a:rPr lang="de-DE" sz="1800" dirty="0" err="1">
                <a:solidFill>
                  <a:prstClr val="black"/>
                </a:solidFill>
              </a:rPr>
              <a:t>Obstructive</a:t>
            </a:r>
            <a:r>
              <a:rPr lang="de-DE" sz="1800" dirty="0">
                <a:solidFill>
                  <a:prstClr val="black"/>
                </a:solidFill>
              </a:rPr>
              <a:t> Lung </a:t>
            </a:r>
            <a:r>
              <a:rPr lang="de-DE" sz="1800" dirty="0" err="1">
                <a:solidFill>
                  <a:prstClr val="black"/>
                </a:solidFill>
              </a:rPr>
              <a:t>Disease</a:t>
            </a:r>
            <a:r>
              <a:rPr lang="de-DE" sz="1800" dirty="0">
                <a:solidFill>
                  <a:prstClr val="black"/>
                </a:solidFill>
              </a:rPr>
              <a:t>)</a:t>
            </a:r>
          </a:p>
          <a:p>
            <a:pPr marL="0" lvl="2" indent="0"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r>
              <a:rPr lang="de-DE" sz="2000" b="0" dirty="0" smtClean="0">
                <a:solidFill>
                  <a:schemeClr val="tx1"/>
                </a:solidFill>
              </a:rPr>
              <a:t>Common </a:t>
            </a:r>
            <a:r>
              <a:rPr lang="de-DE" sz="2000" b="0" dirty="0" err="1" smtClean="0">
                <a:solidFill>
                  <a:schemeClr val="tx1"/>
                </a:solidFill>
              </a:rPr>
              <a:t>preventable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and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treatable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disease</a:t>
            </a:r>
            <a:r>
              <a:rPr lang="de-DE" sz="2000" b="0" dirty="0" smtClean="0">
                <a:solidFill>
                  <a:schemeClr val="tx1"/>
                </a:solidFill>
              </a:rPr>
              <a:t>, </a:t>
            </a:r>
            <a:r>
              <a:rPr lang="de-DE" sz="2000" b="0" dirty="0" err="1" smtClean="0">
                <a:solidFill>
                  <a:schemeClr val="tx1"/>
                </a:solidFill>
              </a:rPr>
              <a:t>characterized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by</a:t>
            </a:r>
            <a:r>
              <a:rPr lang="de-DE" sz="2000" b="0" dirty="0" smtClean="0">
                <a:solidFill>
                  <a:schemeClr val="tx1"/>
                </a:solidFill>
              </a:rPr>
              <a:t> persistent </a:t>
            </a:r>
            <a:r>
              <a:rPr lang="de-DE" sz="2000" b="0" dirty="0" err="1" smtClean="0">
                <a:solidFill>
                  <a:schemeClr val="tx1"/>
                </a:solidFill>
              </a:rPr>
              <a:t>airflow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limitation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that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is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usually</a:t>
            </a:r>
            <a:r>
              <a:rPr lang="de-DE" sz="2000" b="0" dirty="0" smtClean="0">
                <a:solidFill>
                  <a:schemeClr val="tx1"/>
                </a:solidFill>
              </a:rPr>
              <a:t> progressive </a:t>
            </a:r>
            <a:r>
              <a:rPr lang="de-DE" sz="2000" b="0" dirty="0" err="1" smtClean="0">
                <a:solidFill>
                  <a:schemeClr val="tx1"/>
                </a:solidFill>
              </a:rPr>
              <a:t>and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associated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with</a:t>
            </a:r>
            <a:r>
              <a:rPr lang="de-DE" sz="2000" b="0" dirty="0" smtClean="0">
                <a:solidFill>
                  <a:schemeClr val="tx1"/>
                </a:solidFill>
              </a:rPr>
              <a:t> an </a:t>
            </a:r>
            <a:r>
              <a:rPr lang="de-DE" sz="2000" b="0" dirty="0" err="1" smtClean="0">
                <a:solidFill>
                  <a:schemeClr val="tx1"/>
                </a:solidFill>
              </a:rPr>
              <a:t>enhanced</a:t>
            </a:r>
            <a:r>
              <a:rPr lang="de-DE" sz="2000" b="0" dirty="0" smtClean="0">
                <a:solidFill>
                  <a:schemeClr val="tx1"/>
                </a:solidFill>
              </a:rPr>
              <a:t> chronic </a:t>
            </a:r>
            <a:r>
              <a:rPr lang="de-DE" sz="2000" b="0" dirty="0" err="1" smtClean="0">
                <a:solidFill>
                  <a:schemeClr val="tx1"/>
                </a:solidFill>
              </a:rPr>
              <a:t>inflammatory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response</a:t>
            </a:r>
            <a:r>
              <a:rPr lang="de-DE" sz="2000" b="0" dirty="0" smtClean="0">
                <a:solidFill>
                  <a:schemeClr val="tx1"/>
                </a:solidFill>
              </a:rPr>
              <a:t> in </a:t>
            </a:r>
            <a:r>
              <a:rPr lang="de-DE" sz="2000" b="0" dirty="0" err="1" smtClean="0">
                <a:solidFill>
                  <a:schemeClr val="tx1"/>
                </a:solidFill>
              </a:rPr>
              <a:t>the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airways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and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the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lung</a:t>
            </a:r>
            <a:r>
              <a:rPr lang="de-DE" sz="2000" b="0" dirty="0" smtClean="0">
                <a:solidFill>
                  <a:schemeClr val="tx1"/>
                </a:solidFill>
              </a:rPr>
              <a:t> to </a:t>
            </a:r>
            <a:r>
              <a:rPr lang="de-DE" sz="2000" b="0" dirty="0" err="1" smtClean="0">
                <a:solidFill>
                  <a:schemeClr val="tx1"/>
                </a:solidFill>
              </a:rPr>
              <a:t>noxious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particles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or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gases</a:t>
            </a:r>
            <a:r>
              <a:rPr lang="de-DE" sz="2000" b="0" dirty="0" smtClean="0">
                <a:solidFill>
                  <a:schemeClr val="tx1"/>
                </a:solidFill>
              </a:rPr>
              <a:t>. </a:t>
            </a:r>
          </a:p>
          <a:p>
            <a:r>
              <a:rPr lang="de-DE" sz="2000" b="0" dirty="0" err="1" smtClean="0">
                <a:solidFill>
                  <a:schemeClr val="tx1"/>
                </a:solidFill>
              </a:rPr>
              <a:t>Exacerbations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and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comorbidities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contribute</a:t>
            </a:r>
            <a:r>
              <a:rPr lang="de-DE" sz="2000" b="0" dirty="0" smtClean="0">
                <a:solidFill>
                  <a:schemeClr val="tx1"/>
                </a:solidFill>
              </a:rPr>
              <a:t> to </a:t>
            </a:r>
            <a:r>
              <a:rPr lang="de-DE" sz="2000" b="0" dirty="0" err="1" smtClean="0">
                <a:solidFill>
                  <a:schemeClr val="tx1"/>
                </a:solidFill>
              </a:rPr>
              <a:t>the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overall</a:t>
            </a:r>
            <a:r>
              <a:rPr lang="de-DE" sz="2000" b="0" dirty="0" smtClean="0">
                <a:solidFill>
                  <a:schemeClr val="tx1"/>
                </a:solidFill>
              </a:rPr>
              <a:t> </a:t>
            </a:r>
            <a:r>
              <a:rPr lang="de-DE" sz="2000" b="0" dirty="0" err="1" smtClean="0">
                <a:solidFill>
                  <a:schemeClr val="tx1"/>
                </a:solidFill>
              </a:rPr>
              <a:t>severity</a:t>
            </a:r>
            <a:r>
              <a:rPr lang="de-DE" sz="2000" b="0" dirty="0" smtClean="0">
                <a:solidFill>
                  <a:schemeClr val="tx1"/>
                </a:solidFill>
              </a:rPr>
              <a:t> in individual </a:t>
            </a:r>
            <a:r>
              <a:rPr lang="de-DE" sz="2000" b="0" dirty="0" err="1" smtClean="0">
                <a:solidFill>
                  <a:schemeClr val="tx1"/>
                </a:solidFill>
              </a:rPr>
              <a:t>patients</a:t>
            </a:r>
            <a:r>
              <a:rPr lang="de-DE" sz="2000" b="0" dirty="0" smtClean="0">
                <a:solidFill>
                  <a:schemeClr val="tx1"/>
                </a:solidFill>
              </a:rPr>
              <a:t>.</a:t>
            </a:r>
            <a:endParaRPr lang="de-DE" sz="2000" b="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platzhalter 15"/>
          <p:cNvSpPr txBox="1">
            <a:spLocks/>
          </p:cNvSpPr>
          <p:nvPr/>
        </p:nvSpPr>
        <p:spPr>
          <a:xfrm>
            <a:off x="1258888" y="1556792"/>
            <a:ext cx="6732000" cy="345638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9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Font typeface="Arial" pitchFamily="34" charset="0"/>
              <a:buNone/>
              <a:defRPr sz="2600" b="1" kern="1200">
                <a:solidFill>
                  <a:srgbClr val="008E5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ts val="2500"/>
              </a:lnSpc>
              <a:spcBef>
                <a:spcPts val="0"/>
              </a:spcBef>
              <a:spcAft>
                <a:spcPts val="2270"/>
              </a:spcAft>
              <a:buFontTx/>
              <a:buNone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16000" indent="-216000" algn="l" defTabSz="914400" rtl="0" eaLnBrk="1" latinLnBrk="0" hangingPunct="1">
              <a:lnSpc>
                <a:spcPts val="2500"/>
              </a:lnSpc>
              <a:spcBef>
                <a:spcPts val="0"/>
              </a:spcBef>
              <a:spcAft>
                <a:spcPts val="2270"/>
              </a:spcAft>
              <a:buClr>
                <a:srgbClr val="008E5C"/>
              </a:buClr>
              <a:buFont typeface="Arial" pitchFamily="34" charset="0"/>
              <a:buChar char="•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Untertitel 14"/>
          <p:cNvSpPr>
            <a:spLocks noGrp="1"/>
          </p:cNvSpPr>
          <p:nvPr>
            <p:ph type="subTitle" idx="1"/>
          </p:nvPr>
        </p:nvSpPr>
        <p:spPr>
          <a:xfrm>
            <a:off x="1260000" y="1728000"/>
            <a:ext cx="6732000" cy="1359346"/>
          </a:xfrm>
        </p:spPr>
        <p:txBody>
          <a:bodyPr/>
          <a:lstStyle/>
          <a:p>
            <a:pPr algn="ctr"/>
            <a:r>
              <a:rPr lang="de-DE" b="0" dirty="0" smtClean="0"/>
              <a:t>Cut-off Bestimmung für COPD aus Routinedaten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460000" y="396000"/>
            <a:ext cx="360000" cy="184666"/>
          </a:xfrm>
        </p:spPr>
        <p:txBody>
          <a:bodyPr/>
          <a:lstStyle/>
          <a:p>
            <a:fld id="{27375042-0439-48C7-A717-36D0D8099E65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AT" sz="1000" dirty="0" smtClean="0"/>
              <a:t>COPD</a:t>
            </a:r>
            <a:endParaRPr lang="de-AT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547664" y="5085184"/>
            <a:ext cx="6264696" cy="406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900"/>
              </a:lnSpc>
              <a:buClr>
                <a:srgbClr val="008E5C"/>
              </a:buClr>
            </a:pPr>
            <a:r>
              <a:rPr lang="de-DE" sz="1200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Andrea </a:t>
            </a:r>
            <a:r>
              <a:rPr lang="de-DE" sz="1200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Stefan</a:t>
            </a:r>
            <a:endParaRPr lang="de-DE" sz="1200" dirty="0">
              <a:solidFill>
                <a:srgbClr val="6F6F6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547664" y="3284984"/>
            <a:ext cx="6264696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900"/>
              </a:lnSpc>
              <a:buClr>
                <a:srgbClr val="008E5C"/>
              </a:buClr>
            </a:pPr>
            <a:r>
              <a:rPr lang="de-DE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Kooperationsprojekt mit dem Institut für Statistik und Wahrscheinlichkeitstheorie </a:t>
            </a:r>
            <a:br>
              <a:rPr lang="de-DE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solidFill>
                  <a:srgbClr val="6F6F6F"/>
                </a:solidFill>
                <a:latin typeface="Arial" pitchFamily="34" charset="0"/>
                <a:cs typeface="Arial" pitchFamily="34" charset="0"/>
              </a:rPr>
              <a:t>der Technischen Universität Wien</a:t>
            </a:r>
            <a:endParaRPr lang="de-DE" dirty="0" smtClean="0">
              <a:solidFill>
                <a:srgbClr val="6F6F6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9632" y="1265782"/>
            <a:ext cx="6732000" cy="489896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Problemstellung</a:t>
            </a:r>
          </a:p>
          <a:p>
            <a:pPr marL="180975" indent="-18097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800" b="0" dirty="0" smtClean="0">
                <a:solidFill>
                  <a:schemeClr val="tx1"/>
                </a:solidFill>
              </a:rPr>
              <a:t>COPD und </a:t>
            </a:r>
            <a:r>
              <a:rPr lang="de-DE" sz="1800" b="0" dirty="0">
                <a:solidFill>
                  <a:schemeClr val="tx1"/>
                </a:solidFill>
              </a:rPr>
              <a:t>Asthma </a:t>
            </a:r>
            <a:r>
              <a:rPr lang="de-DE" sz="1800" b="0" dirty="0" smtClean="0">
                <a:solidFill>
                  <a:schemeClr val="tx1"/>
                </a:solidFill>
              </a:rPr>
              <a:t>hinsichtlich </a:t>
            </a:r>
            <a:r>
              <a:rPr lang="de-DE" sz="1800" b="0" dirty="0">
                <a:solidFill>
                  <a:schemeClr val="tx1"/>
                </a:solidFill>
              </a:rPr>
              <a:t>Medikation relativ </a:t>
            </a:r>
            <a:r>
              <a:rPr lang="de-DE" sz="1800" b="0" dirty="0" smtClean="0">
                <a:solidFill>
                  <a:schemeClr val="tx1"/>
                </a:solidFill>
              </a:rPr>
              <a:t>ähnlich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2600" b="1" dirty="0" smtClean="0">
                <a:solidFill>
                  <a:schemeClr val="tx1"/>
                </a:solidFill>
              </a:rPr>
              <a:t>Ziel der Studie</a:t>
            </a:r>
            <a:endParaRPr lang="de-DE" sz="2600" b="1" dirty="0">
              <a:solidFill>
                <a:schemeClr val="tx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DE" sz="1800" b="0" dirty="0">
                <a:solidFill>
                  <a:schemeClr val="tx1"/>
                </a:solidFill>
              </a:rPr>
              <a:t>anhand der Medikation und der Anzahl der </a:t>
            </a:r>
            <a:r>
              <a:rPr lang="de-DE" sz="1800" b="0" dirty="0" smtClean="0">
                <a:solidFill>
                  <a:schemeClr val="tx1"/>
                </a:solidFill>
              </a:rPr>
              <a:t>Verordnungen Unterschiede </a:t>
            </a:r>
            <a:r>
              <a:rPr lang="de-DE" sz="1800" b="0" dirty="0">
                <a:solidFill>
                  <a:schemeClr val="tx1"/>
                </a:solidFill>
              </a:rPr>
              <a:t>herauszufiltern um COPD zu isolieren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21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6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9632" y="1265782"/>
            <a:ext cx="6732000" cy="4898961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dirty="0" smtClean="0">
                <a:solidFill>
                  <a:schemeClr val="tx1"/>
                </a:solidFill>
              </a:rPr>
              <a:t>Datenbasis</a:t>
            </a:r>
          </a:p>
          <a:p>
            <a:pPr marL="180975" indent="-18097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800" b="0" dirty="0" smtClean="0">
                <a:solidFill>
                  <a:schemeClr val="tx1"/>
                </a:solidFill>
              </a:rPr>
              <a:t>Pseudonymisierte Abrechnungsdaten (Medikationen und Krankenhausaufenthalte)</a:t>
            </a:r>
          </a:p>
          <a:p>
            <a:pPr marL="180975" indent="-180975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1800" b="0" dirty="0" smtClean="0">
                <a:solidFill>
                  <a:schemeClr val="tx1"/>
                </a:solidFill>
              </a:rPr>
              <a:t>Zeitraum 2006 und 2007</a:t>
            </a:r>
          </a:p>
          <a:p>
            <a:pPr marL="180975" indent="-180975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de-DE" sz="1800" b="0" dirty="0" smtClean="0">
                <a:solidFill>
                  <a:schemeClr val="tx1"/>
                </a:solidFill>
              </a:rPr>
              <a:t>Medikamentenverschreibungen mit ATC-Code „R03“</a:t>
            </a: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de-DE" sz="1200" b="0" dirty="0" smtClean="0">
                <a:solidFill>
                  <a:schemeClr val="tx1"/>
                </a:solidFill>
              </a:rPr>
              <a:t>- Kurzwirksame </a:t>
            </a:r>
            <a:r>
              <a:rPr lang="de-DE" sz="1200" b="0" dirty="0" err="1" smtClean="0">
                <a:solidFill>
                  <a:schemeClr val="tx1"/>
                </a:solidFill>
              </a:rPr>
              <a:t>Anticholinergica</a:t>
            </a:r>
            <a:endParaRPr lang="de-DE" sz="1200" b="0" dirty="0">
              <a:solidFill>
                <a:schemeClr val="tx1"/>
              </a:solidFill>
            </a:endParaRP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de-DE" sz="1200" b="0" dirty="0" smtClean="0">
                <a:solidFill>
                  <a:schemeClr val="tx1"/>
                </a:solidFill>
              </a:rPr>
              <a:t>- Langwirksame </a:t>
            </a:r>
            <a:r>
              <a:rPr lang="de-DE" sz="1200" b="0" dirty="0" err="1">
                <a:solidFill>
                  <a:schemeClr val="tx1"/>
                </a:solidFill>
              </a:rPr>
              <a:t>Anticholinergica</a:t>
            </a:r>
            <a:endParaRPr lang="de-DE" sz="1200" b="0" dirty="0">
              <a:solidFill>
                <a:schemeClr val="tx1"/>
              </a:solidFill>
            </a:endParaRP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pt-BR" sz="1200" b="0" dirty="0" smtClean="0">
                <a:solidFill>
                  <a:schemeClr val="tx1"/>
                </a:solidFill>
              </a:rPr>
              <a:t>- Inhalative </a:t>
            </a:r>
            <a:r>
              <a:rPr lang="pt-BR" sz="1200" b="0" dirty="0">
                <a:solidFill>
                  <a:schemeClr val="tx1"/>
                </a:solidFill>
              </a:rPr>
              <a:t>Corticoide</a:t>
            </a: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pt-BR" sz="1200" b="0" dirty="0" smtClean="0">
                <a:solidFill>
                  <a:schemeClr val="tx1"/>
                </a:solidFill>
              </a:rPr>
              <a:t>- Kurzwirksame ß2-Mimetika</a:t>
            </a:r>
            <a:endParaRPr lang="pt-BR" sz="1200" b="0" dirty="0">
              <a:solidFill>
                <a:schemeClr val="tx1"/>
              </a:solidFill>
            </a:endParaRP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pt-BR" sz="1200" b="0" dirty="0" smtClean="0">
                <a:solidFill>
                  <a:schemeClr val="tx1"/>
                </a:solidFill>
              </a:rPr>
              <a:t>- Langwirksame </a:t>
            </a:r>
            <a:r>
              <a:rPr lang="pt-BR" sz="1200" b="0" dirty="0">
                <a:solidFill>
                  <a:schemeClr val="tx1"/>
                </a:solidFill>
              </a:rPr>
              <a:t>ß</a:t>
            </a:r>
            <a:r>
              <a:rPr lang="pt-BR" sz="1200" b="0" dirty="0" smtClean="0">
                <a:solidFill>
                  <a:schemeClr val="tx1"/>
                </a:solidFill>
              </a:rPr>
              <a:t>2-Mimetika</a:t>
            </a:r>
            <a:r>
              <a:rPr lang="pt-BR" sz="1200" b="0" dirty="0">
                <a:solidFill>
                  <a:schemeClr val="tx1"/>
                </a:solidFill>
              </a:rPr>
              <a:t>: </a:t>
            </a: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de-DE" sz="1200" b="0" dirty="0" smtClean="0">
                <a:solidFill>
                  <a:schemeClr val="tx1"/>
                </a:solidFill>
              </a:rPr>
              <a:t>- Kombination </a:t>
            </a:r>
            <a:r>
              <a:rPr lang="de-DE" sz="1200" b="0" dirty="0">
                <a:solidFill>
                  <a:schemeClr val="tx1"/>
                </a:solidFill>
              </a:rPr>
              <a:t>langwirksame </a:t>
            </a:r>
            <a:r>
              <a:rPr lang="de-DE" sz="1200" b="0" dirty="0" smtClean="0">
                <a:solidFill>
                  <a:schemeClr val="tx1"/>
                </a:solidFill>
              </a:rPr>
              <a:t>ß2-Mimetika </a:t>
            </a:r>
            <a:r>
              <a:rPr lang="de-DE" sz="1200" b="0" dirty="0">
                <a:solidFill>
                  <a:schemeClr val="tx1"/>
                </a:solidFill>
              </a:rPr>
              <a:t>+ </a:t>
            </a:r>
            <a:r>
              <a:rPr lang="de-DE" sz="1200" b="0" dirty="0" err="1">
                <a:solidFill>
                  <a:schemeClr val="tx1"/>
                </a:solidFill>
              </a:rPr>
              <a:t>inhalative</a:t>
            </a:r>
            <a:r>
              <a:rPr lang="de-DE" sz="1200" b="0" dirty="0">
                <a:solidFill>
                  <a:schemeClr val="tx1"/>
                </a:solidFill>
              </a:rPr>
              <a:t> </a:t>
            </a:r>
            <a:r>
              <a:rPr lang="de-DE" sz="1200" b="0" dirty="0" err="1" smtClean="0">
                <a:solidFill>
                  <a:schemeClr val="tx1"/>
                </a:solidFill>
              </a:rPr>
              <a:t>Corticoide</a:t>
            </a:r>
            <a:endParaRPr lang="de-DE" sz="1200" b="0" dirty="0">
              <a:solidFill>
                <a:schemeClr val="tx1"/>
              </a:solidFill>
            </a:endParaRP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de-DE" sz="1200" b="0" dirty="0" smtClean="0">
                <a:solidFill>
                  <a:schemeClr val="tx1"/>
                </a:solidFill>
              </a:rPr>
              <a:t>- </a:t>
            </a:r>
            <a:r>
              <a:rPr lang="de-DE" sz="1200" b="0" dirty="0" err="1" smtClean="0">
                <a:solidFill>
                  <a:schemeClr val="tx1"/>
                </a:solidFill>
              </a:rPr>
              <a:t>Theophylline</a:t>
            </a:r>
            <a:endParaRPr lang="de-DE" sz="1200" b="0" dirty="0">
              <a:solidFill>
                <a:schemeClr val="tx1"/>
              </a:solidFill>
            </a:endParaRPr>
          </a:p>
          <a:p>
            <a:pPr marL="714375">
              <a:lnSpc>
                <a:spcPct val="100000"/>
              </a:lnSpc>
              <a:spcAft>
                <a:spcPts val="0"/>
              </a:spcAft>
            </a:pPr>
            <a:r>
              <a:rPr lang="de-DE" sz="1200" b="0" dirty="0" smtClean="0">
                <a:solidFill>
                  <a:schemeClr val="tx1"/>
                </a:solidFill>
              </a:rPr>
              <a:t>- </a:t>
            </a:r>
            <a:r>
              <a:rPr lang="de-DE" sz="1200" b="0" dirty="0" err="1" smtClean="0">
                <a:solidFill>
                  <a:schemeClr val="tx1"/>
                </a:solidFill>
              </a:rPr>
              <a:t>Leukotrienrezeptor</a:t>
            </a:r>
            <a:r>
              <a:rPr lang="de-DE" sz="1200" b="0" dirty="0" smtClean="0">
                <a:solidFill>
                  <a:schemeClr val="tx1"/>
                </a:solidFill>
              </a:rPr>
              <a:t>-Antagonisten</a:t>
            </a:r>
            <a:endParaRPr lang="de-DE" sz="1200" b="0" dirty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de-DE" sz="2600" b="1" dirty="0" smtClean="0">
                <a:solidFill>
                  <a:schemeClr val="tx1"/>
                </a:solidFill>
              </a:rPr>
              <a:t>Definition der Studienpopulation</a:t>
            </a:r>
          </a:p>
          <a:p>
            <a:r>
              <a:rPr lang="de-DE" sz="1800" b="0" dirty="0" smtClean="0">
                <a:solidFill>
                  <a:schemeClr val="tx1"/>
                </a:solidFill>
              </a:rPr>
              <a:t>Personen, </a:t>
            </a:r>
            <a:r>
              <a:rPr lang="de-DE" sz="1800" b="0" dirty="0">
                <a:solidFill>
                  <a:schemeClr val="tx1"/>
                </a:solidFill>
              </a:rPr>
              <a:t>bei denen </a:t>
            </a:r>
            <a:r>
              <a:rPr lang="de-DE" sz="1800" b="0" dirty="0" smtClean="0">
                <a:solidFill>
                  <a:schemeClr val="tx1"/>
                </a:solidFill>
              </a:rPr>
              <a:t>mindestens einmal </a:t>
            </a:r>
            <a:r>
              <a:rPr lang="de-DE" sz="1800" b="0" dirty="0">
                <a:solidFill>
                  <a:schemeClr val="tx1"/>
                </a:solidFill>
              </a:rPr>
              <a:t>einer der oben gelisteten ATC </a:t>
            </a:r>
            <a:r>
              <a:rPr lang="de-DE" sz="1800" b="0" dirty="0" smtClean="0">
                <a:solidFill>
                  <a:schemeClr val="tx1"/>
                </a:solidFill>
              </a:rPr>
              <a:t>Codes verordnet wurde</a:t>
            </a: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</a:pPr>
            <a:endParaRPr lang="de-DE" sz="1800" b="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22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039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Methode</a:t>
            </a:r>
          </a:p>
          <a:p>
            <a:r>
              <a:rPr lang="de-DE" sz="2000" b="0" dirty="0" smtClean="0">
                <a:solidFill>
                  <a:schemeClr val="tx1"/>
                </a:solidFill>
              </a:rPr>
              <a:t>Einschränkung der Medikationsdaten auf </a:t>
            </a: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Kombinationen, die im Zusammenhang mit langwirksamen </a:t>
            </a:r>
            <a:r>
              <a:rPr lang="de-DE" sz="1800" b="0" dirty="0" err="1" smtClean="0">
                <a:solidFill>
                  <a:schemeClr val="tx1"/>
                </a:solidFill>
              </a:rPr>
              <a:t>Anticholinergikern</a:t>
            </a:r>
            <a:r>
              <a:rPr lang="de-DE" sz="1800" b="0" dirty="0" smtClean="0">
                <a:solidFill>
                  <a:schemeClr val="tx1"/>
                </a:solidFill>
              </a:rPr>
              <a:t> (R03BB04) stehen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de-DE" sz="1800" b="0" dirty="0" smtClean="0">
              <a:solidFill>
                <a:schemeClr val="tx1"/>
              </a:solidFill>
            </a:endParaRPr>
          </a:p>
          <a:p>
            <a:pPr marL="542925">
              <a:lnSpc>
                <a:spcPct val="100000"/>
              </a:lnSpc>
              <a:spcAft>
                <a:spcPts val="0"/>
              </a:spcAft>
            </a:pPr>
            <a:r>
              <a:rPr lang="pt-BR" sz="1400" b="0" dirty="0" smtClean="0">
                <a:solidFill>
                  <a:schemeClr val="tx1"/>
                </a:solidFill>
              </a:rPr>
              <a:t>Inhalative Corticoide: R03BA01, R03BA02, R03BA05</a:t>
            </a:r>
          </a:p>
          <a:p>
            <a:pPr marL="542925">
              <a:lnSpc>
                <a:spcPct val="100000"/>
              </a:lnSpc>
              <a:spcAft>
                <a:spcPts val="0"/>
              </a:spcAft>
            </a:pPr>
            <a:r>
              <a:rPr lang="pt-BR" sz="1400" b="0" dirty="0" smtClean="0">
                <a:solidFill>
                  <a:schemeClr val="tx1"/>
                </a:solidFill>
              </a:rPr>
              <a:t>Langwirksame </a:t>
            </a:r>
            <a:r>
              <a:rPr lang="pt-BR" sz="1400" b="0" dirty="0">
                <a:solidFill>
                  <a:schemeClr val="tx1"/>
                </a:solidFill>
              </a:rPr>
              <a:t>-2-Mimetika: R03AC12, R03AC13, R03CC12, R03CC13</a:t>
            </a:r>
          </a:p>
          <a:p>
            <a:pPr marL="542925">
              <a:lnSpc>
                <a:spcPct val="100000"/>
              </a:lnSpc>
              <a:spcAft>
                <a:spcPts val="0"/>
              </a:spcAft>
            </a:pPr>
            <a:r>
              <a:rPr lang="de-DE" sz="1400" b="0" dirty="0">
                <a:solidFill>
                  <a:schemeClr val="tx1"/>
                </a:solidFill>
              </a:rPr>
              <a:t>Kombination langwirksame -2-Mimetika + </a:t>
            </a:r>
            <a:r>
              <a:rPr lang="de-DE" sz="1400" b="0" dirty="0" err="1">
                <a:solidFill>
                  <a:schemeClr val="tx1"/>
                </a:solidFill>
              </a:rPr>
              <a:t>inhalative</a:t>
            </a:r>
            <a:r>
              <a:rPr lang="de-DE" sz="1400" b="0" dirty="0">
                <a:solidFill>
                  <a:schemeClr val="tx1"/>
                </a:solidFill>
              </a:rPr>
              <a:t> </a:t>
            </a:r>
            <a:r>
              <a:rPr lang="de-DE" sz="1400" b="0" dirty="0" err="1">
                <a:solidFill>
                  <a:schemeClr val="tx1"/>
                </a:solidFill>
              </a:rPr>
              <a:t>Corticoide</a:t>
            </a:r>
            <a:r>
              <a:rPr lang="de-DE" sz="1400" b="0" dirty="0">
                <a:solidFill>
                  <a:schemeClr val="tx1"/>
                </a:solidFill>
              </a:rPr>
              <a:t>: R03AK06, </a:t>
            </a:r>
            <a:r>
              <a:rPr lang="de-DE" sz="1400" b="0" dirty="0" smtClean="0">
                <a:solidFill>
                  <a:schemeClr val="tx1"/>
                </a:solidFill>
              </a:rPr>
              <a:t>R03AK07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de-DE" sz="1400" b="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Personengruppe mit Mindestalter 40 Jahre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Verordnungsanzahl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23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/>
              <a:t>COPD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306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Einbeziehen der </a:t>
            </a:r>
            <a:r>
              <a:rPr lang="de-DE" dirty="0" err="1" smtClean="0"/>
              <a:t>Diagnosencodes</a:t>
            </a:r>
            <a:endParaRPr lang="de-DE" dirty="0" smtClean="0"/>
          </a:p>
          <a:p>
            <a:r>
              <a:rPr lang="de-DE" sz="2000" b="0" dirty="0">
                <a:solidFill>
                  <a:schemeClr val="tx1"/>
                </a:solidFill>
              </a:rPr>
              <a:t>Einschränkung </a:t>
            </a:r>
            <a:r>
              <a:rPr lang="de-DE" sz="2000" b="0" dirty="0" smtClean="0">
                <a:solidFill>
                  <a:schemeClr val="tx1"/>
                </a:solidFill>
              </a:rPr>
              <a:t>der Krankenhausaufenthaltsdaten</a:t>
            </a:r>
            <a:endParaRPr lang="de-DE" sz="2000" b="0" dirty="0">
              <a:solidFill>
                <a:schemeClr val="tx1"/>
              </a:solidFill>
            </a:endParaRPr>
          </a:p>
          <a:p>
            <a:pPr marL="285750" indent="-285750"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Diagnose J44 </a:t>
            </a:r>
            <a:r>
              <a:rPr lang="de-DE" sz="1800" b="0" dirty="0">
                <a:solidFill>
                  <a:schemeClr val="tx1"/>
                </a:solidFill>
              </a:rPr>
              <a:t>(Sonstige chronische obstruktive Lungenkrankheit) </a:t>
            </a:r>
            <a:r>
              <a:rPr lang="de-DE" sz="1800" b="0" dirty="0" smtClean="0">
                <a:solidFill>
                  <a:schemeClr val="tx1"/>
                </a:solidFill>
              </a:rPr>
              <a:t>und 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Diagnose J45 (Asthma bronchiale)</a:t>
            </a:r>
          </a:p>
          <a:p>
            <a:pPr marL="285750" indent="-285750">
              <a:buFont typeface="Symbol" pitchFamily="18" charset="2"/>
              <a:buChar char="-"/>
            </a:pPr>
            <a:r>
              <a:rPr lang="de-DE" sz="1800" b="0" dirty="0" smtClean="0">
                <a:solidFill>
                  <a:schemeClr val="tx1"/>
                </a:solidFill>
              </a:rPr>
              <a:t>Personen über 40 Jahre</a:t>
            </a:r>
            <a:endParaRPr lang="de-DE" sz="1800" b="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379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Ergebnisse</a:t>
            </a:r>
          </a:p>
          <a:p>
            <a:endParaRPr lang="de-DE" sz="1800" b="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284" y="1540736"/>
            <a:ext cx="5671044" cy="4569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3127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DE" dirty="0" smtClean="0"/>
              <a:t>Ergebnisse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de-DE" dirty="0"/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de-DE" sz="2000" b="0" dirty="0" smtClean="0">
                <a:solidFill>
                  <a:schemeClr val="tx1"/>
                </a:solidFill>
              </a:rPr>
              <a:t>COPD kann isoliert </a:t>
            </a:r>
            <a:r>
              <a:rPr lang="de-DE" sz="2000" b="0" dirty="0">
                <a:solidFill>
                  <a:schemeClr val="tx1"/>
                </a:solidFill>
              </a:rPr>
              <a:t>werden </a:t>
            </a:r>
            <a:r>
              <a:rPr lang="de-DE" sz="2000" b="0" dirty="0" smtClean="0">
                <a:solidFill>
                  <a:schemeClr val="tx1"/>
                </a:solidFill>
              </a:rPr>
              <a:t>kann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de-DE" sz="2000" b="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Für Isolation kann Cut-off Wert angegeben </a:t>
            </a:r>
            <a:r>
              <a:rPr lang="de-DE" sz="2000" b="0" dirty="0">
                <a:solidFill>
                  <a:schemeClr val="tx1"/>
                </a:solidFill>
              </a:rPr>
              <a:t>werden, </a:t>
            </a:r>
            <a:r>
              <a:rPr lang="de-DE" sz="2000" b="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de-DE" sz="2000" b="0" dirty="0" smtClean="0">
                <a:solidFill>
                  <a:schemeClr val="tx1"/>
                </a:solidFill>
              </a:rPr>
              <a:t>Benötigt wird die Summe verordneten der </a:t>
            </a:r>
            <a:r>
              <a:rPr lang="de-DE" sz="2000" b="0" dirty="0">
                <a:solidFill>
                  <a:schemeClr val="tx1"/>
                </a:solidFill>
              </a:rPr>
              <a:t>ATC </a:t>
            </a:r>
            <a:r>
              <a:rPr lang="de-DE" sz="2000" b="0" dirty="0" err="1" smtClean="0">
                <a:solidFill>
                  <a:schemeClr val="tx1"/>
                </a:solidFill>
              </a:rPr>
              <a:t>codes</a:t>
            </a:r>
            <a:endParaRPr lang="de-DE" sz="2000" b="0" dirty="0" smtClean="0">
              <a:solidFill>
                <a:schemeClr val="tx1"/>
              </a:solidFill>
            </a:endParaRPr>
          </a:p>
          <a:p>
            <a:pPr marL="628650">
              <a:lnSpc>
                <a:spcPct val="100000"/>
              </a:lnSpc>
              <a:spcAft>
                <a:spcPts val="600"/>
              </a:spcAft>
            </a:pPr>
            <a:r>
              <a:rPr lang="de-DE" sz="1400" b="0" dirty="0" smtClean="0">
                <a:solidFill>
                  <a:schemeClr val="tx1"/>
                </a:solidFill>
              </a:rPr>
              <a:t>R03BB04, R03BA01</a:t>
            </a:r>
            <a:r>
              <a:rPr lang="de-DE" sz="1400" b="0" dirty="0">
                <a:solidFill>
                  <a:schemeClr val="tx1"/>
                </a:solidFill>
              </a:rPr>
              <a:t>, R03BA02, </a:t>
            </a:r>
            <a:r>
              <a:rPr lang="de-DE" sz="1400" b="0" dirty="0" smtClean="0">
                <a:solidFill>
                  <a:schemeClr val="tx1"/>
                </a:solidFill>
              </a:rPr>
              <a:t>R03BA05, R03AC12</a:t>
            </a:r>
            <a:r>
              <a:rPr lang="de-DE" sz="1400" b="0" dirty="0">
                <a:solidFill>
                  <a:schemeClr val="tx1"/>
                </a:solidFill>
              </a:rPr>
              <a:t>, R03AC13 R03CC12, </a:t>
            </a:r>
            <a:r>
              <a:rPr lang="de-DE" sz="1400" b="0" dirty="0" smtClean="0">
                <a:solidFill>
                  <a:schemeClr val="tx1"/>
                </a:solidFill>
              </a:rPr>
              <a:t>R03CC13, R03AK06</a:t>
            </a:r>
            <a:r>
              <a:rPr lang="de-DE" sz="1400" b="0" dirty="0">
                <a:solidFill>
                  <a:schemeClr val="tx1"/>
                </a:solidFill>
              </a:rPr>
              <a:t>, </a:t>
            </a:r>
            <a:r>
              <a:rPr lang="de-DE" sz="1400" b="0" dirty="0" smtClean="0">
                <a:solidFill>
                  <a:schemeClr val="tx1"/>
                </a:solidFill>
              </a:rPr>
              <a:t>R03AK07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Verordnungsanzahl im Jahreszeitraum über 10 </a:t>
            </a:r>
            <a:r>
              <a:rPr lang="de-DE" sz="2000" b="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de-DE" sz="2000" b="0" dirty="0" smtClean="0">
                <a:solidFill>
                  <a:schemeClr val="tx1"/>
                </a:solidFill>
              </a:rPr>
              <a:t> starkes </a:t>
            </a:r>
            <a:r>
              <a:rPr lang="de-DE" sz="2000" b="0" dirty="0">
                <a:solidFill>
                  <a:schemeClr val="tx1"/>
                </a:solidFill>
              </a:rPr>
              <a:t>Indiz für </a:t>
            </a:r>
            <a:r>
              <a:rPr lang="de-DE" sz="2000" b="0" dirty="0" smtClean="0">
                <a:solidFill>
                  <a:schemeClr val="tx1"/>
                </a:solidFill>
              </a:rPr>
              <a:t>COPD </a:t>
            </a:r>
            <a:endParaRPr lang="de-DE" sz="2000" b="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Aus </a:t>
            </a:r>
            <a:r>
              <a:rPr lang="de-DE" sz="2000" b="0" dirty="0">
                <a:solidFill>
                  <a:schemeClr val="tx1"/>
                </a:solidFill>
              </a:rPr>
              <a:t>den </a:t>
            </a:r>
            <a:r>
              <a:rPr lang="de-DE" sz="2000" b="0" dirty="0" smtClean="0">
                <a:solidFill>
                  <a:schemeClr val="tx1"/>
                </a:solidFill>
              </a:rPr>
              <a:t>Medikationsdaten wurden 40000 Personen identifiziert </a:t>
            </a:r>
            <a:endParaRPr lang="de-DE" sz="2000" b="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Cut-off Wert 10 nur </a:t>
            </a:r>
            <a:r>
              <a:rPr lang="de-DE" sz="2000" b="0" dirty="0">
                <a:solidFill>
                  <a:schemeClr val="tx1"/>
                </a:solidFill>
              </a:rPr>
              <a:t>gültig für Personen über 40 </a:t>
            </a:r>
            <a:r>
              <a:rPr lang="de-DE" sz="2000" b="0" dirty="0" smtClean="0">
                <a:solidFill>
                  <a:schemeClr val="tx1"/>
                </a:solidFill>
              </a:rPr>
              <a:t>Jahre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00401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DE" dirty="0" err="1"/>
              <a:t>Konklusio</a:t>
            </a:r>
            <a:endParaRPr lang="de-DE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de-DE" sz="20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Getroffene </a:t>
            </a:r>
            <a:r>
              <a:rPr lang="de-DE" sz="2000" b="0" dirty="0">
                <a:solidFill>
                  <a:schemeClr val="tx1"/>
                </a:solidFill>
              </a:rPr>
              <a:t>Aussagen </a:t>
            </a:r>
            <a:r>
              <a:rPr lang="de-DE" sz="2000" b="0" dirty="0" smtClean="0">
                <a:solidFill>
                  <a:schemeClr val="tx1"/>
                </a:solidFill>
              </a:rPr>
              <a:t>abhängig </a:t>
            </a:r>
            <a:r>
              <a:rPr lang="de-DE" sz="2000" b="0" dirty="0">
                <a:solidFill>
                  <a:schemeClr val="tx1"/>
                </a:solidFill>
              </a:rPr>
              <a:t>von den zugrunde liegenden Daten, </a:t>
            </a:r>
            <a:r>
              <a:rPr lang="de-DE" sz="2000" b="0" dirty="0" smtClean="0">
                <a:solidFill>
                  <a:schemeClr val="tx1"/>
                </a:solidFill>
              </a:rPr>
              <a:t>vor allem von der </a:t>
            </a:r>
            <a:r>
              <a:rPr lang="de-DE" sz="2000" b="0" dirty="0">
                <a:solidFill>
                  <a:schemeClr val="tx1"/>
                </a:solidFill>
              </a:rPr>
              <a:t>Qualität der ATC </a:t>
            </a:r>
            <a:r>
              <a:rPr lang="de-DE" sz="2000" b="0" dirty="0" smtClean="0">
                <a:solidFill>
                  <a:schemeClr val="tx1"/>
                </a:solidFill>
              </a:rPr>
              <a:t>Kodierung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Gewonnener </a:t>
            </a:r>
            <a:r>
              <a:rPr lang="de-DE" sz="2000" b="0" dirty="0">
                <a:solidFill>
                  <a:schemeClr val="tx1"/>
                </a:solidFill>
              </a:rPr>
              <a:t>Grenzwert </a:t>
            </a:r>
            <a:r>
              <a:rPr lang="de-DE" sz="2000" b="0" dirty="0" smtClean="0">
                <a:solidFill>
                  <a:schemeClr val="tx1"/>
                </a:solidFill>
              </a:rPr>
              <a:t>bewusst </a:t>
            </a:r>
            <a:r>
              <a:rPr lang="de-DE" sz="2000" b="0" dirty="0">
                <a:solidFill>
                  <a:schemeClr val="tx1"/>
                </a:solidFill>
              </a:rPr>
              <a:t>relativ </a:t>
            </a:r>
            <a:r>
              <a:rPr lang="de-DE" sz="2000" b="0" dirty="0" smtClean="0">
                <a:solidFill>
                  <a:schemeClr val="tx1"/>
                </a:solidFill>
              </a:rPr>
              <a:t>hoch gewählt</a:t>
            </a:r>
            <a:r>
              <a:rPr lang="de-DE" sz="2000" b="0" dirty="0">
                <a:solidFill>
                  <a:schemeClr val="tx1"/>
                </a:solidFill>
              </a:rPr>
              <a:t>, sodass </a:t>
            </a:r>
            <a:r>
              <a:rPr lang="de-DE" sz="2000" b="0" dirty="0" smtClean="0">
                <a:solidFill>
                  <a:schemeClr val="tx1"/>
                </a:solidFill>
              </a:rPr>
              <a:t>Wahrscheinlichkeit, Person </a:t>
            </a:r>
            <a:r>
              <a:rPr lang="de-DE" sz="2000" b="0" dirty="0">
                <a:solidFill>
                  <a:schemeClr val="tx1"/>
                </a:solidFill>
              </a:rPr>
              <a:t>mit COPD zu </a:t>
            </a:r>
            <a:r>
              <a:rPr lang="de-DE" sz="2000" b="0" dirty="0" smtClean="0">
                <a:solidFill>
                  <a:schemeClr val="tx1"/>
                </a:solidFill>
              </a:rPr>
              <a:t>detektieren, höher wird</a:t>
            </a:r>
          </a:p>
          <a:p>
            <a:pPr marL="342900" indent="-342900"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de-DE" sz="2000" b="0" dirty="0" smtClean="0">
                <a:solidFill>
                  <a:schemeClr val="tx1"/>
                </a:solidFill>
              </a:rPr>
              <a:t>Würde Grenzwert </a:t>
            </a:r>
            <a:r>
              <a:rPr lang="de-DE" sz="2000" b="0" dirty="0">
                <a:solidFill>
                  <a:schemeClr val="tx1"/>
                </a:solidFill>
              </a:rPr>
              <a:t>verringert </a:t>
            </a:r>
            <a:r>
              <a:rPr lang="de-DE" sz="2000" b="0" dirty="0" smtClean="0">
                <a:solidFill>
                  <a:schemeClr val="tx1"/>
                </a:solidFill>
              </a:rPr>
              <a:t>werden, könnten </a:t>
            </a:r>
            <a:r>
              <a:rPr lang="de-DE" sz="2000" b="0" dirty="0">
                <a:solidFill>
                  <a:schemeClr val="tx1"/>
                </a:solidFill>
              </a:rPr>
              <a:t>zwar </a:t>
            </a:r>
            <a:r>
              <a:rPr lang="de-DE" sz="2000" b="0" dirty="0" smtClean="0">
                <a:solidFill>
                  <a:schemeClr val="tx1"/>
                </a:solidFill>
              </a:rPr>
              <a:t>mehr Personen </a:t>
            </a:r>
            <a:r>
              <a:rPr lang="de-DE" sz="2000" b="0" dirty="0">
                <a:solidFill>
                  <a:schemeClr val="tx1"/>
                </a:solidFill>
              </a:rPr>
              <a:t>isoliert werden, </a:t>
            </a:r>
            <a:r>
              <a:rPr lang="de-DE" sz="2000" b="0" dirty="0" smtClean="0">
                <a:solidFill>
                  <a:schemeClr val="tx1"/>
                </a:solidFill>
              </a:rPr>
              <a:t>Risiko </a:t>
            </a:r>
            <a:r>
              <a:rPr lang="de-DE" sz="2000" b="0" dirty="0">
                <a:solidFill>
                  <a:schemeClr val="tx1"/>
                </a:solidFill>
              </a:rPr>
              <a:t>von “</a:t>
            </a:r>
            <a:r>
              <a:rPr lang="de-DE" sz="2000" b="0" dirty="0" err="1" smtClean="0">
                <a:solidFill>
                  <a:schemeClr val="tx1"/>
                </a:solidFill>
              </a:rPr>
              <a:t>false</a:t>
            </a:r>
            <a:r>
              <a:rPr lang="de-DE" sz="2000" b="0" dirty="0">
                <a:solidFill>
                  <a:schemeClr val="tx1"/>
                </a:solidFill>
              </a:rPr>
              <a:t> </a:t>
            </a:r>
            <a:r>
              <a:rPr lang="de-DE" sz="2000" b="0" dirty="0" smtClean="0">
                <a:solidFill>
                  <a:schemeClr val="tx1"/>
                </a:solidFill>
              </a:rPr>
              <a:t>positives”, jedoch höher</a:t>
            </a:r>
            <a:endParaRPr lang="de-DE" sz="20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496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5832648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COPD</a:t>
            </a:r>
          </a:p>
          <a:p>
            <a:endParaRPr lang="de-DE" dirty="0" smtClean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Chronische Bronchitis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Bronchienverengung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 smtClean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Lungenemphysem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marL="0" lvl="2" indent="0">
              <a:spcAft>
                <a:spcPts val="0"/>
              </a:spcAft>
              <a:buNone/>
            </a:pPr>
            <a:endParaRPr lang="de-DE" dirty="0">
              <a:solidFill>
                <a:schemeClr val="tx1"/>
              </a:solidFill>
            </a:endParaRPr>
          </a:p>
          <a:p>
            <a:pPr marL="0" lvl="2" indent="0"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10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9632" y="6021288"/>
            <a:ext cx="6732000" cy="432048"/>
          </a:xfrm>
        </p:spPr>
        <p:txBody>
          <a:bodyPr/>
          <a:lstStyle/>
          <a:p>
            <a:pPr algn="ctr"/>
            <a:r>
              <a:rPr lang="de-DE" sz="1000" b="0" dirty="0"/>
              <a:t> 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Die </a:t>
            </a:r>
            <a:r>
              <a:rPr lang="de-DE" sz="1000" b="0" dirty="0" smtClean="0">
                <a:solidFill>
                  <a:schemeClr val="tx1"/>
                </a:solidFill>
                <a:latin typeface="Candara" pitchFamily="34" charset="0"/>
              </a:rPr>
              <a:t>Lunge im </a:t>
            </a:r>
            <a:r>
              <a:rPr lang="de-DE" sz="1000" b="0" dirty="0">
                <a:solidFill>
                  <a:schemeClr val="tx1"/>
                </a:solidFill>
                <a:latin typeface="Candara" pitchFamily="34" charset="0"/>
              </a:rPr>
              <a:t>Netz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36712"/>
            <a:ext cx="3888432" cy="3312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0968"/>
            <a:ext cx="388843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467544" y="4725144"/>
            <a:ext cx="1901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Lungenemphysem</a:t>
            </a:r>
          </a:p>
        </p:txBody>
      </p:sp>
      <p:sp>
        <p:nvSpPr>
          <p:cNvPr id="10" name="Rechteck 9"/>
          <p:cNvSpPr/>
          <p:nvPr/>
        </p:nvSpPr>
        <p:spPr>
          <a:xfrm>
            <a:off x="6595486" y="1628800"/>
            <a:ext cx="25644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/>
              <a:t>Normales Lungengewebe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65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16426"/>
              </p:ext>
            </p:extLst>
          </p:nvPr>
        </p:nvGraphicFramePr>
        <p:xfrm>
          <a:off x="1435399" y="2708920"/>
          <a:ext cx="6235680" cy="3168352"/>
        </p:xfrm>
        <a:graphic>
          <a:graphicData uri="http://schemas.openxmlformats.org/drawingml/2006/table">
            <a:tbl>
              <a:tblPr/>
              <a:tblGrid>
                <a:gridCol w="2016224"/>
                <a:gridCol w="2016224"/>
                <a:gridCol w="2203232"/>
              </a:tblGrid>
              <a:tr h="703795">
                <a:tc gridSpan="3"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>
                          <a:latin typeface="Aharoni" pitchFamily="2" charset="-79"/>
                          <a:cs typeface="Aharoni" pitchFamily="2" charset="-79"/>
                        </a:rPr>
                        <a:t>Classification</a:t>
                      </a:r>
                      <a:r>
                        <a:rPr lang="de-DE" sz="1200" b="1" dirty="0" smtClean="0">
                          <a:latin typeface="Aharoni" pitchFamily="2" charset="-79"/>
                          <a:cs typeface="Aharoni" pitchFamily="2" charset="-79"/>
                        </a:rPr>
                        <a:t> of </a:t>
                      </a:r>
                      <a:r>
                        <a:rPr lang="de-DE" sz="1200" b="1" dirty="0" err="1" smtClean="0">
                          <a:latin typeface="Aharoni" pitchFamily="2" charset="-79"/>
                          <a:cs typeface="Aharoni" pitchFamily="2" charset="-79"/>
                        </a:rPr>
                        <a:t>Severity</a:t>
                      </a:r>
                      <a:r>
                        <a:rPr lang="de-DE" sz="1200" b="1" dirty="0" smtClean="0">
                          <a:latin typeface="Aharoni" pitchFamily="2" charset="-79"/>
                          <a:cs typeface="Aharoni" pitchFamily="2" charset="-79"/>
                        </a:rPr>
                        <a:t> of </a:t>
                      </a:r>
                      <a:r>
                        <a:rPr lang="de-DE" sz="1200" b="1" dirty="0" err="1" smtClean="0">
                          <a:latin typeface="Aharoni" pitchFamily="2" charset="-79"/>
                          <a:cs typeface="Aharoni" pitchFamily="2" charset="-79"/>
                        </a:rPr>
                        <a:t>Airflow</a:t>
                      </a:r>
                      <a:r>
                        <a:rPr lang="de-DE" sz="1200" b="1" dirty="0" smtClean="0">
                          <a:latin typeface="Aharoni" pitchFamily="2" charset="-79"/>
                          <a:cs typeface="Aharoni" pitchFamily="2" charset="-79"/>
                        </a:rPr>
                        <a:t> Limitation in COPD</a:t>
                      </a:r>
                      <a:r>
                        <a:rPr lang="de-DE" sz="1200" b="1" baseline="0" dirty="0" smtClean="0">
                          <a:latin typeface="Aharoni" pitchFamily="2" charset="-79"/>
                          <a:cs typeface="Aharoni" pitchFamily="2" charset="-79"/>
                        </a:rPr>
                        <a:t> </a:t>
                      </a:r>
                      <a:endParaRPr lang="de-DE" sz="1200" b="1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6325">
                <a:tc gridSpan="3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In </a:t>
                      </a:r>
                      <a:r>
                        <a:rPr lang="de-DE" sz="1200" dirty="0" err="1" smtClean="0">
                          <a:latin typeface="Aharoni" pitchFamily="2" charset="-79"/>
                          <a:cs typeface="Aharoni" pitchFamily="2" charset="-79"/>
                        </a:rPr>
                        <a:t>patients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 </a:t>
                      </a:r>
                      <a:r>
                        <a:rPr lang="de-DE" sz="1200" dirty="0" err="1" smtClean="0">
                          <a:latin typeface="Aharoni" pitchFamily="2" charset="-79"/>
                          <a:cs typeface="Aharoni" pitchFamily="2" charset="-79"/>
                        </a:rPr>
                        <a:t>with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 FEV1/ FVC &lt; 0.7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GOLD</a:t>
                      </a:r>
                      <a:r>
                        <a:rPr lang="de-DE" sz="1200" baseline="0" dirty="0" smtClean="0">
                          <a:latin typeface="Aharoni" pitchFamily="2" charset="-79"/>
                          <a:cs typeface="Aharoni" pitchFamily="2" charset="-79"/>
                        </a:rPr>
                        <a:t> 1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Mild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Aharoni" pitchFamily="2" charset="-79"/>
                          <a:cs typeface="Aharoni" pitchFamily="2" charset="-79"/>
                        </a:rPr>
                        <a:t>FEV1 &gt; 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80% predicted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GOLD 2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Moderate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Aharoni" pitchFamily="2" charset="-79"/>
                          <a:cs typeface="Aharoni" pitchFamily="2" charset="-79"/>
                        </a:rPr>
                        <a:t>50%&lt;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FEV1&lt;80% predicted 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GOLD 3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 err="1" smtClean="0">
                          <a:latin typeface="Aharoni" pitchFamily="2" charset="-79"/>
                          <a:cs typeface="Aharoni" pitchFamily="2" charset="-79"/>
                        </a:rPr>
                        <a:t>Severe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Aharoni" pitchFamily="2" charset="-79"/>
                          <a:cs typeface="Aharoni" pitchFamily="2" charset="-79"/>
                        </a:rPr>
                        <a:t>30%&lt;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FEV1&lt;50% predicted 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GOLD 4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 err="1" smtClean="0">
                          <a:latin typeface="Aharoni" pitchFamily="2" charset="-79"/>
                          <a:cs typeface="Aharoni" pitchFamily="2" charset="-79"/>
                        </a:rPr>
                        <a:t>Very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 </a:t>
                      </a:r>
                      <a:r>
                        <a:rPr lang="de-DE" sz="1200" dirty="0" err="1" smtClean="0">
                          <a:latin typeface="Aharoni" pitchFamily="2" charset="-79"/>
                          <a:cs typeface="Aharoni" pitchFamily="2" charset="-79"/>
                        </a:rPr>
                        <a:t>severe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200" dirty="0">
                          <a:latin typeface="Aharoni" pitchFamily="2" charset="-79"/>
                          <a:cs typeface="Aharoni" pitchFamily="2" charset="-79"/>
                        </a:rPr>
                        <a:t>FEV1&lt;30</a:t>
                      </a:r>
                      <a:r>
                        <a:rPr lang="de-DE" sz="1200" dirty="0" smtClean="0">
                          <a:latin typeface="Aharoni" pitchFamily="2" charset="-79"/>
                          <a:cs typeface="Aharoni" pitchFamily="2" charset="-79"/>
                        </a:rPr>
                        <a:t>% predicted</a:t>
                      </a:r>
                      <a:endParaRPr lang="de-DE" sz="1200" dirty="0">
                        <a:latin typeface="Aharoni" pitchFamily="2" charset="-79"/>
                        <a:cs typeface="Aharoni" pitchFamily="2" charset="-79"/>
                      </a:endParaRPr>
                    </a:p>
                  </a:txBody>
                  <a:tcPr marL="17648" marR="17648" marT="17648" marB="176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7" name="Gerade Verbindung 6"/>
          <p:cNvCxnSpPr/>
          <p:nvPr/>
        </p:nvCxnSpPr>
        <p:spPr>
          <a:xfrm>
            <a:off x="1427312" y="2708920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7687816" y="2708920"/>
            <a:ext cx="0" cy="31683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1427312" y="5853286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1427312" y="3429000"/>
            <a:ext cx="626469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>
            <a:off x="1427312" y="2708920"/>
            <a:ext cx="0" cy="31496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427312" y="1265784"/>
            <a:ext cx="63130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600" b="1" dirty="0" err="1" smtClean="0">
                <a:latin typeface="Arial" pitchFamily="34" charset="0"/>
                <a:cs typeface="Arial" pitchFamily="34" charset="0"/>
              </a:rPr>
              <a:t>Stadieneinteilung</a:t>
            </a:r>
            <a:r>
              <a:rPr lang="de-DE" sz="2600" b="1" dirty="0" smtClean="0">
                <a:latin typeface="Arial" pitchFamily="34" charset="0"/>
                <a:cs typeface="Arial" pitchFamily="34" charset="0"/>
              </a:rPr>
              <a:t> nach </a:t>
            </a:r>
            <a:r>
              <a:rPr lang="de-DE" sz="2600" b="1" dirty="0">
                <a:latin typeface="Arial" pitchFamily="34" charset="0"/>
                <a:cs typeface="Arial" pitchFamily="34" charset="0"/>
              </a:rPr>
              <a:t>GOLD </a:t>
            </a:r>
            <a:endParaRPr lang="de-DE" sz="2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de-DE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Global Initiative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Chronic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Obstructive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Lung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Disease</a:t>
            </a:r>
            <a:r>
              <a:rPr lang="de-DE" b="1" dirty="0" smtClean="0">
                <a:latin typeface="Arial" pitchFamily="34" charset="0"/>
                <a:cs typeface="Arial" pitchFamily="34" charset="0"/>
              </a:rPr>
              <a:t>)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92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1258888" y="1265784"/>
            <a:ext cx="6732000" cy="4890216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Symptome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Keine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Husten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Atemnot bei Belastung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Auswurf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Verminderte Belastbarkeit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Atemnot in Ruhe</a:t>
            </a:r>
          </a:p>
          <a:p>
            <a:pPr lvl="2">
              <a:spcAft>
                <a:spcPts val="120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Akute Verschlechterung (Exazerbation)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 smtClean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 smtClean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>
              <a:solidFill>
                <a:schemeClr val="tx1"/>
              </a:solidFill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36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Diagnose der </a:t>
            </a:r>
            <a:r>
              <a:rPr lang="de-DE" dirty="0" smtClean="0">
                <a:solidFill>
                  <a:schemeClr val="tx1"/>
                </a:solidFill>
              </a:rPr>
              <a:t>COPD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schemeClr val="tx1"/>
                </a:solidFill>
              </a:rPr>
              <a:t>Symptome </a:t>
            </a:r>
            <a:r>
              <a:rPr lang="de-DE" dirty="0" smtClean="0">
                <a:solidFill>
                  <a:schemeClr val="tx1"/>
                </a:solidFill>
              </a:rPr>
              <a:t>und Beschwerden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schemeClr val="tx1"/>
                </a:solidFill>
              </a:rPr>
              <a:t>Lungenfunktion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>
              <a:solidFill>
                <a:schemeClr val="tx1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endParaRPr lang="de-DE" dirty="0">
              <a:solidFill>
                <a:schemeClr val="tx1"/>
              </a:solidFill>
            </a:endParaRPr>
          </a:p>
          <a:p>
            <a:pPr marL="457200" indent="-457200">
              <a:buFont typeface="Symbol" pitchFamily="18" charset="2"/>
              <a:buChar char="-"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COPD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8072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08920"/>
            <a:ext cx="5544616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3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lvl="2" indent="0">
              <a:lnSpc>
                <a:spcPts val="2900"/>
              </a:lnSpc>
              <a:spcAft>
                <a:spcPts val="1700"/>
              </a:spcAft>
              <a:buNone/>
            </a:pPr>
            <a:r>
              <a:rPr lang="de-DE" sz="2600" b="1" dirty="0">
                <a:solidFill>
                  <a:prstClr val="black"/>
                </a:solidFill>
              </a:rPr>
              <a:t>Therapie der COPD</a:t>
            </a:r>
          </a:p>
          <a:p>
            <a:pPr marL="0" lvl="2" indent="0">
              <a:lnSpc>
                <a:spcPts val="2900"/>
              </a:lnSpc>
              <a:spcAft>
                <a:spcPts val="1700"/>
              </a:spcAft>
              <a:buNone/>
            </a:pPr>
            <a:r>
              <a:rPr lang="de-DE" sz="2600" b="1" dirty="0">
                <a:solidFill>
                  <a:prstClr val="black"/>
                </a:solidFill>
              </a:rPr>
              <a:t>Stufentherapie</a:t>
            </a: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 smtClean="0">
                <a:solidFill>
                  <a:prstClr val="black"/>
                </a:solidFill>
              </a:rPr>
              <a:t>Raucherentwöhnung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>
              <a:solidFill>
                <a:prstClr val="black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bronchienerweiternde Medikamente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Kurzwirksam</a:t>
            </a:r>
          </a:p>
          <a:p>
            <a:pPr lvl="3"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Lang wirksam</a:t>
            </a:r>
          </a:p>
          <a:p>
            <a:pPr lvl="2">
              <a:spcBef>
                <a:spcPts val="480"/>
              </a:spcBef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Inhalatives </a:t>
            </a:r>
            <a:r>
              <a:rPr lang="de-DE" dirty="0" smtClean="0">
                <a:solidFill>
                  <a:prstClr val="black"/>
                </a:solidFill>
              </a:rPr>
              <a:t>Cortison</a:t>
            </a:r>
          </a:p>
          <a:p>
            <a:pPr marL="0" lvl="2" indent="0">
              <a:spcAft>
                <a:spcPts val="0"/>
              </a:spcAft>
              <a:buNone/>
            </a:pPr>
            <a:endParaRPr lang="de-DE" dirty="0">
              <a:solidFill>
                <a:prstClr val="black"/>
              </a:solidFill>
            </a:endParaRPr>
          </a:p>
          <a:p>
            <a:pPr lvl="2">
              <a:spcAft>
                <a:spcPts val="0"/>
              </a:spcAft>
              <a:buFont typeface="Symbol" pitchFamily="18" charset="2"/>
              <a:buChar char="-"/>
            </a:pPr>
            <a:r>
              <a:rPr lang="de-DE" dirty="0">
                <a:solidFill>
                  <a:prstClr val="black"/>
                </a:solidFill>
              </a:rPr>
              <a:t>Sauerstoff</a:t>
            </a: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204864"/>
            <a:ext cx="504056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645" y="3140968"/>
            <a:ext cx="129857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365104"/>
            <a:ext cx="105457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2696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41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260000" y="411389"/>
            <a:ext cx="6732000" cy="153888"/>
          </a:xfrm>
        </p:spPr>
        <p:txBody>
          <a:bodyPr/>
          <a:lstStyle/>
          <a:p>
            <a:r>
              <a:rPr lang="de-DE" sz="1000" dirty="0" smtClean="0"/>
              <a:t>COPD</a:t>
            </a:r>
            <a:endParaRPr lang="de-DE" sz="10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625535"/>
              </p:ext>
            </p:extLst>
          </p:nvPr>
        </p:nvGraphicFramePr>
        <p:xfrm>
          <a:off x="395535" y="1628800"/>
          <a:ext cx="3888434" cy="4031121"/>
        </p:xfrm>
        <a:graphic>
          <a:graphicData uri="http://schemas.openxmlformats.org/drawingml/2006/table">
            <a:tbl>
              <a:tblPr/>
              <a:tblGrid>
                <a:gridCol w="864097"/>
                <a:gridCol w="3024337"/>
              </a:tblGrid>
              <a:tr h="771566">
                <a:tc>
                  <a:txBody>
                    <a:bodyPr/>
                    <a:lstStyle/>
                    <a:p>
                      <a:pPr algn="l"/>
                      <a:r>
                        <a:rPr lang="de-DE" sz="900" b="1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Stufe I </a:t>
                      </a:r>
                      <a:endParaRPr lang="de-DE" sz="900" dirty="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Bedarfsweise Inhalation von </a:t>
                      </a:r>
                      <a:r>
                        <a:rPr lang="de-DE" sz="900" b="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raschwirksamen</a:t>
                      </a:r>
                      <a:r>
                        <a:rPr lang="de-DE" sz="900" b="1" baseline="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Beta-2-Sympathomimetika</a:t>
                      </a:r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/>
                      </a:r>
                      <a:b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</a:br>
                      <a:endParaRPr lang="de-DE" sz="900" dirty="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27878">
                <a:tc>
                  <a:txBody>
                    <a:bodyPr/>
                    <a:lstStyle/>
                    <a:p>
                      <a:pPr algn="l"/>
                      <a:r>
                        <a:rPr lang="de-DE" sz="900" b="1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Stufe II</a:t>
                      </a:r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Bedarfsweise Inhalation von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raschwirksamen</a:t>
                      </a:r>
                      <a:r>
                        <a:rPr lang="de-DE" sz="900" baseline="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Beta-2-Sympathomimetika </a:t>
                      </a:r>
                    </a:p>
                    <a:p>
                      <a:pPr algn="l"/>
                      <a:r>
                        <a:rPr lang="de-DE" sz="900" b="1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plus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ein oder mehrere langwirksame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Beta-2-Sympathomimetika und/oder Anticholinergika als Dauertherapie</a:t>
                      </a:r>
                    </a:p>
                    <a:p>
                      <a:pPr algn="l"/>
                      <a:endParaRPr lang="de-DE" sz="900" dirty="0" smtClean="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  <a:p>
                      <a:pPr algn="l"/>
                      <a:endParaRPr lang="de-DE" sz="900" dirty="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04064">
                <a:tc>
                  <a:txBody>
                    <a:bodyPr/>
                    <a:lstStyle/>
                    <a:p>
                      <a:pPr algn="l"/>
                      <a:r>
                        <a:rPr lang="de-DE" sz="900" b="1">
                          <a:effectLst/>
                          <a:latin typeface="Candara" pitchFamily="34" charset="0"/>
                          <a:cs typeface="Aharoni" pitchFamily="2" charset="-79"/>
                        </a:rPr>
                        <a:t>Stufe III </a:t>
                      </a:r>
                      <a:endParaRPr lang="de-DE" sz="90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Bedarfsweise Inhalation von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raschwirksamen</a:t>
                      </a:r>
                      <a:r>
                        <a:rPr lang="de-DE" sz="900" baseline="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Beta-2-Sympathomimetika </a:t>
                      </a:r>
                    </a:p>
                    <a:p>
                      <a:pPr algn="l"/>
                      <a:r>
                        <a:rPr lang="de-DE" sz="900" b="1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plus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langwirksame Beta-2-Sympathomimetika und/oder Anticholinergika als Dauertherapie </a:t>
                      </a:r>
                    </a:p>
                    <a:p>
                      <a:pPr algn="l"/>
                      <a:r>
                        <a:rPr lang="de-DE" sz="900" b="1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plus</a:t>
                      </a:r>
                      <a:r>
                        <a:rPr lang="de-DE" sz="900" dirty="0" smtClean="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inhalatives Kortison (bei wiederholten akuten Verschlechterungen)</a:t>
                      </a:r>
                      <a:b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</a:br>
                      <a:endParaRPr lang="de-DE" sz="900" dirty="0">
                        <a:effectLst/>
                        <a:latin typeface="Candara" pitchFamily="34" charset="0"/>
                        <a:cs typeface="Aharoni" pitchFamily="2" charset="-79"/>
                      </a:endParaRP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27613">
                <a:tc>
                  <a:txBody>
                    <a:bodyPr/>
                    <a:lstStyle/>
                    <a:p>
                      <a:pPr algn="l"/>
                      <a:r>
                        <a:rPr lang="de-DE" sz="900" b="1">
                          <a:effectLst/>
                          <a:latin typeface="Candara" pitchFamily="34" charset="0"/>
                          <a:cs typeface="Aharoni" pitchFamily="2" charset="-79"/>
                        </a:rPr>
                        <a:t>Stufe IV</a:t>
                      </a:r>
                      <a:r>
                        <a:rPr lang="de-DE" sz="900">
                          <a:effectLst/>
                          <a:latin typeface="Candara" pitchFamily="34" charset="0"/>
                          <a:cs typeface="Aharoni" pitchFamily="2" charset="-79"/>
                        </a:rPr>
                        <a:t> </a:t>
                      </a: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900" dirty="0">
                          <a:effectLst/>
                          <a:latin typeface="Candara" pitchFamily="34" charset="0"/>
                          <a:cs typeface="Aharoni" pitchFamily="2" charset="-79"/>
                        </a:rPr>
                        <a:t>Wie Stufe III, jedoch zusätzlich evtl. Langzeit-Sauerstoff-Therapie oder chirurgische Therapie (Reduktion des Lungenvolumens)</a:t>
                      </a:r>
                    </a:p>
                  </a:txBody>
                  <a:tcPr marL="39687" marR="39687" marT="19844" marB="19844">
                    <a:lnL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CC2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4860032" y="1266576"/>
            <a:ext cx="3888432" cy="5400600"/>
          </a:xfrm>
        </p:spPr>
        <p:txBody>
          <a:bodyPr/>
          <a:lstStyle/>
          <a:p>
            <a:r>
              <a:rPr lang="de-DE" sz="1800" dirty="0" smtClean="0">
                <a:solidFill>
                  <a:schemeClr val="tx1"/>
                </a:solidFill>
              </a:rPr>
              <a:t>Asthma</a:t>
            </a:r>
            <a:endParaRPr lang="de-DE" sz="1800" dirty="0">
              <a:solidFill>
                <a:schemeClr val="tx1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928569"/>
              </p:ext>
            </p:extLst>
          </p:nvPr>
        </p:nvGraphicFramePr>
        <p:xfrm>
          <a:off x="4860032" y="1628800"/>
          <a:ext cx="3960441" cy="4619725"/>
        </p:xfrm>
        <a:graphic>
          <a:graphicData uri="http://schemas.openxmlformats.org/drawingml/2006/table">
            <a:tbl>
              <a:tblPr/>
              <a:tblGrid>
                <a:gridCol w="672528"/>
                <a:gridCol w="1967766"/>
                <a:gridCol w="1320147"/>
              </a:tblGrid>
              <a:tr h="327799">
                <a:tc>
                  <a:txBody>
                    <a:bodyPr/>
                    <a:lstStyle/>
                    <a:p>
                      <a:r>
                        <a:rPr lang="de-DE" sz="900" b="1" dirty="0">
                          <a:latin typeface="Candara" pitchFamily="34" charset="0"/>
                        </a:rPr>
                        <a:t>Stufe 1</a:t>
                      </a:r>
                      <a:r>
                        <a:rPr lang="de-DE" sz="900" dirty="0">
                          <a:latin typeface="Candara" pitchFamily="34" charset="0"/>
                        </a:rPr>
                        <a:t> </a:t>
                      </a: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DE" sz="900" dirty="0">
                          <a:latin typeface="Candara" pitchFamily="34" charset="0"/>
                        </a:rPr>
                        <a:t>Schnellwirkendes </a:t>
                      </a:r>
                      <a:r>
                        <a:rPr lang="de-DE" sz="900" dirty="0" smtClean="0">
                          <a:latin typeface="Candara" pitchFamily="34" charset="0"/>
                        </a:rPr>
                        <a:t>Beta-2-Sympathomimetika bei </a:t>
                      </a:r>
                      <a:r>
                        <a:rPr lang="de-DE" sz="900" dirty="0">
                          <a:latin typeface="Candara" pitchFamily="34" charset="0"/>
                        </a:rPr>
                        <a:t>Bedarf</a:t>
                      </a: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03184">
                <a:tc>
                  <a:txBody>
                    <a:bodyPr/>
                    <a:lstStyle/>
                    <a:p>
                      <a:r>
                        <a:rPr lang="de-DE" sz="900" b="1">
                          <a:latin typeface="Candara" pitchFamily="34" charset="0"/>
                        </a:rPr>
                        <a:t>Stufe 2</a:t>
                      </a:r>
                      <a:br>
                        <a:rPr lang="de-DE" sz="900" b="1">
                          <a:latin typeface="Candara" pitchFamily="34" charset="0"/>
                        </a:rPr>
                      </a:br>
                      <a:endParaRPr lang="de-DE" sz="90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Regelmäßig </a:t>
                      </a:r>
                      <a:r>
                        <a:rPr lang="de-DE" sz="900" u="none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inhalatives Kortison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 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(niedrig dosiert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)</a:t>
                      </a:r>
                      <a:endParaRPr lang="de-DE" sz="900" dirty="0">
                        <a:solidFill>
                          <a:schemeClr val="tx1"/>
                        </a:solidFill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>
                          <a:latin typeface="Candara" pitchFamily="34" charset="0"/>
                        </a:rPr>
                        <a:t>z</a:t>
                      </a:r>
                      <a:r>
                        <a:rPr lang="de-DE" sz="900" i="1" dirty="0">
                          <a:latin typeface="Candara" pitchFamily="34" charset="0"/>
                        </a:rPr>
                        <a:t>usätzlich</a:t>
                      </a:r>
                      <a:br>
                        <a:rPr lang="de-DE" sz="900" i="1" dirty="0">
                          <a:latin typeface="Candara" pitchFamily="34" charset="0"/>
                        </a:rPr>
                      </a:br>
                      <a:r>
                        <a:rPr lang="de-DE" sz="900" i="1" dirty="0">
                          <a:latin typeface="Candara" pitchFamily="34" charset="0"/>
                        </a:rPr>
                        <a:t>bei Bedarf: s</a:t>
                      </a:r>
                      <a:r>
                        <a:rPr lang="de-DE" sz="900" dirty="0">
                          <a:latin typeface="Candara" pitchFamily="34" charset="0"/>
                        </a:rPr>
                        <a:t>chnell-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wirkendes Beta-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mimetikum 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57119">
                <a:tc>
                  <a:txBody>
                    <a:bodyPr/>
                    <a:lstStyle/>
                    <a:p>
                      <a:r>
                        <a:rPr lang="de-DE" sz="900" b="1" dirty="0">
                          <a:latin typeface="Candara" pitchFamily="34" charset="0"/>
                        </a:rPr>
                        <a:t>Stufe 3</a:t>
                      </a:r>
                      <a:br>
                        <a:rPr lang="de-DE" sz="900" b="1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Regelmäßig 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inhalatives Kortison  (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mitteldosiert)</a:t>
                      </a:r>
                    </a:p>
                    <a:p>
                      <a:r>
                        <a:rPr lang="de-DE" sz="900" i="1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oder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 </a:t>
                      </a:r>
                    </a:p>
                    <a:p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Regelmäßig 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inhalatives Kortison (niedrig 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dosiert) </a:t>
                      </a:r>
                      <a:r>
                        <a:rPr lang="de-DE" sz="900" i="1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plus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 langwirksames 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Betamimetikum</a:t>
                      </a:r>
                      <a:endParaRPr lang="de-DE" sz="900" dirty="0">
                        <a:solidFill>
                          <a:schemeClr val="tx1"/>
                        </a:solidFill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i="1" dirty="0">
                          <a:latin typeface="Candara" pitchFamily="34" charset="0"/>
                        </a:rPr>
                        <a:t>zusätzlich</a:t>
                      </a:r>
                      <a:br>
                        <a:rPr lang="de-DE" sz="900" i="1" dirty="0">
                          <a:latin typeface="Candara" pitchFamily="34" charset="0"/>
                        </a:rPr>
                      </a:br>
                      <a:r>
                        <a:rPr lang="de-DE" sz="900" i="1" dirty="0">
                          <a:latin typeface="Candara" pitchFamily="34" charset="0"/>
                        </a:rPr>
                        <a:t>bei Bedarf: s</a:t>
                      </a:r>
                      <a:r>
                        <a:rPr lang="de-DE" sz="900" dirty="0">
                          <a:latin typeface="Candara" pitchFamily="34" charset="0"/>
                        </a:rPr>
                        <a:t>chnell-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wirkendes Beta-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mimetikum 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926178">
                <a:tc>
                  <a:txBody>
                    <a:bodyPr/>
                    <a:lstStyle/>
                    <a:p>
                      <a:r>
                        <a:rPr lang="de-DE" sz="900" b="1">
                          <a:latin typeface="Candara" pitchFamily="34" charset="0"/>
                        </a:rPr>
                        <a:t>Stufe 4</a:t>
                      </a:r>
                      <a:br>
                        <a:rPr lang="de-DE" sz="900" b="1">
                          <a:latin typeface="Candara" pitchFamily="34" charset="0"/>
                        </a:rPr>
                      </a:br>
                      <a:endParaRPr lang="de-DE" sz="90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Kortisondosis 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 steigern</a:t>
                      </a:r>
                      <a:r>
                        <a:rPr lang="de-DE" sz="900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, das langwirksame Betamimetikum wie bisher weiter </a:t>
                      </a:r>
                      <a:r>
                        <a:rPr lang="de-DE" sz="900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nehmen</a:t>
                      </a:r>
                      <a:endParaRPr lang="de-DE" sz="900" dirty="0">
                        <a:solidFill>
                          <a:schemeClr val="tx1"/>
                        </a:solidFill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i="1" dirty="0">
                          <a:latin typeface="Candara" pitchFamily="34" charset="0"/>
                        </a:rPr>
                        <a:t>zusätzlich</a:t>
                      </a:r>
                      <a:br>
                        <a:rPr lang="de-DE" sz="900" i="1" dirty="0">
                          <a:latin typeface="Candara" pitchFamily="34" charset="0"/>
                        </a:rPr>
                      </a:br>
                      <a:r>
                        <a:rPr lang="de-DE" sz="900" i="1" dirty="0">
                          <a:latin typeface="Candara" pitchFamily="34" charset="0"/>
                        </a:rPr>
                        <a:t>bei Bedarf: s</a:t>
                      </a:r>
                      <a:r>
                        <a:rPr lang="de-DE" sz="900" dirty="0">
                          <a:latin typeface="Candara" pitchFamily="34" charset="0"/>
                        </a:rPr>
                        <a:t>chnell-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wirkendes Beta-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mimetikum 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49213">
                <a:tc>
                  <a:txBody>
                    <a:bodyPr/>
                    <a:lstStyle/>
                    <a:p>
                      <a:r>
                        <a:rPr lang="de-DE" sz="900" b="1" dirty="0">
                          <a:latin typeface="Candara" pitchFamily="34" charset="0"/>
                        </a:rPr>
                        <a:t>Stufe 5</a:t>
                      </a:r>
                      <a:br>
                        <a:rPr lang="de-DE" sz="900" b="1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dirty="0">
                          <a:latin typeface="Candara" pitchFamily="34" charset="0"/>
                        </a:rPr>
                        <a:t>Medikamente wie in Stufe 4</a:t>
                      </a:r>
                    </a:p>
                    <a:p>
                      <a:r>
                        <a:rPr lang="de-DE" sz="900" i="1" dirty="0">
                          <a:latin typeface="Candara" pitchFamily="34" charset="0"/>
                        </a:rPr>
                        <a:t>plus zusätzlich</a:t>
                      </a:r>
                      <a:r>
                        <a:rPr lang="de-DE" sz="900" dirty="0">
                          <a:latin typeface="Candara" pitchFamily="34" charset="0"/>
                        </a:rPr>
                        <a:t> </a:t>
                      </a:r>
                    </a:p>
                    <a:p>
                      <a:r>
                        <a:rPr lang="de-DE" sz="900" dirty="0">
                          <a:latin typeface="Candara" pitchFamily="34" charset="0"/>
                        </a:rPr>
                        <a:t>Kortison in Tablettenform</a:t>
                      </a:r>
                    </a:p>
                    <a:p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900" i="1" dirty="0">
                          <a:latin typeface="Candara" pitchFamily="34" charset="0"/>
                        </a:rPr>
                        <a:t>zusätzlich</a:t>
                      </a:r>
                      <a:br>
                        <a:rPr lang="de-DE" sz="900" i="1" dirty="0">
                          <a:latin typeface="Candara" pitchFamily="34" charset="0"/>
                        </a:rPr>
                      </a:br>
                      <a:r>
                        <a:rPr lang="de-DE" sz="900" i="1" dirty="0">
                          <a:latin typeface="Candara" pitchFamily="34" charset="0"/>
                        </a:rPr>
                        <a:t>bei Bedarf: s</a:t>
                      </a:r>
                      <a:r>
                        <a:rPr lang="de-DE" sz="900" dirty="0">
                          <a:latin typeface="Candara" pitchFamily="34" charset="0"/>
                        </a:rPr>
                        <a:t>chnell-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wirkendes Beta-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r>
                        <a:rPr lang="de-DE" sz="900" dirty="0">
                          <a:latin typeface="Candara" pitchFamily="34" charset="0"/>
                        </a:rPr>
                        <a:t>mimetikum </a:t>
                      </a:r>
                      <a:br>
                        <a:rPr lang="de-DE" sz="900" dirty="0">
                          <a:latin typeface="Candara" pitchFamily="34" charset="0"/>
                        </a:rPr>
                      </a:br>
                      <a:endParaRPr lang="de-DE" sz="9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40265">
                <a:tc gridSpan="3">
                  <a:txBody>
                    <a:bodyPr/>
                    <a:lstStyle/>
                    <a:p>
                      <a:r>
                        <a:rPr lang="de-DE" sz="800" b="1" dirty="0">
                          <a:latin typeface="Candara" pitchFamily="34" charset="0"/>
                        </a:rPr>
                        <a:t>Achtung: Langwirksame Betamimetika nur als Ergänzung zu inhalativem Kortison </a:t>
                      </a:r>
                      <a:r>
                        <a:rPr lang="de-DE" sz="800" b="1" dirty="0" smtClean="0">
                          <a:latin typeface="Candara" pitchFamily="34" charset="0"/>
                        </a:rPr>
                        <a:t>!</a:t>
                      </a:r>
                      <a:endParaRPr lang="de-DE" sz="800" dirty="0">
                        <a:latin typeface="Candara" pitchFamily="34" charset="0"/>
                      </a:endParaRPr>
                    </a:p>
                  </a:txBody>
                  <a:tcPr marL="25848" marR="25848" marT="12924" marB="1292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platzhalter 1"/>
          <p:cNvSpPr txBox="1">
            <a:spLocks/>
          </p:cNvSpPr>
          <p:nvPr/>
        </p:nvSpPr>
        <p:spPr>
          <a:xfrm>
            <a:off x="395534" y="1266924"/>
            <a:ext cx="4049241" cy="52556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9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Font typeface="Arial" pitchFamily="34" charset="0"/>
              <a:buNone/>
              <a:defRPr sz="2600" b="1" kern="1200">
                <a:solidFill>
                  <a:srgbClr val="008E5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ts val="2500"/>
              </a:lnSpc>
              <a:spcBef>
                <a:spcPts val="0"/>
              </a:spcBef>
              <a:spcAft>
                <a:spcPts val="2500"/>
              </a:spcAft>
              <a:buFontTx/>
              <a:buNone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216000" indent="-216000" algn="l" defTabSz="914400" rtl="0" eaLnBrk="1" latinLnBrk="0" hangingPunct="1">
              <a:lnSpc>
                <a:spcPts val="2500"/>
              </a:lnSpc>
              <a:spcBef>
                <a:spcPts val="0"/>
              </a:spcBef>
              <a:spcAft>
                <a:spcPts val="2500"/>
              </a:spcAft>
              <a:buClr>
                <a:srgbClr val="008E5C"/>
              </a:buClr>
              <a:buFont typeface="Arial" pitchFamily="34" charset="0"/>
              <a:buChar char="•"/>
              <a:defRPr sz="2000" kern="1200">
                <a:solidFill>
                  <a:srgbClr val="6F6F6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dirty="0" smtClean="0">
                <a:solidFill>
                  <a:schemeClr val="tx1"/>
                </a:solidFill>
              </a:rPr>
              <a:t>COPD</a:t>
            </a:r>
            <a:endParaRPr lang="de-DE" sz="1800" dirty="0">
              <a:solidFill>
                <a:schemeClr val="tx1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94184"/>
            <a:ext cx="646113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5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 03 01 HVB-Präsentatio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-SV-Hochforma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 03 01 HVB-Präsentation</Template>
  <TotalTime>0</TotalTime>
  <Words>1316</Words>
  <Application>Microsoft Office PowerPoint</Application>
  <PresentationFormat>Bildschirmpräsentation (4:3)</PresentationFormat>
  <Paragraphs>311</Paragraphs>
  <Slides>27</Slides>
  <Notes>0</Notes>
  <HiddenSlides>1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29" baseType="lpstr">
      <vt:lpstr>2013 03 01 HVB-Präsentation</vt:lpstr>
      <vt:lpstr>Master-SV-Hochformat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COPD</vt:lpstr>
      <vt:lpstr>PowerPoint-Präsentation</vt:lpstr>
      <vt:lpstr>COPD</vt:lpstr>
      <vt:lpstr>COPD</vt:lpstr>
      <vt:lpstr>COPD</vt:lpstr>
      <vt:lpstr>COPD</vt:lpstr>
      <vt:lpstr>COPD</vt:lpstr>
      <vt:lpstr>COPD</vt:lpstr>
      <vt:lpstr>COPD</vt:lpstr>
      <vt:lpstr>COPD</vt:lpstr>
    </vt:vector>
  </TitlesOfParts>
  <Company>ITSV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Irmgard Schiller-Fruehwirth</dc:creator>
  <cp:lastModifiedBy>Stefan Andrea</cp:lastModifiedBy>
  <cp:revision>71</cp:revision>
  <cp:lastPrinted>2012-09-12T18:50:10Z</cp:lastPrinted>
  <dcterms:created xsi:type="dcterms:W3CDTF">2013-05-15T07:03:32Z</dcterms:created>
  <dcterms:modified xsi:type="dcterms:W3CDTF">2013-06-06T10:10:33Z</dcterms:modified>
</cp:coreProperties>
</file>