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58" r:id="rId2"/>
  </p:sldMasterIdLst>
  <p:notesMasterIdLst>
    <p:notesMasterId r:id="rId17"/>
  </p:notesMasterIdLst>
  <p:handoutMasterIdLst>
    <p:handoutMasterId r:id="rId18"/>
  </p:handoutMasterIdLst>
  <p:sldIdLst>
    <p:sldId id="256" r:id="rId3"/>
    <p:sldId id="269" r:id="rId4"/>
    <p:sldId id="293" r:id="rId5"/>
    <p:sldId id="294" r:id="rId6"/>
    <p:sldId id="295" r:id="rId7"/>
    <p:sldId id="300" r:id="rId8"/>
    <p:sldId id="301" r:id="rId9"/>
    <p:sldId id="307" r:id="rId10"/>
    <p:sldId id="302" r:id="rId11"/>
    <p:sldId id="279" r:id="rId12"/>
    <p:sldId id="303" r:id="rId13"/>
    <p:sldId id="304" r:id="rId14"/>
    <p:sldId id="306" r:id="rId15"/>
    <p:sldId id="268" r:id="rId16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5C"/>
    <a:srgbClr val="FF0066"/>
    <a:srgbClr val="6F6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860" y="-582"/>
      </p:cViewPr>
      <p:guideLst>
        <p:guide orient="horz" pos="3547"/>
        <p:guide pos="89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-3786" y="-96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B791B-E668-4992-883A-B3755DCC8D4B}" type="datetimeFigureOut">
              <a:rPr lang="de-AT" smtClean="0"/>
              <a:t>05.10.2018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DDFC0-C5F7-431C-86B6-90FB65F840C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2786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54739-0B80-41C7-9184-82618B970FDC}" type="datetimeFigureOut">
              <a:rPr lang="de-AT" smtClean="0"/>
              <a:t>05.10.2018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0FD6B-39F9-4BE0-A545-225039F0B1B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5525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48000" y="2833200"/>
            <a:ext cx="7704000" cy="1477328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ts val="3200"/>
              </a:lnSpc>
              <a:spcBef>
                <a:spcPts val="0"/>
              </a:spcBef>
              <a:buNone/>
              <a:defRPr sz="2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Untertitel der Präsentation</a:t>
            </a:r>
          </a:p>
          <a:p>
            <a:r>
              <a:rPr lang="de-DE" dirty="0" smtClean="0"/>
              <a:t>Kann auch 2–3-zeilig sein</a:t>
            </a:r>
          </a:p>
        </p:txBody>
      </p:sp>
      <p:sp>
        <p:nvSpPr>
          <p:cNvPr id="12" name="Titel 11"/>
          <p:cNvSpPr>
            <a:spLocks noGrp="1"/>
          </p:cNvSpPr>
          <p:nvPr>
            <p:ph type="title" hasCustomPrompt="1"/>
          </p:nvPr>
        </p:nvSpPr>
        <p:spPr>
          <a:xfrm>
            <a:off x="648000" y="1440000"/>
            <a:ext cx="7704000" cy="1384995"/>
          </a:xfrm>
        </p:spPr>
        <p:txBody>
          <a:bodyPr>
            <a:noAutofit/>
          </a:bodyPr>
          <a:lstStyle>
            <a:lvl1pPr>
              <a:lnSpc>
                <a:spcPts val="3600"/>
              </a:lnSpc>
              <a:defRPr sz="3400" baseline="0"/>
            </a:lvl1pPr>
          </a:lstStyle>
          <a:p>
            <a:r>
              <a:rPr lang="de-DE" dirty="0" smtClean="0"/>
              <a:t>Titel der Präsentation</a:t>
            </a:r>
            <a:br>
              <a:rPr lang="de-DE" dirty="0" smtClean="0"/>
            </a:br>
            <a:r>
              <a:rPr lang="de-DE" dirty="0" smtClean="0"/>
              <a:t>kann auch 2-zeilig sein</a:t>
            </a:r>
            <a:endParaRPr lang="de-AT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3" hasCustomPrompt="1"/>
          </p:nvPr>
        </p:nvSpPr>
        <p:spPr>
          <a:xfrm>
            <a:off x="295992" y="6480000"/>
            <a:ext cx="2995612" cy="184150"/>
          </a:xfrm>
        </p:spPr>
        <p:txBody>
          <a:bodyPr wrap="none" lIns="0" tIns="0" rIns="0" bIns="0"/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lang="de-DE" sz="1200" kern="1200" dirty="0" smtClean="0">
                <a:solidFill>
                  <a:srgbClr val="6F6F6F"/>
                </a:solidFill>
                <a:latin typeface="+mn-lt"/>
                <a:ea typeface="+mn-ea"/>
                <a:cs typeface="+mn-cs"/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buNone/>
              <a:defRPr/>
            </a:lvl5pPr>
          </a:lstStyle>
          <a:p>
            <a:pPr lvl="0"/>
            <a:r>
              <a:rPr lang="de-AT" dirty="0" err="1" smtClean="0"/>
              <a:t>AutorIn</a:t>
            </a:r>
            <a:endParaRPr lang="de-AT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smtClean="0"/>
              <a:t>Titel der Präsentation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988488-6955-4F96-8335-DA737F10058D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08912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248F-57EE-473D-A492-0965972F29E3}" type="datetimeFigureOut">
              <a:rPr lang="de-AT" smtClean="0"/>
              <a:t>05.10.2018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129C-A6E4-48D4-9EFC-AB2D4B4B4F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1142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248F-57EE-473D-A492-0965972F29E3}" type="datetimeFigureOut">
              <a:rPr lang="de-AT" smtClean="0"/>
              <a:t>05.10.2018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129C-A6E4-48D4-9EFC-AB2D4B4B4F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08770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248F-57EE-473D-A492-0965972F29E3}" type="datetimeFigureOut">
              <a:rPr lang="de-AT" smtClean="0"/>
              <a:t>05.10.2018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129C-A6E4-48D4-9EFC-AB2D4B4B4F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07237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248F-57EE-473D-A492-0965972F29E3}" type="datetimeFigureOut">
              <a:rPr lang="de-AT" smtClean="0"/>
              <a:t>05.10.2018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129C-A6E4-48D4-9EFC-AB2D4B4B4F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3077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248F-57EE-473D-A492-0965972F29E3}" type="datetimeFigureOut">
              <a:rPr lang="de-AT" smtClean="0"/>
              <a:t>05.10.2018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129C-A6E4-48D4-9EFC-AB2D4B4B4F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7161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248F-57EE-473D-A492-0965972F29E3}" type="datetimeFigureOut">
              <a:rPr lang="de-AT" smtClean="0"/>
              <a:t>05.10.2018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129C-A6E4-48D4-9EFC-AB2D4B4B4F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90292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248F-57EE-473D-A492-0965972F29E3}" type="datetimeFigureOut">
              <a:rPr lang="de-AT" smtClean="0"/>
              <a:t>05.10.2018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129C-A6E4-48D4-9EFC-AB2D4B4B4F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642142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248F-57EE-473D-A492-0965972F29E3}" type="datetimeFigureOut">
              <a:rPr lang="de-AT" smtClean="0"/>
              <a:t>05.10.2018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129C-A6E4-48D4-9EFC-AB2D4B4B4F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228156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248F-57EE-473D-A492-0965972F29E3}" type="datetimeFigureOut">
              <a:rPr lang="de-AT" smtClean="0"/>
              <a:t>05.10.2018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129C-A6E4-48D4-9EFC-AB2D4B4B4F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99941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248F-57EE-473D-A492-0965972F29E3}" type="datetimeFigureOut">
              <a:rPr lang="de-AT" smtClean="0"/>
              <a:t>05.10.2018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129C-A6E4-48D4-9EFC-AB2D4B4B4F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98734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ußzeilenplatzhalt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Titel der Präsentation</a:t>
            </a:r>
            <a:endParaRPr lang="de-AT" dirty="0"/>
          </a:p>
        </p:txBody>
      </p:sp>
      <p:sp>
        <p:nvSpPr>
          <p:cNvPr id="11" name="Titel 1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Folientitel</a:t>
            </a:r>
            <a:br>
              <a:rPr lang="de-DE" dirty="0" smtClean="0"/>
            </a:br>
            <a:r>
              <a:rPr lang="de-DE" dirty="0" smtClean="0"/>
              <a:t>kann auch 2-zeilig sein</a:t>
            </a:r>
            <a:endParaRPr lang="de-AT" dirty="0"/>
          </a:p>
        </p:txBody>
      </p:sp>
      <p:sp>
        <p:nvSpPr>
          <p:cNvPr id="6" name="Inhaltsplatzhalter 18"/>
          <p:cNvSpPr>
            <a:spLocks noGrp="1"/>
          </p:cNvSpPr>
          <p:nvPr>
            <p:ph sz="quarter" idx="13" hasCustomPrompt="1"/>
          </p:nvPr>
        </p:nvSpPr>
        <p:spPr>
          <a:xfrm>
            <a:off x="295992" y="6480000"/>
            <a:ext cx="2995612" cy="184150"/>
          </a:xfrm>
        </p:spPr>
        <p:txBody>
          <a:bodyPr wrap="none" lIns="0" tIns="0" rIns="0" bIns="0"/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lang="de-DE" sz="1200" kern="1200" dirty="0" smtClean="0">
                <a:solidFill>
                  <a:srgbClr val="6F6F6F"/>
                </a:solidFill>
                <a:latin typeface="+mn-lt"/>
                <a:ea typeface="+mn-ea"/>
                <a:cs typeface="+mn-cs"/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buNone/>
              <a:defRPr/>
            </a:lvl5pPr>
          </a:lstStyle>
          <a:p>
            <a:pPr lvl="0"/>
            <a:r>
              <a:rPr lang="de-AT" dirty="0" err="1" smtClean="0"/>
              <a:t>AutorIn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648000" y="1872000"/>
            <a:ext cx="7704000" cy="4143600"/>
          </a:xfrm>
        </p:spPr>
        <p:txBody>
          <a:bodyPr/>
          <a:lstStyle>
            <a:lvl1pPr>
              <a:buClr>
                <a:srgbClr val="008E5C"/>
              </a:buClr>
              <a:defRPr/>
            </a:lvl1pPr>
            <a:lvl2pPr>
              <a:buClr>
                <a:srgbClr val="008E5C"/>
              </a:buClr>
              <a:defRPr/>
            </a:lvl2pPr>
            <a:lvl3pPr>
              <a:buClr>
                <a:srgbClr val="008E5C"/>
              </a:buClr>
              <a:defRPr/>
            </a:lvl3pPr>
            <a:lvl4pPr>
              <a:buClr>
                <a:srgbClr val="008E5C"/>
              </a:buClr>
              <a:defRPr/>
            </a:lvl4pPr>
            <a:lvl5pPr>
              <a:buClr>
                <a:srgbClr val="008E5C"/>
              </a:buClr>
              <a:defRPr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988488-6955-4F96-8335-DA737F10058D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82352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248F-57EE-473D-A492-0965972F29E3}" type="datetimeFigureOut">
              <a:rPr lang="de-AT" smtClean="0"/>
              <a:t>05.10.2018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129C-A6E4-48D4-9EFC-AB2D4B4B4F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615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8000" y="4629038"/>
            <a:ext cx="7704000" cy="1386000"/>
          </a:xfrm>
        </p:spPr>
        <p:txBody>
          <a:bodyPr anchor="t"/>
          <a:lstStyle>
            <a:lvl1pPr algn="l">
              <a:lnSpc>
                <a:spcPts val="3600"/>
              </a:lnSpc>
              <a:defRPr sz="3400" b="1" cap="none" baseline="0"/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8000" y="3072410"/>
            <a:ext cx="7704000" cy="1476000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ts val="3200"/>
              </a:lnSpc>
              <a:spcBef>
                <a:spcPts val="0"/>
              </a:spcBef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Titel der Präsentation</a:t>
            </a:r>
            <a:endParaRPr lang="de-AT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988488-6955-4F96-8335-DA737F10058D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0" name="Inhaltsplatzhalter 18"/>
          <p:cNvSpPr>
            <a:spLocks noGrp="1"/>
          </p:cNvSpPr>
          <p:nvPr>
            <p:ph sz="quarter" idx="13" hasCustomPrompt="1"/>
          </p:nvPr>
        </p:nvSpPr>
        <p:spPr>
          <a:xfrm>
            <a:off x="295992" y="6480000"/>
            <a:ext cx="2995612" cy="184150"/>
          </a:xfrm>
        </p:spPr>
        <p:txBody>
          <a:bodyPr wrap="none" lIns="0" tIns="0" rIns="0" bIns="0"/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lang="de-DE" sz="1200" kern="1200" dirty="0" smtClean="0">
                <a:solidFill>
                  <a:srgbClr val="6F6F6F"/>
                </a:solidFill>
                <a:latin typeface="+mn-lt"/>
                <a:ea typeface="+mn-ea"/>
                <a:cs typeface="+mn-cs"/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buNone/>
              <a:defRPr/>
            </a:lvl5pPr>
          </a:lstStyle>
          <a:p>
            <a:pPr lvl="0"/>
            <a:r>
              <a:rPr lang="de-AT" dirty="0" err="1" smtClean="0"/>
              <a:t>AutorIn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89739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ußzeilenplatzhalt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Titel der Präsentation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988488-6955-4F96-8335-DA737F10058D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0" name="Inhaltsplatzhalter 18"/>
          <p:cNvSpPr>
            <a:spLocks noGrp="1"/>
          </p:cNvSpPr>
          <p:nvPr>
            <p:ph sz="quarter" idx="13" hasCustomPrompt="1"/>
          </p:nvPr>
        </p:nvSpPr>
        <p:spPr>
          <a:xfrm>
            <a:off x="295992" y="6480000"/>
            <a:ext cx="2995612" cy="184150"/>
          </a:xfrm>
        </p:spPr>
        <p:txBody>
          <a:bodyPr wrap="none" lIns="0" tIns="0" rIns="0" bIns="0"/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lang="de-DE" sz="1200" kern="1200" dirty="0" smtClean="0">
                <a:solidFill>
                  <a:srgbClr val="6F6F6F"/>
                </a:solidFill>
                <a:latin typeface="+mn-lt"/>
                <a:ea typeface="+mn-ea"/>
                <a:cs typeface="+mn-cs"/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buNone/>
              <a:defRPr/>
            </a:lvl5pPr>
          </a:lstStyle>
          <a:p>
            <a:pPr lvl="0"/>
            <a:r>
              <a:rPr lang="de-AT" dirty="0" err="1" smtClean="0"/>
              <a:t>AutorIn</a:t>
            </a:r>
            <a:endParaRPr lang="de-AT" dirty="0"/>
          </a:p>
        </p:txBody>
      </p:sp>
      <p:sp>
        <p:nvSpPr>
          <p:cNvPr id="11" name="Titel 1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Folientitel</a:t>
            </a:r>
            <a:br>
              <a:rPr lang="de-DE" dirty="0" smtClean="0"/>
            </a:br>
            <a:r>
              <a:rPr lang="de-DE" dirty="0" smtClean="0"/>
              <a:t>kann auch 2-zeilig sein</a:t>
            </a:r>
            <a:endParaRPr lang="de-AT" dirty="0"/>
          </a:p>
        </p:txBody>
      </p:sp>
      <p:sp>
        <p:nvSpPr>
          <p:cNvPr id="14" name="Inhaltsplatzhalter 13"/>
          <p:cNvSpPr>
            <a:spLocks noGrp="1"/>
          </p:cNvSpPr>
          <p:nvPr>
            <p:ph sz="quarter" idx="14"/>
          </p:nvPr>
        </p:nvSpPr>
        <p:spPr>
          <a:xfrm>
            <a:off x="648000" y="1872000"/>
            <a:ext cx="3744000" cy="4143600"/>
          </a:xfrm>
        </p:spPr>
        <p:txBody>
          <a:bodyPr/>
          <a:lstStyle>
            <a:lvl1pPr>
              <a:buClr>
                <a:srgbClr val="008E5C"/>
              </a:buClr>
              <a:defRPr/>
            </a:lvl1pPr>
            <a:lvl2pPr>
              <a:buClr>
                <a:srgbClr val="008E5C"/>
              </a:buClr>
              <a:defRPr/>
            </a:lvl2pPr>
            <a:lvl3pPr>
              <a:buClr>
                <a:srgbClr val="008E5C"/>
              </a:buClr>
              <a:defRPr/>
            </a:lvl3pPr>
            <a:lvl4pPr>
              <a:buClr>
                <a:srgbClr val="008E5C"/>
              </a:buClr>
              <a:defRPr/>
            </a:lvl4pPr>
            <a:lvl5pPr>
              <a:buClr>
                <a:srgbClr val="008E5C"/>
              </a:buClr>
              <a:defRPr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15" name="Inhaltsplatzhalter 13"/>
          <p:cNvSpPr>
            <a:spLocks noGrp="1"/>
          </p:cNvSpPr>
          <p:nvPr>
            <p:ph sz="quarter" idx="15"/>
          </p:nvPr>
        </p:nvSpPr>
        <p:spPr>
          <a:xfrm>
            <a:off x="4617363" y="1871438"/>
            <a:ext cx="3744000" cy="4143600"/>
          </a:xfrm>
        </p:spPr>
        <p:txBody>
          <a:bodyPr/>
          <a:lstStyle>
            <a:lvl1pPr>
              <a:buClr>
                <a:srgbClr val="008E5C"/>
              </a:buClr>
              <a:defRPr/>
            </a:lvl1pPr>
            <a:lvl2pPr>
              <a:buClr>
                <a:srgbClr val="008E5C"/>
              </a:buClr>
              <a:defRPr/>
            </a:lvl2pPr>
            <a:lvl3pPr>
              <a:buClr>
                <a:srgbClr val="008E5C"/>
              </a:buClr>
              <a:defRPr/>
            </a:lvl3pPr>
            <a:lvl4pPr>
              <a:buClr>
                <a:srgbClr val="008E5C"/>
              </a:buClr>
              <a:defRPr/>
            </a:lvl4pPr>
            <a:lvl5pPr>
              <a:buClr>
                <a:srgbClr val="008E5C"/>
              </a:buClr>
              <a:defRPr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25654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Folientitel</a:t>
            </a:r>
            <a:br>
              <a:rPr lang="de-DE" dirty="0" smtClean="0"/>
            </a:br>
            <a:r>
              <a:rPr lang="de-DE" dirty="0" smtClean="0"/>
              <a:t>kann auch 2-zeilig sein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8000" y="1872000"/>
            <a:ext cx="3744000" cy="639762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ts val="2300"/>
              </a:lnSpc>
              <a:spcBef>
                <a:spcPts val="0"/>
              </a:spcBef>
              <a:buNone/>
              <a:defRPr sz="2000" b="1">
                <a:solidFill>
                  <a:srgbClr val="6F6F6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 </a:t>
            </a:r>
          </a:p>
          <a:p>
            <a:pPr lvl="0"/>
            <a:r>
              <a:rPr lang="de-DE" dirty="0" smtClean="0"/>
              <a:t>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17363" y="1872000"/>
            <a:ext cx="3744000" cy="639762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ts val="2300"/>
              </a:lnSpc>
              <a:spcBef>
                <a:spcPts val="0"/>
              </a:spcBef>
              <a:buNone/>
              <a:defRPr sz="2000" b="1">
                <a:solidFill>
                  <a:srgbClr val="6F6F6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 </a:t>
            </a:r>
          </a:p>
          <a:p>
            <a:pPr lvl="0"/>
            <a:r>
              <a:rPr lang="de-DE" dirty="0" smtClean="0"/>
              <a:t>bearbeiten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Titel der Präsentation</a:t>
            </a:r>
            <a:endParaRPr lang="de-AT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988488-6955-4F96-8335-DA737F10058D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2" name="Inhaltsplatzhalter 18"/>
          <p:cNvSpPr>
            <a:spLocks noGrp="1"/>
          </p:cNvSpPr>
          <p:nvPr>
            <p:ph sz="quarter" idx="13" hasCustomPrompt="1"/>
          </p:nvPr>
        </p:nvSpPr>
        <p:spPr>
          <a:xfrm>
            <a:off x="295992" y="6480000"/>
            <a:ext cx="2995612" cy="184150"/>
          </a:xfrm>
        </p:spPr>
        <p:txBody>
          <a:bodyPr wrap="none" lIns="0" tIns="0" rIns="0" bIns="0"/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lang="de-DE" sz="1200" kern="1200" dirty="0" smtClean="0">
                <a:solidFill>
                  <a:srgbClr val="6F6F6F"/>
                </a:solidFill>
                <a:latin typeface="+mn-lt"/>
                <a:ea typeface="+mn-ea"/>
                <a:cs typeface="+mn-cs"/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buNone/>
              <a:defRPr/>
            </a:lvl5pPr>
          </a:lstStyle>
          <a:p>
            <a:pPr lvl="0"/>
            <a:r>
              <a:rPr lang="de-AT" dirty="0" err="1" smtClean="0"/>
              <a:t>AutorIn</a:t>
            </a:r>
            <a:endParaRPr lang="de-AT" dirty="0"/>
          </a:p>
        </p:txBody>
      </p:sp>
      <p:sp>
        <p:nvSpPr>
          <p:cNvPr id="13" name="Inhaltsplatzhalter 13"/>
          <p:cNvSpPr>
            <a:spLocks noGrp="1"/>
          </p:cNvSpPr>
          <p:nvPr>
            <p:ph sz="quarter" idx="14"/>
          </p:nvPr>
        </p:nvSpPr>
        <p:spPr>
          <a:xfrm>
            <a:off x="648000" y="2559038"/>
            <a:ext cx="3744000" cy="3456000"/>
          </a:xfrm>
        </p:spPr>
        <p:txBody>
          <a:bodyPr/>
          <a:lstStyle>
            <a:lvl1pPr>
              <a:buClr>
                <a:srgbClr val="008E5C"/>
              </a:buClr>
              <a:defRPr/>
            </a:lvl1pPr>
            <a:lvl2pPr>
              <a:buClr>
                <a:srgbClr val="008E5C"/>
              </a:buClr>
              <a:defRPr/>
            </a:lvl2pPr>
            <a:lvl3pPr>
              <a:buClr>
                <a:srgbClr val="008E5C"/>
              </a:buClr>
              <a:defRPr/>
            </a:lvl3pPr>
            <a:lvl4pPr>
              <a:buClr>
                <a:srgbClr val="008E5C"/>
              </a:buClr>
              <a:defRPr/>
            </a:lvl4pPr>
            <a:lvl5pPr>
              <a:buClr>
                <a:srgbClr val="008E5C"/>
              </a:buClr>
              <a:defRPr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14" name="Inhaltsplatzhalter 13"/>
          <p:cNvSpPr>
            <a:spLocks noGrp="1"/>
          </p:cNvSpPr>
          <p:nvPr>
            <p:ph sz="quarter" idx="15"/>
          </p:nvPr>
        </p:nvSpPr>
        <p:spPr>
          <a:xfrm>
            <a:off x="4615775" y="2559038"/>
            <a:ext cx="3744000" cy="3456000"/>
          </a:xfrm>
        </p:spPr>
        <p:txBody>
          <a:bodyPr/>
          <a:lstStyle>
            <a:lvl1pPr>
              <a:spcBef>
                <a:spcPts val="600"/>
              </a:spcBef>
              <a:buClr>
                <a:srgbClr val="008E5C"/>
              </a:buClr>
              <a:defRPr/>
            </a:lvl1pPr>
            <a:lvl2pPr>
              <a:buClr>
                <a:srgbClr val="008E5C"/>
              </a:buClr>
              <a:defRPr/>
            </a:lvl2pPr>
            <a:lvl3pPr>
              <a:buClr>
                <a:srgbClr val="008E5C"/>
              </a:buClr>
              <a:defRPr/>
            </a:lvl3pPr>
            <a:lvl4pPr>
              <a:buClr>
                <a:srgbClr val="008E5C"/>
              </a:buClr>
              <a:defRPr/>
            </a:lvl4pPr>
            <a:lvl5pPr>
              <a:buClr>
                <a:srgbClr val="008E5C"/>
              </a:buClr>
              <a:defRPr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82153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Titel der Präsentation</a:t>
            </a:r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988488-6955-4F96-8335-DA737F10058D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Folientitel</a:t>
            </a:r>
            <a:br>
              <a:rPr lang="de-DE" dirty="0" smtClean="0"/>
            </a:br>
            <a:r>
              <a:rPr lang="de-DE" dirty="0" smtClean="0"/>
              <a:t>kann auch 2-zeilig sein</a:t>
            </a:r>
            <a:endParaRPr lang="de-AT" dirty="0"/>
          </a:p>
        </p:txBody>
      </p:sp>
      <p:sp>
        <p:nvSpPr>
          <p:cNvPr id="9" name="Inhaltsplatzhalter 18"/>
          <p:cNvSpPr>
            <a:spLocks noGrp="1"/>
          </p:cNvSpPr>
          <p:nvPr>
            <p:ph sz="quarter" idx="13" hasCustomPrompt="1"/>
          </p:nvPr>
        </p:nvSpPr>
        <p:spPr>
          <a:xfrm>
            <a:off x="295992" y="6480000"/>
            <a:ext cx="2995612" cy="184150"/>
          </a:xfrm>
        </p:spPr>
        <p:txBody>
          <a:bodyPr wrap="none" lIns="0" tIns="0" rIns="0" bIns="0"/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lang="de-DE" sz="1200" kern="1200" dirty="0" smtClean="0">
                <a:solidFill>
                  <a:srgbClr val="6F6F6F"/>
                </a:solidFill>
                <a:latin typeface="+mn-lt"/>
                <a:ea typeface="+mn-ea"/>
                <a:cs typeface="+mn-cs"/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buNone/>
              <a:defRPr/>
            </a:lvl5pPr>
          </a:lstStyle>
          <a:p>
            <a:pPr lvl="0"/>
            <a:r>
              <a:rPr lang="de-AT" dirty="0" err="1" smtClean="0"/>
              <a:t>AutorIn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66343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Titel der Präsentation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988488-6955-4F96-8335-DA737F10058D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7" name="Inhaltsplatzhalter 18"/>
          <p:cNvSpPr>
            <a:spLocks noGrp="1"/>
          </p:cNvSpPr>
          <p:nvPr>
            <p:ph sz="quarter" idx="13" hasCustomPrompt="1"/>
          </p:nvPr>
        </p:nvSpPr>
        <p:spPr>
          <a:xfrm>
            <a:off x="295992" y="6480000"/>
            <a:ext cx="2995612" cy="184150"/>
          </a:xfrm>
        </p:spPr>
        <p:txBody>
          <a:bodyPr wrap="none" lIns="0" tIns="0" rIns="0" bIns="0"/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lang="de-DE" sz="1200" kern="1200" dirty="0" smtClean="0">
                <a:solidFill>
                  <a:srgbClr val="6F6F6F"/>
                </a:solidFill>
                <a:latin typeface="+mn-lt"/>
                <a:ea typeface="+mn-ea"/>
                <a:cs typeface="+mn-cs"/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buNone/>
              <a:defRPr/>
            </a:lvl5pPr>
          </a:lstStyle>
          <a:p>
            <a:pPr lvl="0"/>
            <a:r>
              <a:rPr lang="de-AT" dirty="0" err="1" smtClean="0"/>
              <a:t>AutorIn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93636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47999" y="720000"/>
            <a:ext cx="3024000" cy="739019"/>
          </a:xfrm>
        </p:spPr>
        <p:txBody>
          <a:bodyPr anchor="t"/>
          <a:lstStyle>
            <a:lvl1pPr algn="l">
              <a:lnSpc>
                <a:spcPts val="2300"/>
              </a:lnSpc>
              <a:defRPr sz="2000" b="1"/>
            </a:lvl1pPr>
          </a:lstStyle>
          <a:p>
            <a:r>
              <a:rPr lang="de-AT" dirty="0" smtClean="0"/>
              <a:t>Folientitel</a:t>
            </a:r>
            <a:br>
              <a:rPr lang="de-AT" dirty="0" smtClean="0"/>
            </a:br>
            <a:r>
              <a:rPr lang="de-AT" dirty="0" smtClean="0"/>
              <a:t>kann auch 2-zeilig sein</a:t>
            </a:r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48000" y="1519198"/>
            <a:ext cx="3024000" cy="448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600"/>
              </a:spcBef>
              <a:buClr>
                <a:srgbClr val="008E5C"/>
              </a:buClr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Titel der Präsentation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988488-6955-4F96-8335-DA737F10058D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0" name="Inhaltsplatzhalter 18"/>
          <p:cNvSpPr>
            <a:spLocks noGrp="1"/>
          </p:cNvSpPr>
          <p:nvPr>
            <p:ph sz="quarter" idx="13" hasCustomPrompt="1"/>
          </p:nvPr>
        </p:nvSpPr>
        <p:spPr>
          <a:xfrm>
            <a:off x="295992" y="6480000"/>
            <a:ext cx="2995612" cy="184150"/>
          </a:xfrm>
        </p:spPr>
        <p:txBody>
          <a:bodyPr wrap="none" lIns="0" tIns="0" rIns="0" bIns="0"/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lang="de-DE" sz="1200" kern="1200" dirty="0" smtClean="0">
                <a:solidFill>
                  <a:srgbClr val="6F6F6F"/>
                </a:solidFill>
                <a:latin typeface="+mn-lt"/>
                <a:ea typeface="+mn-ea"/>
                <a:cs typeface="+mn-cs"/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buNone/>
              <a:defRPr/>
            </a:lvl5pPr>
          </a:lstStyle>
          <a:p>
            <a:pPr lvl="0"/>
            <a:r>
              <a:rPr lang="de-AT" dirty="0" err="1" smtClean="0"/>
              <a:t>AutorIn</a:t>
            </a:r>
            <a:endParaRPr lang="de-AT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4"/>
          </p:nvPr>
        </p:nvSpPr>
        <p:spPr>
          <a:xfrm>
            <a:off x="3895775" y="720000"/>
            <a:ext cx="4464000" cy="5292000"/>
          </a:xfrm>
        </p:spPr>
        <p:txBody>
          <a:bodyPr/>
          <a:lstStyle>
            <a:lvl1pPr>
              <a:buClr>
                <a:srgbClr val="008E5C"/>
              </a:buClr>
              <a:defRPr/>
            </a:lvl1pPr>
            <a:lvl2pPr>
              <a:buClr>
                <a:srgbClr val="008E5C"/>
              </a:buClr>
              <a:defRPr/>
            </a:lvl2pPr>
            <a:lvl3pPr>
              <a:buClr>
                <a:srgbClr val="008E5C"/>
              </a:buClr>
              <a:defRPr/>
            </a:lvl3pPr>
            <a:lvl4pPr>
              <a:buClr>
                <a:srgbClr val="008E5C"/>
              </a:buClr>
              <a:defRPr/>
            </a:lvl4pPr>
            <a:lvl5pPr>
              <a:buClr>
                <a:srgbClr val="008E5C"/>
              </a:buClr>
              <a:defRPr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0238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438800"/>
            <a:ext cx="5486400" cy="819510"/>
          </a:xfrm>
        </p:spPr>
        <p:txBody>
          <a:bodyPr anchor="t"/>
          <a:lstStyle>
            <a:lvl1pPr algn="l">
              <a:lnSpc>
                <a:spcPts val="2300"/>
              </a:lnSpc>
              <a:defRPr sz="2000" b="1"/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720000"/>
            <a:ext cx="5486400" cy="3657300"/>
          </a:xfrm>
        </p:spPr>
        <p:txBody>
          <a:bodyPr lIns="0" tIns="0" rIns="0" bIns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02800"/>
            <a:ext cx="5486400" cy="702000"/>
          </a:xfrm>
        </p:spPr>
        <p:txBody>
          <a:bodyPr lIns="0" tIns="0" rIns="0" bIns="0"/>
          <a:lstStyle>
            <a:lvl1pPr marL="0" indent="0">
              <a:lnSpc>
                <a:spcPts val="1600"/>
              </a:lnSpc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Titel der Präsentation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988488-6955-4F96-8335-DA737F10058D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0" name="Inhaltsplatzhalter 18"/>
          <p:cNvSpPr>
            <a:spLocks noGrp="1"/>
          </p:cNvSpPr>
          <p:nvPr>
            <p:ph sz="quarter" idx="13" hasCustomPrompt="1"/>
          </p:nvPr>
        </p:nvSpPr>
        <p:spPr>
          <a:xfrm>
            <a:off x="295992" y="6480000"/>
            <a:ext cx="2995612" cy="184150"/>
          </a:xfrm>
        </p:spPr>
        <p:txBody>
          <a:bodyPr wrap="none" lIns="0" tIns="0" rIns="0" bIns="0"/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lang="de-DE" sz="1200" kern="1200" dirty="0" smtClean="0">
                <a:solidFill>
                  <a:srgbClr val="6F6F6F"/>
                </a:solidFill>
                <a:latin typeface="+mn-lt"/>
                <a:ea typeface="+mn-ea"/>
                <a:cs typeface="+mn-cs"/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buNone/>
              <a:defRPr/>
            </a:lvl5pPr>
          </a:lstStyle>
          <a:p>
            <a:pPr lvl="0"/>
            <a:r>
              <a:rPr lang="de-AT" dirty="0" err="1" smtClean="0"/>
              <a:t>AutorIn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7097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8000" y="720000"/>
            <a:ext cx="770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Folientitel</a:t>
            </a:r>
            <a:br>
              <a:rPr lang="de-DE" dirty="0" smtClean="0"/>
            </a:br>
            <a:r>
              <a:rPr lang="de-DE" dirty="0" smtClean="0"/>
              <a:t>kann auch 2-zeilig sein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8000" y="1872000"/>
            <a:ext cx="7704000" cy="41430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 smtClean="0"/>
              <a:t>Textmasterformat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469285" y="6480000"/>
            <a:ext cx="3888000" cy="184666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lvl1pPr algn="r">
              <a:defRPr sz="1200">
                <a:solidFill>
                  <a:srgbClr val="6F6F6F"/>
                </a:solidFill>
              </a:defRPr>
            </a:lvl1pPr>
          </a:lstStyle>
          <a:p>
            <a:r>
              <a:rPr lang="de-AT" dirty="0" smtClean="0"/>
              <a:t>Titel der Präsentation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38687" y="6480000"/>
            <a:ext cx="299313" cy="184666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r">
              <a:defRPr sz="1200">
                <a:solidFill>
                  <a:srgbClr val="6F6F6F"/>
                </a:solidFill>
              </a:defRPr>
            </a:lvl1pPr>
          </a:lstStyle>
          <a:p>
            <a:fld id="{3F988488-6955-4F96-8335-DA737F10058D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8" name="Fußzeilenplatzhalter 4"/>
          <p:cNvSpPr txBox="1">
            <a:spLocks/>
          </p:cNvSpPr>
          <p:nvPr userDrawn="1"/>
        </p:nvSpPr>
        <p:spPr>
          <a:xfrm>
            <a:off x="180000" y="6381328"/>
            <a:ext cx="28956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AT" dirty="0"/>
          </a:p>
        </p:txBody>
      </p:sp>
      <p:sp>
        <p:nvSpPr>
          <p:cNvPr id="9" name="Fußzeilenplatzhalter 4"/>
          <p:cNvSpPr txBox="1">
            <a:spLocks/>
          </p:cNvSpPr>
          <p:nvPr userDrawn="1"/>
        </p:nvSpPr>
        <p:spPr>
          <a:xfrm>
            <a:off x="158405" y="6381327"/>
            <a:ext cx="28956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AT" dirty="0"/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600" y="176400"/>
            <a:ext cx="1377696" cy="359664"/>
          </a:xfrm>
          <a:prstGeom prst="rect">
            <a:avLst/>
          </a:prstGeom>
        </p:spPr>
      </p:pic>
      <p:cxnSp>
        <p:nvCxnSpPr>
          <p:cNvPr id="10" name="Gerade Verbindung 9"/>
          <p:cNvCxnSpPr/>
          <p:nvPr userDrawn="1"/>
        </p:nvCxnSpPr>
        <p:spPr>
          <a:xfrm>
            <a:off x="295200" y="6368400"/>
            <a:ext cx="8553600" cy="0"/>
          </a:xfrm>
          <a:prstGeom prst="line">
            <a:avLst/>
          </a:prstGeom>
          <a:ln>
            <a:solidFill>
              <a:srgbClr val="008E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169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800" b="1" kern="1200" baseline="0">
          <a:solidFill>
            <a:srgbClr val="008E5C"/>
          </a:solidFill>
          <a:latin typeface="+mj-lt"/>
          <a:ea typeface="+mj-ea"/>
          <a:cs typeface="+mj-cs"/>
        </a:defRPr>
      </a:lvl1pPr>
    </p:titleStyle>
    <p:bodyStyle>
      <a:lvl1pPr marL="36000" indent="-36000" algn="l" defTabSz="914400" rtl="0" eaLnBrk="1" latinLnBrk="0" hangingPunct="1">
        <a:lnSpc>
          <a:spcPts val="3000"/>
        </a:lnSpc>
        <a:spcBef>
          <a:spcPts val="0"/>
        </a:spcBef>
        <a:spcAft>
          <a:spcPts val="500"/>
        </a:spcAft>
        <a:buClr>
          <a:srgbClr val="008E5C"/>
        </a:buClr>
        <a:buSzPct val="25000"/>
        <a:buFont typeface="Arial" panose="020B0604020202020204" pitchFamily="34" charset="0"/>
        <a:buChar char="·"/>
        <a:defRPr sz="2600" kern="1200" baseline="0">
          <a:solidFill>
            <a:srgbClr val="6F6F6F"/>
          </a:solidFill>
          <a:latin typeface="+mn-lt"/>
          <a:ea typeface="+mn-ea"/>
          <a:cs typeface="+mn-cs"/>
        </a:defRPr>
      </a:lvl1pPr>
      <a:lvl2pPr marL="252000" indent="-216000" algn="l" defTabSz="914400" rtl="0" eaLnBrk="1" latinLnBrk="0" hangingPunct="1">
        <a:lnSpc>
          <a:spcPts val="2900"/>
        </a:lnSpc>
        <a:spcBef>
          <a:spcPts val="0"/>
        </a:spcBef>
        <a:spcAft>
          <a:spcPts val="500"/>
        </a:spcAft>
        <a:buClr>
          <a:srgbClr val="008E5C"/>
        </a:buClr>
        <a:buFont typeface="Arial" panose="020B0604020202020204" pitchFamily="34" charset="0"/>
        <a:buChar char="•"/>
        <a:defRPr sz="2400" kern="1200">
          <a:solidFill>
            <a:srgbClr val="6F6F6F"/>
          </a:solidFill>
          <a:latin typeface="+mn-lt"/>
          <a:ea typeface="+mn-ea"/>
          <a:cs typeface="+mn-cs"/>
        </a:defRPr>
      </a:lvl2pPr>
      <a:lvl3pPr marL="540000" indent="-288000" algn="l" defTabSz="914400" rtl="0" eaLnBrk="1" latinLnBrk="0" hangingPunct="1">
        <a:lnSpc>
          <a:spcPts val="2500"/>
        </a:lnSpc>
        <a:spcBef>
          <a:spcPts val="0"/>
        </a:spcBef>
        <a:spcAft>
          <a:spcPts val="500"/>
        </a:spcAft>
        <a:buClr>
          <a:srgbClr val="008E5C"/>
        </a:buClr>
        <a:buFont typeface="Arial" panose="020B0604020202020204" pitchFamily="34" charset="0"/>
        <a:buChar char="–"/>
        <a:tabLst/>
        <a:defRPr lang="de-DE" sz="2000" kern="1200" dirty="0" smtClean="0">
          <a:solidFill>
            <a:srgbClr val="6F6F6F"/>
          </a:solidFill>
          <a:latin typeface="+mn-lt"/>
          <a:ea typeface="+mn-ea"/>
          <a:cs typeface="+mn-cs"/>
        </a:defRPr>
      </a:lvl3pPr>
      <a:lvl4pPr marL="756000" indent="-216000" algn="l" defTabSz="914400" rtl="0" eaLnBrk="1" latinLnBrk="0" hangingPunct="1">
        <a:lnSpc>
          <a:spcPts val="2500"/>
        </a:lnSpc>
        <a:spcBef>
          <a:spcPts val="0"/>
        </a:spcBef>
        <a:spcAft>
          <a:spcPts val="500"/>
        </a:spcAft>
        <a:buClr>
          <a:srgbClr val="008E5C"/>
        </a:buClr>
        <a:buFont typeface="Arial" panose="020B0604020202020204" pitchFamily="34" charset="0"/>
        <a:buChar char="•"/>
        <a:defRPr lang="de-DE" sz="2000" i="1" kern="1200" dirty="0" smtClean="0">
          <a:solidFill>
            <a:srgbClr val="6F6F6F"/>
          </a:solidFill>
          <a:latin typeface="+mn-lt"/>
          <a:ea typeface="+mn-ea"/>
          <a:cs typeface="+mn-cs"/>
        </a:defRPr>
      </a:lvl4pPr>
      <a:lvl5pPr marL="1008000" indent="-234000" algn="l" defTabSz="914400" rtl="0" eaLnBrk="1" latinLnBrk="0" hangingPunct="1">
        <a:lnSpc>
          <a:spcPts val="2500"/>
        </a:lnSpc>
        <a:spcBef>
          <a:spcPts val="0"/>
        </a:spcBef>
        <a:spcAft>
          <a:spcPts val="500"/>
        </a:spcAft>
        <a:buClr>
          <a:srgbClr val="008E5C"/>
        </a:buClr>
        <a:buFont typeface="Arial" panose="020B0604020202020204" pitchFamily="34" charset="0"/>
        <a:buChar char="-"/>
        <a:defRPr sz="2000" i="1" kern="1200">
          <a:solidFill>
            <a:srgbClr val="6F6F6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F248F-57EE-473D-A492-0965972F29E3}" type="datetimeFigureOut">
              <a:rPr lang="de-AT" smtClean="0"/>
              <a:t>05.10.2018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B129C-A6E4-48D4-9EFC-AB2D4B4B4F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45533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ozialversicherung.at/portal27/esvportal/content?contentid=10007.746831&amp;viewmode=conten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647999" y="2238375"/>
            <a:ext cx="7838775" cy="4124325"/>
          </a:xfrm>
        </p:spPr>
        <p:txBody>
          <a:bodyPr/>
          <a:lstStyle/>
          <a:p>
            <a:pPr algn="ctr">
              <a:spcAft>
                <a:spcPts val="600"/>
              </a:spcAft>
            </a:pPr>
            <a:r>
              <a:rPr lang="de-DE" sz="3200" b="1" dirty="0" smtClean="0">
                <a:solidFill>
                  <a:schemeClr val="tx1"/>
                </a:solidFill>
              </a:rPr>
              <a:t>Beantragung </a:t>
            </a:r>
            <a:r>
              <a:rPr lang="de-DE" sz="3200" b="1" dirty="0">
                <a:solidFill>
                  <a:schemeClr val="tx1"/>
                </a:solidFill>
              </a:rPr>
              <a:t>der Kinder-  und </a:t>
            </a:r>
            <a:r>
              <a:rPr lang="de-DE" sz="3200" b="1" dirty="0" err="1">
                <a:solidFill>
                  <a:schemeClr val="tx1"/>
                </a:solidFill>
              </a:rPr>
              <a:t>Jugendlichenrehabilitation</a:t>
            </a:r>
            <a:r>
              <a:rPr lang="de-DE" sz="3200" b="1" dirty="0">
                <a:solidFill>
                  <a:schemeClr val="tx1"/>
                </a:solidFill>
              </a:rPr>
              <a:t> – aus der Sicht der bewilligenden Stelle  und Erfüllung der Qualitätskriterien </a:t>
            </a:r>
            <a:endParaRPr lang="de-DE" altLang="de-DE" sz="3200" b="1" dirty="0">
              <a:solidFill>
                <a:schemeClr val="tx1"/>
              </a:solidFill>
            </a:endParaRPr>
          </a:p>
          <a:p>
            <a:pPr algn="ctr"/>
            <a:endParaRPr lang="de-DE" altLang="de-DE" sz="2000" b="1" dirty="0" smtClean="0">
              <a:solidFill>
                <a:schemeClr val="tx1"/>
              </a:solidFill>
            </a:endParaRPr>
          </a:p>
          <a:p>
            <a:pPr algn="ctr"/>
            <a:r>
              <a:rPr lang="de-DE" altLang="de-DE" sz="2000" b="1" dirty="0" smtClean="0">
                <a:solidFill>
                  <a:schemeClr val="tx1"/>
                </a:solidFill>
              </a:rPr>
              <a:t>Dr. Gudrun Seiwald </a:t>
            </a:r>
          </a:p>
          <a:p>
            <a:pPr algn="ctr"/>
            <a:r>
              <a:rPr lang="de-DE" altLang="de-DE" sz="1800" b="1" dirty="0" smtClean="0">
                <a:solidFill>
                  <a:schemeClr val="tx1"/>
                </a:solidFill>
              </a:rPr>
              <a:t>Leitende Ärztin der Tiroler Gebietskrankenkasse</a:t>
            </a:r>
          </a:p>
          <a:p>
            <a:pPr algn="ctr">
              <a:lnSpc>
                <a:spcPct val="100000"/>
              </a:lnSpc>
            </a:pPr>
            <a:endParaRPr lang="de-DE" altLang="de-DE" sz="2000" dirty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de-DE" altLang="de-DE" sz="1800" dirty="0" smtClean="0">
                <a:solidFill>
                  <a:schemeClr val="tx1"/>
                </a:solidFill>
              </a:rPr>
              <a:t>Wien, 19.10.2018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28950" y="1030426"/>
            <a:ext cx="7704000" cy="1017450"/>
          </a:xfrm>
        </p:spPr>
        <p:txBody>
          <a:bodyPr/>
          <a:lstStyle/>
          <a:p>
            <a:pPr algn="ctr"/>
            <a:r>
              <a:rPr lang="de-AT" dirty="0" smtClean="0"/>
              <a:t>Vernetzungstreffen Kinder- und </a:t>
            </a:r>
            <a:r>
              <a:rPr lang="de-AT" dirty="0" err="1" smtClean="0"/>
              <a:t>Jugendlichenrehabilitation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5907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95301" y="720000"/>
            <a:ext cx="8029574" cy="792000"/>
          </a:xfrm>
        </p:spPr>
        <p:txBody>
          <a:bodyPr/>
          <a:lstStyle/>
          <a:p>
            <a:r>
              <a:rPr lang="de-AT" dirty="0" smtClean="0"/>
              <a:t>Familienorientierte Rehabilitation in der ONK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988488-6955-4F96-8335-DA737F10058D}" type="slidenum">
              <a:rPr lang="de-AT" smtClean="0"/>
              <a:t>9</a:t>
            </a:fld>
            <a:endParaRPr lang="de-AT" dirty="0"/>
          </a:p>
        </p:txBody>
      </p:sp>
      <p:sp>
        <p:nvSpPr>
          <p:cNvPr id="12" name="Fußzeilenplatzhalter 1"/>
          <p:cNvSpPr txBox="1">
            <a:spLocks noGrp="1"/>
          </p:cNvSpPr>
          <p:nvPr>
            <p:ph type="ftr" sz="quarter" idx="10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rgbClr val="6F6F6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dirty="0" smtClean="0"/>
              <a:t>Vernetzungstreffen </a:t>
            </a:r>
            <a:r>
              <a:rPr lang="de-AT" dirty="0" err="1" smtClean="0"/>
              <a:t>Kinderreha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648000" y="1381125"/>
            <a:ext cx="7704000" cy="5076825"/>
          </a:xfrm>
        </p:spPr>
        <p:txBody>
          <a:bodyPr>
            <a:noAutofit/>
          </a:bodyPr>
          <a:lstStyle/>
          <a:p>
            <a:pPr marL="266700" indent="-266700">
              <a:buSzPct val="90000"/>
              <a:buFont typeface="Wingdings" panose="05000000000000000000" pitchFamily="2" charset="2"/>
              <a:buChar char="Ø"/>
            </a:pPr>
            <a:r>
              <a:rPr lang="de-DE" sz="2000" dirty="0" smtClean="0">
                <a:solidFill>
                  <a:schemeClr val="tx1"/>
                </a:solidFill>
              </a:rPr>
              <a:t>Die Familienorientierte Rehabilitation (FOR) gibt </a:t>
            </a:r>
            <a:r>
              <a:rPr lang="de-DE" sz="2000" dirty="0">
                <a:solidFill>
                  <a:schemeClr val="tx1"/>
                </a:solidFill>
              </a:rPr>
              <a:t>es nur in der Indikation ONK. Es wurden 2,5 Begleitpersonen in der FOR gerechnet, mehr beantragte Begleitpersonen in der FOR ist eine </a:t>
            </a:r>
            <a:r>
              <a:rPr lang="de-DE" sz="2000" dirty="0" smtClean="0">
                <a:solidFill>
                  <a:schemeClr val="tx1"/>
                </a:solidFill>
              </a:rPr>
              <a:t>Einzelfallentscheidung.</a:t>
            </a:r>
            <a:endParaRPr lang="de-AT" sz="2000" dirty="0">
              <a:solidFill>
                <a:schemeClr val="tx1"/>
              </a:solidFill>
            </a:endParaRPr>
          </a:p>
          <a:p>
            <a:pPr marL="266700" indent="-266700">
              <a:buSzPct val="90000"/>
              <a:buFont typeface="Wingdings" panose="05000000000000000000" pitchFamily="2" charset="2"/>
              <a:buChar char="Ø"/>
            </a:pPr>
            <a:r>
              <a:rPr lang="de-DE" sz="2000" dirty="0">
                <a:solidFill>
                  <a:schemeClr val="tx1"/>
                </a:solidFill>
              </a:rPr>
              <a:t>Vor einer Bewilligung der FOR muss medizinisch abgeklärt werden, ob es sich um eine „normale“ Begleitperson (ohne Therapiebedarf) oder um eine FOR-Begleitperson (mit Therapiebedarf) handelt. Für die Bewilligung einer Begleitperson im Sinne der FOR muss ein eigenes Antragsformular, das von einem Facharzt ausgefüllt wurde, vorliegen.</a:t>
            </a:r>
            <a:endParaRPr lang="de-AT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38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dirty="0" smtClean="0"/>
              <a:t>Vernetzungstreffen </a:t>
            </a:r>
            <a:r>
              <a:rPr lang="de-AT" dirty="0" err="1" smtClean="0"/>
              <a:t>Kinderreha</a:t>
            </a: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Rehabilitationsantrag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4"/>
          </p:nvPr>
        </p:nvSpPr>
        <p:spPr>
          <a:xfrm>
            <a:off x="657525" y="1614825"/>
            <a:ext cx="7924500" cy="4143600"/>
          </a:xfrm>
        </p:spPr>
        <p:txBody>
          <a:bodyPr>
            <a:normAutofit fontScale="25000" lnSpcReduction="20000"/>
          </a:bodyPr>
          <a:lstStyle/>
          <a:p>
            <a:pPr marL="0" indent="0">
              <a:buSzPct val="90000"/>
              <a:buNone/>
            </a:pPr>
            <a:r>
              <a:rPr lang="de-DE" sz="8000" dirty="0">
                <a:solidFill>
                  <a:schemeClr val="tx1"/>
                </a:solidFill>
              </a:rPr>
              <a:t>Es </a:t>
            </a:r>
            <a:r>
              <a:rPr lang="de-DE" sz="8000" dirty="0" smtClean="0">
                <a:solidFill>
                  <a:schemeClr val="tx1"/>
                </a:solidFill>
              </a:rPr>
              <a:t>wurde ein </a:t>
            </a:r>
            <a:r>
              <a:rPr lang="de-DE" sz="8000" dirty="0">
                <a:solidFill>
                  <a:schemeClr val="tx1"/>
                </a:solidFill>
              </a:rPr>
              <a:t>eigenes </a:t>
            </a:r>
            <a:r>
              <a:rPr lang="de-DE" sz="8000" dirty="0" smtClean="0">
                <a:solidFill>
                  <a:schemeClr val="tx1"/>
                </a:solidFill>
              </a:rPr>
              <a:t>bundesweit einheitliches </a:t>
            </a:r>
            <a:r>
              <a:rPr lang="de-DE" sz="8000" dirty="0">
                <a:solidFill>
                  <a:schemeClr val="tx1"/>
                </a:solidFill>
              </a:rPr>
              <a:t>Antragsformular für die Rehabilitation von Kindern und Jugendlichen sowie ein Beiblatt für </a:t>
            </a:r>
            <a:r>
              <a:rPr lang="de-DE" sz="8000" dirty="0" err="1">
                <a:solidFill>
                  <a:schemeClr val="tx1"/>
                </a:solidFill>
              </a:rPr>
              <a:t>SekundärpatientInnen</a:t>
            </a:r>
            <a:r>
              <a:rPr lang="de-DE" sz="8000" dirty="0">
                <a:solidFill>
                  <a:schemeClr val="tx1"/>
                </a:solidFill>
              </a:rPr>
              <a:t> in der familienorientierten </a:t>
            </a:r>
            <a:r>
              <a:rPr lang="de-DE" sz="8000" dirty="0" smtClean="0">
                <a:solidFill>
                  <a:schemeClr val="tx1"/>
                </a:solidFill>
              </a:rPr>
              <a:t>Rehabilitation </a:t>
            </a:r>
            <a:r>
              <a:rPr lang="de-DE" sz="8000" dirty="0">
                <a:solidFill>
                  <a:schemeClr val="tx1"/>
                </a:solidFill>
              </a:rPr>
              <a:t>der Indikation Onkologie erarbeitet</a:t>
            </a:r>
            <a:r>
              <a:rPr lang="de-DE" sz="8000" dirty="0" smtClean="0">
                <a:solidFill>
                  <a:schemeClr val="tx1"/>
                </a:solidFill>
              </a:rPr>
              <a:t>, das mit der ÖÄK akkordiert ist und seit März </a:t>
            </a:r>
            <a:r>
              <a:rPr lang="de-DE" sz="8000" dirty="0">
                <a:solidFill>
                  <a:schemeClr val="tx1"/>
                </a:solidFill>
              </a:rPr>
              <a:t>2018 </a:t>
            </a:r>
            <a:r>
              <a:rPr lang="de-AT" sz="8000" dirty="0" smtClean="0">
                <a:solidFill>
                  <a:schemeClr val="tx1"/>
                </a:solidFill>
              </a:rPr>
              <a:t>unter </a:t>
            </a:r>
            <a:r>
              <a:rPr lang="de-DE" sz="8000" u="sng" dirty="0">
                <a:hlinkClick r:id="rId2"/>
              </a:rPr>
              <a:t>https://</a:t>
            </a:r>
            <a:r>
              <a:rPr lang="de-DE" sz="8000" u="sng" dirty="0" smtClean="0">
                <a:hlinkClick r:id="rId2"/>
              </a:rPr>
              <a:t>www.sozialversicherung.at/portal27/esvportal/content?contentid=10007.746831&amp;viewmode=content</a:t>
            </a:r>
            <a:r>
              <a:rPr lang="de-DE" sz="8000" dirty="0"/>
              <a:t> </a:t>
            </a:r>
            <a:r>
              <a:rPr lang="de-DE" sz="8000" dirty="0" smtClean="0">
                <a:solidFill>
                  <a:schemeClr val="tx1"/>
                </a:solidFill>
              </a:rPr>
              <a:t>abrufbar </a:t>
            </a:r>
            <a:r>
              <a:rPr lang="de-DE" sz="8000" dirty="0">
                <a:solidFill>
                  <a:schemeClr val="tx1"/>
                </a:solidFill>
              </a:rPr>
              <a:t>ist.</a:t>
            </a:r>
            <a:endParaRPr lang="de-AT" sz="8000" dirty="0">
              <a:solidFill>
                <a:schemeClr val="tx1"/>
              </a:solidFill>
            </a:endParaRPr>
          </a:p>
          <a:p>
            <a:pPr marL="361950" indent="-361950">
              <a:buSzPct val="90000"/>
              <a:buFont typeface="Wingdings" panose="05000000000000000000" pitchFamily="2" charset="2"/>
              <a:buChar char="Ø"/>
            </a:pPr>
            <a:endParaRPr lang="de-AT" sz="3200" dirty="0">
              <a:solidFill>
                <a:schemeClr val="tx1"/>
              </a:solidFill>
            </a:endParaRPr>
          </a:p>
          <a:p>
            <a:pPr marL="0" indent="0">
              <a:buSzPct val="90000"/>
              <a:buNone/>
            </a:pPr>
            <a:r>
              <a:rPr lang="de-DE" dirty="0" smtClean="0">
                <a:solidFill>
                  <a:schemeClr val="tx1"/>
                </a:solidFill>
              </a:rPr>
              <a:t>. </a:t>
            </a:r>
          </a:p>
          <a:p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988488-6955-4F96-8335-DA737F10058D}" type="slidenum">
              <a:rPr lang="de-AT" smtClean="0"/>
              <a:t>10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6442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Titel der Präsentation</a:t>
            </a: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988488-6955-4F96-8335-DA737F10058D}" type="slidenum">
              <a:rPr lang="de-AT" smtClean="0"/>
              <a:t>11</a:t>
            </a:fld>
            <a:endParaRPr lang="de-AT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83" y="857250"/>
            <a:ext cx="3969106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347" y="638175"/>
            <a:ext cx="4113003" cy="6124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4407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Titel der Präsentation</a:t>
            </a: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988488-6955-4F96-8335-DA737F10058D}" type="slidenum">
              <a:rPr lang="de-AT" smtClean="0"/>
              <a:t>12</a:t>
            </a:fld>
            <a:endParaRPr lang="de-AT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50" y="233428"/>
            <a:ext cx="4657725" cy="6525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8932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sz="quarter" idx="14"/>
          </p:nvPr>
        </p:nvSpPr>
        <p:spPr>
          <a:xfrm>
            <a:off x="657525" y="1195725"/>
            <a:ext cx="7704000" cy="4143600"/>
          </a:xfrm>
        </p:spPr>
        <p:txBody>
          <a:bodyPr/>
          <a:lstStyle/>
          <a:p>
            <a:endParaRPr lang="de-AT" dirty="0" smtClean="0"/>
          </a:p>
          <a:p>
            <a:endParaRPr lang="de-AT" dirty="0"/>
          </a:p>
          <a:p>
            <a:endParaRPr lang="de-AT" dirty="0" smtClean="0"/>
          </a:p>
          <a:p>
            <a:pPr algn="ctr"/>
            <a:r>
              <a:rPr lang="de-AT" b="1" dirty="0" smtClean="0">
                <a:solidFill>
                  <a:srgbClr val="008E5C"/>
                </a:solidFill>
              </a:rPr>
              <a:t>Danke für Ihre Aufmerksamkeit!</a:t>
            </a:r>
            <a:endParaRPr lang="de-AT" b="1" dirty="0">
              <a:solidFill>
                <a:srgbClr val="008E5C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988488-6955-4F96-8335-DA737F10058D}" type="slidenum">
              <a:rPr lang="de-AT" smtClean="0"/>
              <a:t>13</a:t>
            </a:fld>
            <a:endParaRPr lang="de-AT" dirty="0"/>
          </a:p>
        </p:txBody>
      </p:sp>
      <p:sp>
        <p:nvSpPr>
          <p:cNvPr id="7" name="Fußzeilenplatzhalter 1"/>
          <p:cNvSpPr txBox="1">
            <a:spLocks/>
          </p:cNvSpPr>
          <p:nvPr/>
        </p:nvSpPr>
        <p:spPr>
          <a:xfrm>
            <a:off x="4621685" y="6466259"/>
            <a:ext cx="3888000" cy="184666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rgbClr val="6F6F6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dirty="0" smtClean="0"/>
              <a:t>Vernetzungstreffen </a:t>
            </a:r>
            <a:r>
              <a:rPr lang="de-AT" dirty="0" err="1" smtClean="0"/>
              <a:t>Kinderreha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7700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dirty="0" smtClean="0"/>
              <a:t>Vernetzungstreffen </a:t>
            </a:r>
            <a:r>
              <a:rPr lang="de-AT" dirty="0" err="1" smtClean="0"/>
              <a:t>Kinderreha</a:t>
            </a: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Allgemeines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4"/>
          </p:nvPr>
        </p:nvSpPr>
        <p:spPr>
          <a:xfrm>
            <a:off x="371475" y="1405275"/>
            <a:ext cx="7858125" cy="3452475"/>
          </a:xfrm>
        </p:spPr>
        <p:txBody>
          <a:bodyPr>
            <a:normAutofit fontScale="40000" lnSpcReduction="20000"/>
          </a:bodyPr>
          <a:lstStyle/>
          <a:p>
            <a:pPr marL="447675" indent="-447675">
              <a:buSzPct val="90000"/>
              <a:buFont typeface="Wingdings" panose="05000000000000000000" pitchFamily="2" charset="2"/>
              <a:buChar char="Ø"/>
            </a:pPr>
            <a:r>
              <a:rPr lang="de-AT" sz="7000" dirty="0" smtClean="0">
                <a:solidFill>
                  <a:schemeClr val="tx1"/>
                </a:solidFill>
              </a:rPr>
              <a:t>Der </a:t>
            </a:r>
            <a:r>
              <a:rPr lang="de-AT" sz="7000" b="1" dirty="0">
                <a:solidFill>
                  <a:schemeClr val="tx1"/>
                </a:solidFill>
              </a:rPr>
              <a:t>"Single Point </a:t>
            </a:r>
            <a:r>
              <a:rPr lang="de-AT" sz="7000" b="1" dirty="0" err="1">
                <a:solidFill>
                  <a:schemeClr val="tx1"/>
                </a:solidFill>
              </a:rPr>
              <a:t>of</a:t>
            </a:r>
            <a:r>
              <a:rPr lang="de-AT" sz="7000" b="1" dirty="0">
                <a:solidFill>
                  <a:schemeClr val="tx1"/>
                </a:solidFill>
              </a:rPr>
              <a:t> Service" </a:t>
            </a:r>
            <a:r>
              <a:rPr lang="de-AT" sz="7000" dirty="0">
                <a:solidFill>
                  <a:schemeClr val="tx1"/>
                </a:solidFill>
              </a:rPr>
              <a:t>für die </a:t>
            </a:r>
            <a:r>
              <a:rPr lang="de-AT" sz="7000" dirty="0" smtClean="0">
                <a:solidFill>
                  <a:schemeClr val="tx1"/>
                </a:solidFill>
              </a:rPr>
              <a:t>Antrags-stellung </a:t>
            </a:r>
            <a:r>
              <a:rPr lang="de-AT" sz="7000" dirty="0">
                <a:solidFill>
                  <a:schemeClr val="tx1"/>
                </a:solidFill>
              </a:rPr>
              <a:t>für Kinder bzw. Eltern sowie für die Bewilligung liegt beim jeweiligen </a:t>
            </a:r>
            <a:r>
              <a:rPr lang="de-AT" sz="7000" dirty="0" err="1" smtClean="0">
                <a:solidFill>
                  <a:schemeClr val="tx1"/>
                </a:solidFill>
              </a:rPr>
              <a:t>Sozialver</a:t>
            </a:r>
            <a:r>
              <a:rPr lang="de-AT" sz="7000" dirty="0" smtClean="0">
                <a:solidFill>
                  <a:schemeClr val="tx1"/>
                </a:solidFill>
              </a:rPr>
              <a:t>-sicherungsträger.</a:t>
            </a:r>
          </a:p>
          <a:p>
            <a:pPr>
              <a:buSzPct val="90000"/>
              <a:buFont typeface="Wingdings" panose="05000000000000000000" pitchFamily="2" charset="2"/>
              <a:buChar char="Ø"/>
            </a:pPr>
            <a:endParaRPr lang="de-AT" sz="7000" dirty="0">
              <a:solidFill>
                <a:schemeClr val="tx1"/>
              </a:solidFill>
            </a:endParaRPr>
          </a:p>
          <a:p>
            <a:pPr marL="447675" indent="-447675">
              <a:buSzPct val="90000"/>
              <a:buFont typeface="Wingdings" panose="05000000000000000000" pitchFamily="2" charset="2"/>
              <a:buChar char="Ø"/>
            </a:pPr>
            <a:r>
              <a:rPr lang="de-AT" sz="7000" dirty="0">
                <a:solidFill>
                  <a:schemeClr val="tx1"/>
                </a:solidFill>
              </a:rPr>
              <a:t>Medizinische Maßnahmen der Rehabilitation werden für Kinder und Jugendliche bis zum 18. Lebensjahr </a:t>
            </a:r>
            <a:r>
              <a:rPr lang="de-AT" sz="7000" dirty="0" smtClean="0">
                <a:solidFill>
                  <a:schemeClr val="tx1"/>
                </a:solidFill>
              </a:rPr>
              <a:t>gewährt</a:t>
            </a:r>
            <a:r>
              <a:rPr lang="de-AT" sz="7000" dirty="0">
                <a:solidFill>
                  <a:schemeClr val="tx1"/>
                </a:solidFill>
              </a:rPr>
              <a:t>.</a:t>
            </a:r>
          </a:p>
          <a:p>
            <a:pPr>
              <a:buSzPct val="90000"/>
              <a:buFont typeface="Wingdings" panose="05000000000000000000" pitchFamily="2" charset="2"/>
              <a:buChar char="Ø"/>
            </a:pPr>
            <a:endParaRPr lang="de-DE" sz="2000" b="1" dirty="0" smtClean="0">
              <a:solidFill>
                <a:schemeClr val="tx1"/>
              </a:solidFill>
            </a:endParaRPr>
          </a:p>
          <a:p>
            <a:pPr>
              <a:buSzPct val="90000"/>
              <a:buFont typeface="Wingdings" panose="05000000000000000000" pitchFamily="2" charset="2"/>
              <a:buChar char="Ø"/>
            </a:pPr>
            <a:endParaRPr lang="de-DE" sz="2000" b="1" dirty="0" smtClean="0">
              <a:solidFill>
                <a:schemeClr val="tx1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988488-6955-4F96-8335-DA737F10058D}" type="slidenum">
              <a:rPr lang="de-AT" smtClean="0"/>
              <a:t>1</a:t>
            </a:fld>
            <a:endParaRPr lang="de-AT" dirty="0"/>
          </a:p>
        </p:txBody>
      </p:sp>
      <p:sp>
        <p:nvSpPr>
          <p:cNvPr id="8" name="Rectangle 1026"/>
          <p:cNvSpPr>
            <a:spLocks noChangeArrowheads="1"/>
          </p:cNvSpPr>
          <p:nvPr/>
        </p:nvSpPr>
        <p:spPr bwMode="auto">
          <a:xfrm>
            <a:off x="180975" y="1365250"/>
            <a:ext cx="8534400" cy="533400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8612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48000" y="720000"/>
            <a:ext cx="7704000" cy="537300"/>
          </a:xfrm>
        </p:spPr>
        <p:txBody>
          <a:bodyPr/>
          <a:lstStyle/>
          <a:p>
            <a:r>
              <a:rPr lang="de-AT" dirty="0" smtClean="0"/>
              <a:t>Indikationen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4"/>
          </p:nvPr>
        </p:nvSpPr>
        <p:spPr>
          <a:xfrm>
            <a:off x="304800" y="1290974"/>
            <a:ext cx="8496300" cy="4976475"/>
          </a:xfrm>
        </p:spPr>
        <p:txBody>
          <a:bodyPr>
            <a:noAutofit/>
          </a:bodyPr>
          <a:lstStyle/>
          <a:p>
            <a:pPr marL="266700" indent="-266700">
              <a:buSzPct val="90000"/>
              <a:buFont typeface="Wingdings" panose="05000000000000000000" pitchFamily="2" charset="2"/>
              <a:buChar char="Ø"/>
            </a:pPr>
            <a:r>
              <a:rPr lang="de-DE" sz="2000" b="1" dirty="0" smtClean="0">
                <a:solidFill>
                  <a:schemeClr val="tx1"/>
                </a:solidFill>
              </a:rPr>
              <a:t>Mobilisierender Schwerpunkt</a:t>
            </a:r>
            <a:r>
              <a:rPr lang="de-AT" sz="2000" b="1" dirty="0" smtClean="0">
                <a:solidFill>
                  <a:schemeClr val="tx1"/>
                </a:solidFill>
              </a:rPr>
              <a:t>:</a:t>
            </a:r>
            <a:endParaRPr lang="de-AT" sz="2000" b="1" dirty="0">
              <a:solidFill>
                <a:schemeClr val="tx1"/>
              </a:solidFill>
            </a:endParaRPr>
          </a:p>
          <a:p>
            <a:pPr marL="447675" indent="266700">
              <a:buSzPct val="100000"/>
              <a:buFont typeface="Wingdings" panose="05000000000000000000" pitchFamily="2" charset="2"/>
              <a:buChar char="§"/>
            </a:pPr>
            <a:r>
              <a:rPr lang="de-DE" sz="1800" dirty="0" smtClean="0">
                <a:solidFill>
                  <a:schemeClr val="tx1"/>
                </a:solidFill>
              </a:rPr>
              <a:t>Bewegungs- und Stützapparat sowie Rheumatologie</a:t>
            </a:r>
            <a:endParaRPr lang="de-DE" sz="1800" dirty="0">
              <a:solidFill>
                <a:schemeClr val="tx1"/>
              </a:solidFill>
            </a:endParaRPr>
          </a:p>
          <a:p>
            <a:pPr marL="447675" indent="266700">
              <a:buSzPct val="100000"/>
              <a:buFont typeface="Wingdings" panose="05000000000000000000" pitchFamily="2" charset="2"/>
              <a:buChar char="§"/>
            </a:pPr>
            <a:r>
              <a:rPr lang="de-AT" sz="1800" dirty="0" smtClean="0">
                <a:solidFill>
                  <a:schemeClr val="tx1"/>
                </a:solidFill>
              </a:rPr>
              <a:t>Kinderchirurgie</a:t>
            </a:r>
          </a:p>
          <a:p>
            <a:pPr marL="714375" indent="-266700">
              <a:buSzPct val="100000"/>
              <a:buFont typeface="Wingdings" panose="05000000000000000000" pitchFamily="2" charset="2"/>
              <a:buChar char="§"/>
            </a:pPr>
            <a:r>
              <a:rPr lang="de-DE" sz="1800" dirty="0" smtClean="0">
                <a:solidFill>
                  <a:schemeClr val="tx1"/>
                </a:solidFill>
              </a:rPr>
              <a:t>Neurologie</a:t>
            </a:r>
          </a:p>
          <a:p>
            <a:pPr marL="714375" indent="-266700">
              <a:buSzPct val="100000"/>
              <a:buFont typeface="Wingdings" panose="05000000000000000000" pitchFamily="2" charset="2"/>
              <a:buChar char="§"/>
            </a:pPr>
            <a:r>
              <a:rPr lang="de-DE" sz="1800" dirty="0" smtClean="0">
                <a:solidFill>
                  <a:schemeClr val="tx1"/>
                </a:solidFill>
              </a:rPr>
              <a:t>Neurochirurgie</a:t>
            </a:r>
            <a:endParaRPr lang="de-DE" sz="1800" dirty="0">
              <a:solidFill>
                <a:schemeClr val="tx1"/>
              </a:solidFill>
            </a:endParaRPr>
          </a:p>
          <a:p>
            <a:pPr marL="266700" indent="-266700">
              <a:buSzPct val="90000"/>
              <a:buFont typeface="Wingdings" panose="05000000000000000000" pitchFamily="2" charset="2"/>
              <a:buChar char="Ø"/>
            </a:pPr>
            <a:r>
              <a:rPr lang="de-DE" sz="2000" b="1" dirty="0" smtClean="0">
                <a:solidFill>
                  <a:schemeClr val="tx1"/>
                </a:solidFill>
              </a:rPr>
              <a:t>Herz-Kreislauf-Erkrankungen und </a:t>
            </a:r>
            <a:r>
              <a:rPr lang="de-DE" sz="2000" b="1" dirty="0" err="1" smtClean="0">
                <a:solidFill>
                  <a:schemeClr val="tx1"/>
                </a:solidFill>
              </a:rPr>
              <a:t>Pulmologische</a:t>
            </a:r>
            <a:r>
              <a:rPr lang="de-DE" sz="2000" b="1" dirty="0" smtClean="0">
                <a:solidFill>
                  <a:schemeClr val="tx1"/>
                </a:solidFill>
              </a:rPr>
              <a:t> Erkrankungen </a:t>
            </a:r>
          </a:p>
          <a:p>
            <a:pPr marL="266700" indent="-266700">
              <a:buSzPct val="90000"/>
              <a:buFont typeface="Wingdings" panose="05000000000000000000" pitchFamily="2" charset="2"/>
              <a:buChar char="Ø"/>
            </a:pPr>
            <a:r>
              <a:rPr lang="de-DE" sz="2000" b="1" dirty="0" smtClean="0">
                <a:solidFill>
                  <a:schemeClr val="tx1"/>
                </a:solidFill>
              </a:rPr>
              <a:t>Onkologie und Stoffwechselerkrankungen</a:t>
            </a:r>
          </a:p>
          <a:p>
            <a:pPr marL="266700" indent="-266700">
              <a:buSzPct val="90000"/>
              <a:buFont typeface="Wingdings" panose="05000000000000000000" pitchFamily="2" charset="2"/>
              <a:buChar char="Ø"/>
            </a:pPr>
            <a:r>
              <a:rPr lang="de-DE" sz="2000" b="1" dirty="0" smtClean="0">
                <a:solidFill>
                  <a:schemeClr val="tx1"/>
                </a:solidFill>
              </a:rPr>
              <a:t>„mental </a:t>
            </a:r>
            <a:r>
              <a:rPr lang="de-DE" sz="2000" b="1" dirty="0" err="1" smtClean="0">
                <a:solidFill>
                  <a:schemeClr val="tx1"/>
                </a:solidFill>
              </a:rPr>
              <a:t>health</a:t>
            </a:r>
            <a:r>
              <a:rPr lang="de-DE" sz="2000" b="1" dirty="0" smtClean="0">
                <a:solidFill>
                  <a:schemeClr val="tx1"/>
                </a:solidFill>
              </a:rPr>
              <a:t>“ :</a:t>
            </a:r>
          </a:p>
          <a:p>
            <a:pPr marL="714375" indent="-266700">
              <a:buSzPct val="100000"/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</a:rPr>
              <a:t>Entwicklungs- und Sozialpädiatrie</a:t>
            </a:r>
          </a:p>
          <a:p>
            <a:pPr marL="714375" indent="-266700">
              <a:buSzPct val="100000"/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</a:rPr>
              <a:t>Kinder- und Jugendpsychiatrie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>
          <a:xfrm>
            <a:off x="8509685" y="6466259"/>
            <a:ext cx="299313" cy="184666"/>
          </a:xfrm>
        </p:spPr>
        <p:txBody>
          <a:bodyPr/>
          <a:lstStyle/>
          <a:p>
            <a:fld id="{3F988488-6955-4F96-8335-DA737F10058D}" type="slidenum">
              <a:rPr lang="de-AT" smtClean="0"/>
              <a:t>2</a:t>
            </a:fld>
            <a:endParaRPr lang="de-AT" dirty="0"/>
          </a:p>
        </p:txBody>
      </p:sp>
      <p:sp>
        <p:nvSpPr>
          <p:cNvPr id="7" name="Fußzeilenplatzhalter 1"/>
          <p:cNvSpPr txBox="1">
            <a:spLocks/>
          </p:cNvSpPr>
          <p:nvPr/>
        </p:nvSpPr>
        <p:spPr>
          <a:xfrm>
            <a:off x="4621685" y="6466259"/>
            <a:ext cx="3888000" cy="184666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rgbClr val="6F6F6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dirty="0" smtClean="0"/>
              <a:t>Vernetzungstreffen </a:t>
            </a:r>
            <a:r>
              <a:rPr lang="de-AT" dirty="0" err="1" smtClean="0"/>
              <a:t>Kinderreha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7630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48000" y="720000"/>
            <a:ext cx="7704000" cy="556350"/>
          </a:xfrm>
        </p:spPr>
        <p:txBody>
          <a:bodyPr/>
          <a:lstStyle/>
          <a:p>
            <a:r>
              <a:rPr lang="de-AT" dirty="0" smtClean="0"/>
              <a:t>Voraussetzungen für eine Rehabilitation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4"/>
          </p:nvPr>
        </p:nvSpPr>
        <p:spPr>
          <a:xfrm>
            <a:off x="609900" y="1310025"/>
            <a:ext cx="7704000" cy="4795500"/>
          </a:xfrm>
        </p:spPr>
        <p:txBody>
          <a:bodyPr>
            <a:normAutofit/>
          </a:bodyPr>
          <a:lstStyle/>
          <a:p>
            <a:pPr marL="266700" indent="-266700">
              <a:buSzPct val="90000"/>
              <a:buFont typeface="Wingdings" panose="05000000000000000000" pitchFamily="2" charset="2"/>
              <a:buChar char="Ø"/>
            </a:pPr>
            <a:r>
              <a:rPr lang="de-DE" sz="2800" b="1" dirty="0" smtClean="0">
                <a:solidFill>
                  <a:schemeClr val="tx1"/>
                </a:solidFill>
              </a:rPr>
              <a:t>Rehabilitationsbedürftigkeit</a:t>
            </a:r>
          </a:p>
          <a:p>
            <a:pPr marL="266700" indent="-266700">
              <a:buSzPct val="90000"/>
              <a:buFont typeface="Wingdings" panose="05000000000000000000" pitchFamily="2" charset="2"/>
              <a:buChar char="Ø"/>
            </a:pPr>
            <a:endParaRPr lang="de-DE" sz="2800" b="1" dirty="0" smtClean="0">
              <a:solidFill>
                <a:schemeClr val="tx1"/>
              </a:solidFill>
            </a:endParaRPr>
          </a:p>
          <a:p>
            <a:pPr marL="266700" indent="-266700">
              <a:buSzPct val="90000"/>
              <a:buFont typeface="Wingdings" panose="05000000000000000000" pitchFamily="2" charset="2"/>
              <a:buChar char="Ø"/>
            </a:pPr>
            <a:endParaRPr lang="de-DE" sz="2800" b="1" dirty="0">
              <a:solidFill>
                <a:schemeClr val="tx1"/>
              </a:solidFill>
            </a:endParaRPr>
          </a:p>
          <a:p>
            <a:pPr marL="266700" indent="-266700">
              <a:buSzPct val="90000"/>
              <a:buFont typeface="Wingdings" panose="05000000000000000000" pitchFamily="2" charset="2"/>
              <a:buChar char="Ø"/>
            </a:pPr>
            <a:endParaRPr lang="de-DE" sz="2800" b="1" dirty="0" smtClean="0">
              <a:solidFill>
                <a:schemeClr val="tx1"/>
              </a:solidFill>
            </a:endParaRPr>
          </a:p>
          <a:p>
            <a:pPr marL="266700" indent="-266700">
              <a:buSzPct val="90000"/>
              <a:buFont typeface="Wingdings" panose="05000000000000000000" pitchFamily="2" charset="2"/>
              <a:buChar char="Ø"/>
            </a:pPr>
            <a:r>
              <a:rPr lang="de-DE" sz="2800" b="1" dirty="0" smtClean="0">
                <a:solidFill>
                  <a:schemeClr val="tx1"/>
                </a:solidFill>
              </a:rPr>
              <a:t>Rehabilitationsfähigkeit/Therapiemotivation</a:t>
            </a:r>
          </a:p>
          <a:p>
            <a:pPr marL="266700" indent="-266700">
              <a:buSzPct val="90000"/>
              <a:buFont typeface="Wingdings" panose="05000000000000000000" pitchFamily="2" charset="2"/>
              <a:buChar char="Ø"/>
            </a:pPr>
            <a:endParaRPr lang="de-DE" sz="2800" b="1" dirty="0" smtClean="0">
              <a:solidFill>
                <a:schemeClr val="tx1"/>
              </a:solidFill>
            </a:endParaRPr>
          </a:p>
          <a:p>
            <a:pPr marL="266700" indent="-266700">
              <a:buSzPct val="90000"/>
              <a:buFont typeface="Wingdings" panose="05000000000000000000" pitchFamily="2" charset="2"/>
              <a:buChar char="Ø"/>
            </a:pPr>
            <a:endParaRPr lang="de-DE" sz="2800" b="1" dirty="0" smtClean="0">
              <a:solidFill>
                <a:schemeClr val="tx1"/>
              </a:solidFill>
            </a:endParaRPr>
          </a:p>
          <a:p>
            <a:pPr marL="266700" indent="-266700">
              <a:buSzPct val="90000"/>
              <a:buFont typeface="Wingdings" panose="05000000000000000000" pitchFamily="2" charset="2"/>
              <a:buChar char="Ø"/>
            </a:pPr>
            <a:r>
              <a:rPr lang="de-DE" sz="2800" b="1" dirty="0" smtClean="0">
                <a:solidFill>
                  <a:schemeClr val="tx1"/>
                </a:solidFill>
              </a:rPr>
              <a:t>Positive Rehabilitationsprognose</a:t>
            </a:r>
          </a:p>
          <a:p>
            <a:pPr marL="266700" indent="-266700">
              <a:buSzPct val="90000"/>
              <a:buFont typeface="Wingdings" panose="05000000000000000000" pitchFamily="2" charset="2"/>
              <a:buChar char="Ø"/>
            </a:pPr>
            <a:endParaRPr lang="de-DE" sz="2800" b="1" dirty="0" smtClean="0">
              <a:solidFill>
                <a:schemeClr val="tx1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988488-6955-4F96-8335-DA737F10058D}" type="slidenum">
              <a:rPr lang="de-AT" smtClean="0"/>
              <a:t>3</a:t>
            </a:fld>
            <a:endParaRPr lang="de-AT" dirty="0"/>
          </a:p>
        </p:txBody>
      </p:sp>
      <p:sp>
        <p:nvSpPr>
          <p:cNvPr id="7" name="Fußzeilenplatzhalter 1"/>
          <p:cNvSpPr txBox="1">
            <a:spLocks/>
          </p:cNvSpPr>
          <p:nvPr/>
        </p:nvSpPr>
        <p:spPr>
          <a:xfrm>
            <a:off x="4621685" y="6466259"/>
            <a:ext cx="3888000" cy="184666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rgbClr val="6F6F6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dirty="0" smtClean="0"/>
              <a:t>Vernetzungstreffen </a:t>
            </a:r>
            <a:r>
              <a:rPr lang="de-AT" dirty="0" err="1" smtClean="0"/>
              <a:t>Kinderreha</a:t>
            </a:r>
            <a:endParaRPr lang="de-AT" dirty="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843435" y="1733550"/>
            <a:ext cx="7556500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de-DE" altLang="de-DE" sz="2600" dirty="0"/>
              <a:t>Vermeidung/Beseitigung/Besserung/Hintanhalten </a:t>
            </a:r>
          </a:p>
          <a:p>
            <a:r>
              <a:rPr lang="de-DE" altLang="de-DE" sz="2600" dirty="0"/>
              <a:t>einer Verschlechterung von Fähigkeitsstörungen </a:t>
            </a:r>
          </a:p>
          <a:p>
            <a:r>
              <a:rPr lang="de-DE" altLang="de-DE" sz="2600" dirty="0"/>
              <a:t>od. Beeinträchtigungen</a:t>
            </a:r>
            <a:endParaRPr lang="de-AT" altLang="de-DE" sz="2600" dirty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843435" y="3438525"/>
            <a:ext cx="6384312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600" dirty="0" smtClean="0"/>
              <a:t>physische </a:t>
            </a:r>
            <a:r>
              <a:rPr lang="de-DE" altLang="de-DE" sz="2600" dirty="0"/>
              <a:t>und psychische Verfassung zur</a:t>
            </a:r>
          </a:p>
          <a:p>
            <a:r>
              <a:rPr lang="de-DE" altLang="de-DE" sz="2600" dirty="0"/>
              <a:t>Teilnahme an Reha-Maßnahmen</a:t>
            </a:r>
            <a:endParaRPr lang="de-AT" altLang="de-DE" sz="2600" dirty="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834815" y="4811905"/>
            <a:ext cx="757374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600" dirty="0" smtClean="0"/>
              <a:t>medizinisch </a:t>
            </a:r>
            <a:r>
              <a:rPr lang="de-DE" altLang="de-DE" sz="2600" dirty="0"/>
              <a:t>begründete Aussage über das Reha-</a:t>
            </a:r>
          </a:p>
          <a:p>
            <a:r>
              <a:rPr lang="de-DE" altLang="de-DE" sz="2600" dirty="0"/>
              <a:t>Potential (auf Basis d. Krankheitsverlaufes, </a:t>
            </a:r>
          </a:p>
          <a:p>
            <a:r>
              <a:rPr lang="de-DE" altLang="de-DE" sz="2600" dirty="0"/>
              <a:t>Kompensationspotentials etc.)</a:t>
            </a:r>
            <a:endParaRPr lang="de-AT" altLang="de-DE" sz="2600" dirty="0"/>
          </a:p>
        </p:txBody>
      </p:sp>
    </p:spTree>
    <p:extLst>
      <p:ext uri="{BB962C8B-B14F-4D97-AF65-F5344CB8AC3E}">
        <p14:creationId xmlns:p14="http://schemas.microsoft.com/office/powerpoint/2010/main" val="132098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Das bio-psycho-soziale Modell der ICF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988488-6955-4F96-8335-DA737F10058D}" type="slidenum">
              <a:rPr lang="de-AT" smtClean="0"/>
              <a:t>4</a:t>
            </a:fld>
            <a:endParaRPr lang="de-AT" dirty="0"/>
          </a:p>
        </p:txBody>
      </p:sp>
      <p:sp>
        <p:nvSpPr>
          <p:cNvPr id="7" name="Fußzeilenplatzhalter 1"/>
          <p:cNvSpPr txBox="1">
            <a:spLocks/>
          </p:cNvSpPr>
          <p:nvPr/>
        </p:nvSpPr>
        <p:spPr>
          <a:xfrm>
            <a:off x="4621685" y="6466259"/>
            <a:ext cx="3888000" cy="184666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rgbClr val="6F6F6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dirty="0" smtClean="0"/>
              <a:t>Vernetzungstreffen </a:t>
            </a:r>
            <a:r>
              <a:rPr lang="de-AT" dirty="0" err="1" smtClean="0"/>
              <a:t>Kinderreha</a:t>
            </a:r>
            <a:endParaRPr lang="de-AT" dirty="0"/>
          </a:p>
        </p:txBody>
      </p:sp>
      <p:sp>
        <p:nvSpPr>
          <p:cNvPr id="8" name="Text Box 29"/>
          <p:cNvSpPr txBox="1">
            <a:spLocks noGrp="1" noChangeArrowheads="1"/>
          </p:cNvSpPr>
          <p:nvPr>
            <p:ph sz="quarter" idx="14"/>
          </p:nvPr>
        </p:nvSpPr>
        <p:spPr bwMode="auto">
          <a:xfrm>
            <a:off x="276225" y="1300163"/>
            <a:ext cx="8001000" cy="4757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indent="0" algn="ctr">
              <a:buNone/>
            </a:pPr>
            <a:endParaRPr lang="de-AT" altLang="de-DE" sz="1800" b="1" dirty="0"/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2133600" y="1514475"/>
            <a:ext cx="5257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Gesundheitsproblem</a:t>
            </a:r>
          </a:p>
          <a:p>
            <a:pPr algn="ctr"/>
            <a:r>
              <a:rPr lang="de-DE" altLang="de-DE" sz="1800" b="1" dirty="0"/>
              <a:t>(Gesundheitsstörung oder Krankheit)</a:t>
            </a:r>
            <a:endParaRPr lang="de-AT" altLang="de-DE" sz="1800" b="1" dirty="0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190500" y="3133725"/>
            <a:ext cx="2514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Körperfunktionen und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de-DE" altLang="de-DE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strukturen</a:t>
            </a:r>
            <a:endParaRPr lang="de-DE" altLang="de-DE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altLang="de-DE" b="1" dirty="0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1" name="Text Box 26"/>
          <p:cNvSpPr txBox="1">
            <a:spLocks noChangeArrowheads="1"/>
          </p:cNvSpPr>
          <p:nvPr/>
        </p:nvSpPr>
        <p:spPr bwMode="auto">
          <a:xfrm>
            <a:off x="6486525" y="3307615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Teilhabe</a:t>
            </a:r>
            <a:endParaRPr lang="de-AT" altLang="de-DE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24"/>
          <p:cNvSpPr txBox="1">
            <a:spLocks noChangeArrowheads="1"/>
          </p:cNvSpPr>
          <p:nvPr/>
        </p:nvSpPr>
        <p:spPr bwMode="auto">
          <a:xfrm>
            <a:off x="3657600" y="3281451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Aktivitäten</a:t>
            </a:r>
            <a:endParaRPr lang="de-AT" altLang="de-DE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>
            <a:off x="1752600" y="2609850"/>
            <a:ext cx="5791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1743075" y="2600325"/>
            <a:ext cx="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7543800" y="2638425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 flipV="1">
            <a:off x="4648200" y="2076450"/>
            <a:ext cx="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4650260" y="2609850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 flipH="1">
            <a:off x="2705100" y="3429058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>
            <a:off x="3200400" y="3429058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>
            <a:off x="5638800" y="3464807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21" name="Line 15"/>
          <p:cNvSpPr>
            <a:spLocks noChangeShapeType="1"/>
          </p:cNvSpPr>
          <p:nvPr/>
        </p:nvSpPr>
        <p:spPr bwMode="auto">
          <a:xfrm flipH="1">
            <a:off x="5400675" y="3464807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1726085" y="4610100"/>
            <a:ext cx="5791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 flipV="1">
            <a:off x="1752600" y="4076700"/>
            <a:ext cx="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V="1">
            <a:off x="7517285" y="4076700"/>
            <a:ext cx="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25" name="Line 18"/>
          <p:cNvSpPr>
            <a:spLocks noChangeShapeType="1"/>
          </p:cNvSpPr>
          <p:nvPr/>
        </p:nvSpPr>
        <p:spPr bwMode="auto">
          <a:xfrm flipV="1">
            <a:off x="4650260" y="4000500"/>
            <a:ext cx="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2133600" y="5362575"/>
            <a:ext cx="175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Umwelt-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faktoren</a:t>
            </a:r>
            <a:endParaRPr lang="de-AT" altLang="de-DE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5486400" y="5381625"/>
            <a:ext cx="2819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personenbezogene Faktoren</a:t>
            </a:r>
            <a:endParaRPr lang="de-AT" altLang="de-DE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auto">
          <a:xfrm>
            <a:off x="2971800" y="4895850"/>
            <a:ext cx="3886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29" name="Line 19"/>
          <p:cNvSpPr>
            <a:spLocks noChangeShapeType="1"/>
          </p:cNvSpPr>
          <p:nvPr/>
        </p:nvSpPr>
        <p:spPr bwMode="auto">
          <a:xfrm>
            <a:off x="2962275" y="489585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30" name="Line 20"/>
          <p:cNvSpPr>
            <a:spLocks noChangeShapeType="1"/>
          </p:cNvSpPr>
          <p:nvPr/>
        </p:nvSpPr>
        <p:spPr bwMode="auto">
          <a:xfrm>
            <a:off x="6848475" y="489585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93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dirty="0" smtClean="0"/>
              <a:t>Vernetzungstreffen </a:t>
            </a:r>
            <a:r>
              <a:rPr lang="de-AT" dirty="0" err="1" smtClean="0"/>
              <a:t>Kinderreha</a:t>
            </a: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Allgemeine Zielsetzungen der Rehabilitation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988488-6955-4F96-8335-DA737F10058D}" type="slidenum">
              <a:rPr lang="de-AT" smtClean="0"/>
              <a:t>5</a:t>
            </a:fld>
            <a:endParaRPr lang="de-AT" dirty="0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228600" y="1362074"/>
            <a:ext cx="3943350" cy="2524125"/>
          </a:xfrm>
          <a:prstGeom prst="ellipse">
            <a:avLst/>
          </a:prstGeom>
          <a:solidFill>
            <a:srgbClr val="FFFFCC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</a:rPr>
              <a:t>bezogen auf 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</a:rPr>
              <a:t>Schädigungen 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</a:rPr>
              <a:t>und Funktions-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</a:rPr>
              <a:t>störungen</a:t>
            </a:r>
            <a:endParaRPr kumimoji="0" lang="de-AT" altLang="de-DE" sz="280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4648200" y="1438274"/>
            <a:ext cx="4019550" cy="2524126"/>
          </a:xfrm>
          <a:prstGeom prst="ellipse">
            <a:avLst/>
          </a:prstGeom>
          <a:solidFill>
            <a:srgbClr val="FFFFCC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</a:rPr>
              <a:t>bezogen auf 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</a:rPr>
              <a:t>Fähigkeits-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</a:rPr>
              <a:t>störungen</a:t>
            </a:r>
            <a:endParaRPr kumimoji="0" lang="de-AT" altLang="de-DE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228601" y="4114800"/>
            <a:ext cx="3943350" cy="2486025"/>
          </a:xfrm>
          <a:prstGeom prst="ellipse">
            <a:avLst/>
          </a:prstGeom>
          <a:solidFill>
            <a:srgbClr val="FFFFCC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</a:rPr>
              <a:t>bezogen auf 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</a:rPr>
              <a:t>Beeinträchtigungen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</a:rPr>
              <a:t>(der Teilhabe)</a:t>
            </a:r>
            <a:endParaRPr kumimoji="0" lang="de-AT" altLang="de-DE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4772024" y="4114800"/>
            <a:ext cx="4067175" cy="2486025"/>
          </a:xfrm>
          <a:prstGeom prst="ellipse">
            <a:avLst/>
          </a:prstGeom>
          <a:solidFill>
            <a:srgbClr val="FFFFCC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</a:rPr>
              <a:t>bezogen auf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</a:rPr>
              <a:t>Kontextfaktoren und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</a:rPr>
              <a:t>Risikofaktoren</a:t>
            </a:r>
            <a:endParaRPr kumimoji="0" lang="de-AT" altLang="de-DE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08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dirty="0" smtClean="0"/>
              <a:t>Vernetzungstreffen </a:t>
            </a:r>
            <a:r>
              <a:rPr lang="de-AT" dirty="0" err="1" smtClean="0"/>
              <a:t>Kinderreha</a:t>
            </a: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Reguläre Aufenthaltsdauer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4"/>
          </p:nvPr>
        </p:nvSpPr>
        <p:spPr>
          <a:xfrm>
            <a:off x="647999" y="1514475"/>
            <a:ext cx="7895925" cy="4501125"/>
          </a:xfrm>
        </p:spPr>
        <p:txBody>
          <a:bodyPr>
            <a:normAutofit/>
          </a:bodyPr>
          <a:lstStyle/>
          <a:p>
            <a:pPr lvl="0"/>
            <a:r>
              <a:rPr lang="de-AT" dirty="0">
                <a:solidFill>
                  <a:schemeClr val="tx1"/>
                </a:solidFill>
              </a:rPr>
              <a:t>Die regulären Aufenthaltsdauern sind </a:t>
            </a:r>
            <a:r>
              <a:rPr lang="de-AT" dirty="0" smtClean="0">
                <a:solidFill>
                  <a:schemeClr val="tx1"/>
                </a:solidFill>
              </a:rPr>
              <a:t>folgender-maßen </a:t>
            </a:r>
            <a:r>
              <a:rPr lang="de-AT" dirty="0">
                <a:solidFill>
                  <a:schemeClr val="tx1"/>
                </a:solidFill>
              </a:rPr>
              <a:t>festgelegt, wobei bei medizinischer </a:t>
            </a:r>
            <a:r>
              <a:rPr lang="de-AT" dirty="0" smtClean="0">
                <a:solidFill>
                  <a:schemeClr val="tx1"/>
                </a:solidFill>
              </a:rPr>
              <a:t>Not-wendigkeit </a:t>
            </a:r>
            <a:r>
              <a:rPr lang="de-AT" dirty="0">
                <a:solidFill>
                  <a:schemeClr val="tx1"/>
                </a:solidFill>
              </a:rPr>
              <a:t>die Möglichkeit zur Verlängerung besteht</a:t>
            </a:r>
            <a:r>
              <a:rPr lang="de-AT" dirty="0" smtClean="0">
                <a:solidFill>
                  <a:schemeClr val="tx1"/>
                </a:solidFill>
              </a:rPr>
              <a:t>:</a:t>
            </a:r>
          </a:p>
          <a:p>
            <a:pPr lvl="0"/>
            <a:r>
              <a:rPr lang="de-AT" dirty="0">
                <a:solidFill>
                  <a:schemeClr val="tx1"/>
                </a:solidFill>
              </a:rPr>
              <a:t/>
            </a:r>
            <a:br>
              <a:rPr lang="de-AT" dirty="0">
                <a:solidFill>
                  <a:schemeClr val="tx1"/>
                </a:solidFill>
              </a:rPr>
            </a:br>
            <a:r>
              <a:rPr lang="de-AT" dirty="0">
                <a:solidFill>
                  <a:schemeClr val="tx1"/>
                </a:solidFill>
              </a:rPr>
              <a:t>BSR/KCH/SON (MOB)	22 Tage</a:t>
            </a:r>
            <a:br>
              <a:rPr lang="de-AT" dirty="0">
                <a:solidFill>
                  <a:schemeClr val="tx1"/>
                </a:solidFill>
              </a:rPr>
            </a:br>
            <a:r>
              <a:rPr lang="de-AT" dirty="0">
                <a:solidFill>
                  <a:schemeClr val="tx1"/>
                </a:solidFill>
              </a:rPr>
              <a:t>NEU/NC (MOB)		29 Tage</a:t>
            </a:r>
            <a:br>
              <a:rPr lang="de-AT" dirty="0">
                <a:solidFill>
                  <a:schemeClr val="tx1"/>
                </a:solidFill>
              </a:rPr>
            </a:br>
            <a:r>
              <a:rPr lang="de-AT" dirty="0">
                <a:solidFill>
                  <a:schemeClr val="tx1"/>
                </a:solidFill>
              </a:rPr>
              <a:t>ONK (inkl. FOR)		29 Tage</a:t>
            </a:r>
            <a:br>
              <a:rPr lang="de-AT" dirty="0">
                <a:solidFill>
                  <a:schemeClr val="tx1"/>
                </a:solidFill>
              </a:rPr>
            </a:br>
            <a:r>
              <a:rPr lang="de-AT" dirty="0">
                <a:solidFill>
                  <a:schemeClr val="tx1"/>
                </a:solidFill>
              </a:rPr>
              <a:t>STV			</a:t>
            </a:r>
            <a:r>
              <a:rPr lang="de-AT" dirty="0" smtClean="0">
                <a:solidFill>
                  <a:schemeClr val="tx1"/>
                </a:solidFill>
              </a:rPr>
              <a:t>          22 </a:t>
            </a:r>
            <a:r>
              <a:rPr lang="de-AT" dirty="0">
                <a:solidFill>
                  <a:schemeClr val="tx1"/>
                </a:solidFill>
              </a:rPr>
              <a:t>Tage</a:t>
            </a:r>
            <a:br>
              <a:rPr lang="de-AT" dirty="0">
                <a:solidFill>
                  <a:schemeClr val="tx1"/>
                </a:solidFill>
              </a:rPr>
            </a:br>
            <a:r>
              <a:rPr lang="de-AT" dirty="0">
                <a:solidFill>
                  <a:schemeClr val="tx1"/>
                </a:solidFill>
              </a:rPr>
              <a:t>HKE			</a:t>
            </a:r>
            <a:r>
              <a:rPr lang="de-AT" dirty="0" smtClean="0">
                <a:solidFill>
                  <a:schemeClr val="tx1"/>
                </a:solidFill>
              </a:rPr>
              <a:t>          22 </a:t>
            </a:r>
            <a:r>
              <a:rPr lang="de-AT" dirty="0">
                <a:solidFill>
                  <a:schemeClr val="tx1"/>
                </a:solidFill>
              </a:rPr>
              <a:t>Tage</a:t>
            </a:r>
            <a:br>
              <a:rPr lang="de-AT" dirty="0">
                <a:solidFill>
                  <a:schemeClr val="tx1"/>
                </a:solidFill>
              </a:rPr>
            </a:br>
            <a:r>
              <a:rPr lang="de-AT" dirty="0">
                <a:solidFill>
                  <a:schemeClr val="tx1"/>
                </a:solidFill>
              </a:rPr>
              <a:t>PUL			</a:t>
            </a:r>
            <a:r>
              <a:rPr lang="de-AT" dirty="0" smtClean="0">
                <a:solidFill>
                  <a:schemeClr val="tx1"/>
                </a:solidFill>
              </a:rPr>
              <a:t>          22 </a:t>
            </a:r>
            <a:r>
              <a:rPr lang="de-AT" dirty="0">
                <a:solidFill>
                  <a:schemeClr val="tx1"/>
                </a:solidFill>
              </a:rPr>
              <a:t>Tage</a:t>
            </a:r>
            <a:br>
              <a:rPr lang="de-AT" dirty="0">
                <a:solidFill>
                  <a:schemeClr val="tx1"/>
                </a:solidFill>
              </a:rPr>
            </a:br>
            <a:r>
              <a:rPr lang="de-AT" dirty="0">
                <a:solidFill>
                  <a:schemeClr val="tx1"/>
                </a:solidFill>
              </a:rPr>
              <a:t>MHR (KJP/ESP)		36 Tage</a:t>
            </a:r>
          </a:p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988488-6955-4F96-8335-DA737F10058D}" type="slidenum">
              <a:rPr lang="de-AT" smtClean="0"/>
              <a:t>6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4358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Titel der Präsentation</a:t>
            </a: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Rehabilitationseinrichtungen für Kinder und Jugendliche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AT" sz="2000" b="1" u="sng" dirty="0" smtClean="0">
                <a:solidFill>
                  <a:schemeClr val="tx1"/>
                </a:solidFill>
              </a:rPr>
              <a:t>Bereits in Betrieb:</a:t>
            </a:r>
          </a:p>
          <a:p>
            <a:r>
              <a:rPr lang="de-AT" sz="2000" dirty="0" smtClean="0">
                <a:solidFill>
                  <a:schemeClr val="tx1"/>
                </a:solidFill>
              </a:rPr>
              <a:t>- Judendorf-Straßengel (ST), 31 Betten MOB</a:t>
            </a:r>
          </a:p>
          <a:p>
            <a:r>
              <a:rPr lang="de-AT" sz="2000" dirty="0" smtClean="0">
                <a:solidFill>
                  <a:schemeClr val="tx1"/>
                </a:solidFill>
              </a:rPr>
              <a:t>- Wildbad Einöd (ST), 28 Betten HKE u. PUL, </a:t>
            </a:r>
            <a:r>
              <a:rPr lang="de-AT" sz="2000" dirty="0">
                <a:solidFill>
                  <a:schemeClr val="tx1"/>
                </a:solidFill>
              </a:rPr>
              <a:t>24 Betten MH</a:t>
            </a:r>
          </a:p>
          <a:p>
            <a:r>
              <a:rPr lang="de-AT" sz="2000" dirty="0" smtClean="0">
                <a:solidFill>
                  <a:schemeClr val="tx1"/>
                </a:solidFill>
              </a:rPr>
              <a:t>- St</a:t>
            </a:r>
            <a:r>
              <a:rPr lang="de-AT" sz="2000" dirty="0">
                <a:solidFill>
                  <a:schemeClr val="tx1"/>
                </a:solidFill>
              </a:rPr>
              <a:t>. Veit im </a:t>
            </a:r>
            <a:r>
              <a:rPr lang="de-AT" sz="2000" dirty="0" err="1">
                <a:solidFill>
                  <a:schemeClr val="tx1"/>
                </a:solidFill>
              </a:rPr>
              <a:t>Pongau</a:t>
            </a:r>
            <a:r>
              <a:rPr lang="de-AT" sz="2000" dirty="0">
                <a:solidFill>
                  <a:schemeClr val="tx1"/>
                </a:solidFill>
              </a:rPr>
              <a:t> (S), 20 Betten ONK + 50 Betten FOR, 12 Betten STV</a:t>
            </a:r>
          </a:p>
          <a:p>
            <a:endParaRPr lang="de-AT" sz="1400" dirty="0">
              <a:solidFill>
                <a:schemeClr val="tx1"/>
              </a:solidFill>
            </a:endParaRPr>
          </a:p>
          <a:p>
            <a:r>
              <a:rPr lang="de-AT" sz="2000" b="1" u="sng" dirty="0">
                <a:solidFill>
                  <a:schemeClr val="tx1"/>
                </a:solidFill>
              </a:rPr>
              <a:t>Derzeit noch in Bau:</a:t>
            </a:r>
          </a:p>
          <a:p>
            <a:r>
              <a:rPr lang="de-AT" sz="2000" dirty="0" smtClean="0">
                <a:solidFill>
                  <a:schemeClr val="tx1"/>
                </a:solidFill>
              </a:rPr>
              <a:t>- Bad </a:t>
            </a:r>
            <a:r>
              <a:rPr lang="de-AT" sz="2000" dirty="0" err="1">
                <a:solidFill>
                  <a:schemeClr val="tx1"/>
                </a:solidFill>
              </a:rPr>
              <a:t>Erlach</a:t>
            </a:r>
            <a:r>
              <a:rPr lang="de-AT" sz="2000" dirty="0">
                <a:solidFill>
                  <a:schemeClr val="tx1"/>
                </a:solidFill>
              </a:rPr>
              <a:t> (NÖ), 67 Betten + 47 Betten MH</a:t>
            </a:r>
          </a:p>
          <a:p>
            <a:r>
              <a:rPr lang="de-AT" sz="2000" dirty="0" smtClean="0">
                <a:solidFill>
                  <a:schemeClr val="tx1"/>
                </a:solidFill>
              </a:rPr>
              <a:t>- Rohrbach </a:t>
            </a:r>
            <a:r>
              <a:rPr lang="de-AT" sz="2000" dirty="0">
                <a:solidFill>
                  <a:schemeClr val="tx1"/>
                </a:solidFill>
              </a:rPr>
              <a:t>(OÖ), 36 Betten, 17 Betten HKE + PUL, 24 Betten MH</a:t>
            </a:r>
          </a:p>
          <a:p>
            <a:r>
              <a:rPr lang="de-AT" sz="2000" dirty="0" smtClean="0">
                <a:solidFill>
                  <a:schemeClr val="tx1"/>
                </a:solidFill>
              </a:rPr>
              <a:t>- </a:t>
            </a:r>
            <a:r>
              <a:rPr lang="de-AT" sz="2000" dirty="0" err="1" smtClean="0">
                <a:solidFill>
                  <a:schemeClr val="tx1"/>
                </a:solidFill>
              </a:rPr>
              <a:t>Wiesing</a:t>
            </a:r>
            <a:r>
              <a:rPr lang="de-AT" sz="2000" dirty="0" smtClean="0">
                <a:solidFill>
                  <a:schemeClr val="tx1"/>
                </a:solidFill>
              </a:rPr>
              <a:t> </a:t>
            </a:r>
            <a:r>
              <a:rPr lang="de-AT" sz="2000" dirty="0">
                <a:solidFill>
                  <a:schemeClr val="tx1"/>
                </a:solidFill>
              </a:rPr>
              <a:t>(T), 22 Betten MOB, 17 MH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988488-6955-4F96-8335-DA737F10058D}" type="slidenum">
              <a:rPr lang="de-AT" smtClean="0"/>
              <a:t>7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40419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dirty="0" smtClean="0"/>
              <a:t>Vernetzungstreffen </a:t>
            </a:r>
            <a:r>
              <a:rPr lang="de-AT" dirty="0" err="1" smtClean="0"/>
              <a:t>Kinderreha</a:t>
            </a: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Begleitperson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4"/>
          </p:nvPr>
        </p:nvSpPr>
        <p:spPr>
          <a:xfrm>
            <a:off x="619425" y="1538625"/>
            <a:ext cx="7704000" cy="4143600"/>
          </a:xfrm>
        </p:spPr>
        <p:txBody>
          <a:bodyPr/>
          <a:lstStyle/>
          <a:p>
            <a:pPr marL="266700" indent="-266700">
              <a:buSzPct val="90000"/>
              <a:buFont typeface="Wingdings" panose="05000000000000000000" pitchFamily="2" charset="2"/>
              <a:buChar char="Ø"/>
            </a:pPr>
            <a:r>
              <a:rPr lang="de-DE" sz="2800" dirty="0">
                <a:solidFill>
                  <a:schemeClr val="tx1"/>
                </a:solidFill>
              </a:rPr>
              <a:t>In allen Indikationen kann grundsätzlich eine Begleitperson bewilligt werden und im </a:t>
            </a:r>
            <a:r>
              <a:rPr lang="de-DE" sz="2800" dirty="0" smtClean="0">
                <a:solidFill>
                  <a:schemeClr val="tx1"/>
                </a:solidFill>
              </a:rPr>
              <a:t>Einzel-fall </a:t>
            </a:r>
            <a:r>
              <a:rPr lang="de-DE" sz="2800" dirty="0">
                <a:solidFill>
                  <a:schemeClr val="tx1"/>
                </a:solidFill>
              </a:rPr>
              <a:t>auch ein </a:t>
            </a:r>
            <a:r>
              <a:rPr lang="de-DE" sz="2800" dirty="0" err="1">
                <a:solidFill>
                  <a:schemeClr val="tx1"/>
                </a:solidFill>
              </a:rPr>
              <a:t>unbetreutes</a:t>
            </a:r>
            <a:r>
              <a:rPr lang="de-DE" sz="2800" dirty="0">
                <a:solidFill>
                  <a:schemeClr val="tx1"/>
                </a:solidFill>
              </a:rPr>
              <a:t> Begleitkind</a:t>
            </a:r>
            <a:r>
              <a:rPr lang="de-DE" sz="28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SzPct val="90000"/>
              <a:buNone/>
            </a:pPr>
            <a:r>
              <a:rPr lang="de-DE" sz="2800" dirty="0" smtClean="0">
                <a:solidFill>
                  <a:schemeClr val="tx1"/>
                </a:solidFill>
              </a:rPr>
              <a:t> </a:t>
            </a:r>
          </a:p>
          <a:p>
            <a:pPr marL="266700" indent="-266700">
              <a:buSzPct val="90000"/>
              <a:buFont typeface="Wingdings" panose="05000000000000000000" pitchFamily="2" charset="2"/>
              <a:buChar char="Ø"/>
            </a:pPr>
            <a:r>
              <a:rPr lang="de-DE" sz="2800" dirty="0" smtClean="0">
                <a:solidFill>
                  <a:schemeClr val="tx1"/>
                </a:solidFill>
              </a:rPr>
              <a:t>Die Kosten für den </a:t>
            </a:r>
            <a:r>
              <a:rPr lang="de-DE" sz="2800" dirty="0">
                <a:solidFill>
                  <a:schemeClr val="tx1"/>
                </a:solidFill>
              </a:rPr>
              <a:t>Aufenthalt der </a:t>
            </a:r>
            <a:r>
              <a:rPr lang="de-DE" sz="2800" dirty="0" smtClean="0">
                <a:solidFill>
                  <a:schemeClr val="tx1"/>
                </a:solidFill>
              </a:rPr>
              <a:t>Begleit-person übernimmt </a:t>
            </a:r>
            <a:r>
              <a:rPr lang="de-DE" sz="2800" dirty="0">
                <a:solidFill>
                  <a:schemeClr val="tx1"/>
                </a:solidFill>
              </a:rPr>
              <a:t>der </a:t>
            </a:r>
            <a:r>
              <a:rPr lang="de-DE" sz="2800" dirty="0" smtClean="0">
                <a:solidFill>
                  <a:schemeClr val="tx1"/>
                </a:solidFill>
              </a:rPr>
              <a:t>Sozialversicherungs-träger, </a:t>
            </a:r>
            <a:r>
              <a:rPr lang="de-DE" sz="2800" dirty="0">
                <a:solidFill>
                  <a:schemeClr val="tx1"/>
                </a:solidFill>
              </a:rPr>
              <a:t>bei dem der Antrag </a:t>
            </a:r>
            <a:r>
              <a:rPr lang="de-DE" sz="2800" dirty="0" err="1">
                <a:solidFill>
                  <a:schemeClr val="tx1"/>
                </a:solidFill>
              </a:rPr>
              <a:t>zuständigerweise</a:t>
            </a:r>
            <a:r>
              <a:rPr lang="de-DE" sz="2800" dirty="0">
                <a:solidFill>
                  <a:schemeClr val="tx1"/>
                </a:solidFill>
              </a:rPr>
              <a:t> richtig eingelangt und bewilligt wurde.</a:t>
            </a:r>
            <a:endParaRPr lang="de-AT" sz="2800" dirty="0">
              <a:solidFill>
                <a:schemeClr val="tx1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988488-6955-4F96-8335-DA737F10058D}" type="slidenum">
              <a:rPr lang="de-AT" smtClean="0"/>
              <a:t>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1141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V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538</Words>
  <Application>Microsoft Office PowerPoint</Application>
  <PresentationFormat>Bildschirmpräsentation (4:3)</PresentationFormat>
  <Paragraphs>119</Paragraphs>
  <Slides>14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14</vt:i4>
      </vt:variant>
    </vt:vector>
  </HeadingPairs>
  <TitlesOfParts>
    <vt:vector size="16" baseType="lpstr">
      <vt:lpstr>Larissa</vt:lpstr>
      <vt:lpstr>Benutzerdefiniertes Design</vt:lpstr>
      <vt:lpstr>Vernetzungstreffen Kinder- und Jugendlichenrehabilitation</vt:lpstr>
      <vt:lpstr>Allgemeines</vt:lpstr>
      <vt:lpstr>Indikationen</vt:lpstr>
      <vt:lpstr>Voraussetzungen für eine Rehabilitation</vt:lpstr>
      <vt:lpstr>Das bio-psycho-soziale Modell der ICF</vt:lpstr>
      <vt:lpstr>Allgemeine Zielsetzungen der Rehabilitation</vt:lpstr>
      <vt:lpstr>Reguläre Aufenthaltsdauer</vt:lpstr>
      <vt:lpstr>Rehabilitationseinrichtungen für Kinder und Jugendliche</vt:lpstr>
      <vt:lpstr>Begleitperson</vt:lpstr>
      <vt:lpstr>Familienorientierte Rehabilitation in der ONK</vt:lpstr>
      <vt:lpstr>Rehabilitationsantrag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Robert Menghini</dc:creator>
  <cp:lastModifiedBy>Kawalirek Sabine</cp:lastModifiedBy>
  <cp:revision>145</cp:revision>
  <cp:lastPrinted>2016-10-17T07:41:50Z</cp:lastPrinted>
  <dcterms:created xsi:type="dcterms:W3CDTF">2013-11-15T09:05:04Z</dcterms:created>
  <dcterms:modified xsi:type="dcterms:W3CDTF">2018-10-05T10:19:25Z</dcterms:modified>
</cp:coreProperties>
</file>