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95" r:id="rId3"/>
    <p:sldId id="291" r:id="rId4"/>
    <p:sldId id="283" r:id="rId5"/>
    <p:sldId id="284" r:id="rId6"/>
    <p:sldId id="292" r:id="rId7"/>
    <p:sldId id="286" r:id="rId8"/>
    <p:sldId id="293" r:id="rId9"/>
    <p:sldId id="288" r:id="rId10"/>
    <p:sldId id="289" r:id="rId11"/>
    <p:sldId id="294" r:id="rId12"/>
    <p:sldId id="271" r:id="rId13"/>
  </p:sldIdLst>
  <p:sldSz cx="12192000" cy="6858000"/>
  <p:notesSz cx="6858000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10E412B-D3F4-A6E6-D23C-A5F1A533DA6A}" name="Kossmeier Michael" initials="KM" userId="Kossmeier Michael" providerId="None"/>
  <p188:author id="{F6765E87-E19C-AF36-A554-C8CECB797DFC}" name="Haas Nina" initials="NH" userId="S::Nina.Haas@sozialversicherung.at::fde9947c-d26f-42f6-b820-09fddae4952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3EE"/>
    <a:srgbClr val="069160"/>
    <a:srgbClr val="82CDBF"/>
    <a:srgbClr val="767F7A"/>
    <a:srgbClr val="B8E0D1"/>
    <a:srgbClr val="7EBEA3"/>
    <a:srgbClr val="99CBB6"/>
    <a:srgbClr val="CFEAE0"/>
    <a:srgbClr val="45B8A9"/>
    <a:srgbClr val="D0E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84444" autoAdjust="0"/>
  </p:normalViewPr>
  <p:slideViewPr>
    <p:cSldViewPr snapToGrid="0">
      <p:cViewPr varScale="1">
        <p:scale>
          <a:sx n="74" d="100"/>
          <a:sy n="74" d="100"/>
        </p:scale>
        <p:origin x="1232" y="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37F8F-C872-4C34-8C43-E94197011297}" type="datetimeFigureOut">
              <a:rPr lang="de-AT" smtClean="0"/>
              <a:t>15.07.2026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51219"/>
            <a:ext cx="548640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377317"/>
            <a:ext cx="2971800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20A3C-5E4B-49A4-AF51-EF9B140B4D3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0468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20A3C-5E4B-49A4-AF51-EF9B140B4D36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5043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20A3C-5E4B-49A4-AF51-EF9B140B4D36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50086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20A3C-5E4B-49A4-AF51-EF9B140B4D36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6630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9F5A1-5D51-406C-AB15-BF2EF7205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95A9965-507D-4C5F-9D15-048DD9413C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27FF63C-5442-179E-AD52-E836591043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87CF4C3-86A0-5B5E-95AE-9161562BF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20A3C-5E4B-49A4-AF51-EF9B140B4D36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54395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20A3C-5E4B-49A4-AF51-EF9B140B4D36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0923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20A3C-5E4B-49A4-AF51-EF9B140B4D36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8556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9957C2-F468-B1ED-E6B5-9943784A72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5131" y="1945064"/>
            <a:ext cx="9144000" cy="1026739"/>
          </a:xfrm>
        </p:spPr>
        <p:txBody>
          <a:bodyPr anchor="b"/>
          <a:lstStyle>
            <a:lvl1pPr algn="l">
              <a:defRPr sz="6000" b="1">
                <a:solidFill>
                  <a:srgbClr val="008E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Heilmittelreport 2026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BAB2DEF-4AEF-65A7-D673-FC26338CEC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5131" y="3063879"/>
            <a:ext cx="9144000" cy="36512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8E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Dachverband der Sozialversicherungen bearbeiten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AC2BEC-F330-4B96-53FE-4284B0AC6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03A1-474E-4391-9679-D79985375689}" type="datetimeFigureOut">
              <a:rPr lang="de-AT" smtClean="0"/>
              <a:t>15.07.2026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2256DE-371F-FC3A-3B1C-6FAACA553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D1BB2F-2463-FD5C-71A8-FEB247BCE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894E-D0E1-4AC9-951D-4B92B4215667}" type="slidenum">
              <a:rPr lang="de-AT" smtClean="0"/>
              <a:t>‹Nr.›</a:t>
            </a:fld>
            <a:endParaRPr lang="de-AT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C4DFEDF-4719-05E4-1B97-3A056FA4B8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7324"/>
            <a:ext cx="12192000" cy="236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2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9F539E-B4E5-B9DF-E64C-4D1FE00D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3B61BC5-0FD8-3694-2C58-47E106194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5FF433-61EE-1197-7698-3EF2724A4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E9D6FBC-DAA7-965F-21D8-E7BE7921D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03A1-474E-4391-9679-D79985375689}" type="datetimeFigureOut">
              <a:rPr lang="de-AT" smtClean="0"/>
              <a:t>15.07.2026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C26515-12E7-153E-4A0A-A9658D90C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8115EA2-004E-ECFD-9807-531A8CB0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894E-D0E1-4AC9-951D-4B92B4215667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36245A5-E5F8-0A3D-D871-40F3DA93F9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82"/>
            <a:ext cx="12192000" cy="21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5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E898200E-358D-9455-150E-3F524F33237C}"/>
              </a:ext>
            </a:extLst>
          </p:cNvPr>
          <p:cNvSpPr/>
          <p:nvPr userDrawn="1"/>
        </p:nvSpPr>
        <p:spPr>
          <a:xfrm>
            <a:off x="2" y="1"/>
            <a:ext cx="7863840" cy="6857999"/>
          </a:xfrm>
          <a:prstGeom prst="rect">
            <a:avLst/>
          </a:prstGeom>
          <a:solidFill>
            <a:srgbClr val="E5F3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A17A9C1-0ED9-AB14-8114-79E780F63D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760" y="574604"/>
            <a:ext cx="5850358" cy="781226"/>
          </a:xfrm>
        </p:spPr>
        <p:txBody>
          <a:bodyPr>
            <a:normAutofit/>
          </a:bodyPr>
          <a:lstStyle>
            <a:lvl1pPr>
              <a:defRPr>
                <a:solidFill>
                  <a:srgbClr val="008E5C"/>
                </a:solidFill>
              </a:defRPr>
            </a:lvl1pPr>
          </a:lstStyle>
          <a:p>
            <a:r>
              <a:rPr lang="de-DE" sz="2400" dirty="0"/>
              <a:t>Titel </a:t>
            </a:r>
            <a:br>
              <a:rPr lang="de-DE" sz="2400" dirty="0"/>
            </a:br>
            <a:r>
              <a:rPr lang="de-DE" sz="2400" dirty="0"/>
              <a:t>zweizeilig</a:t>
            </a:r>
            <a:endParaRPr lang="de-AT" sz="2400" dirty="0">
              <a:solidFill>
                <a:srgbClr val="005F7E"/>
              </a:solidFill>
            </a:endParaRPr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CA0068D2-86C8-DC53-E95A-B9B2DC14F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11709" y="1825625"/>
            <a:ext cx="3685844" cy="4351338"/>
          </a:xfrm>
        </p:spPr>
        <p:txBody>
          <a:bodyPr anchor="ctr">
            <a:normAutofit/>
          </a:bodyPr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E5C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3826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FA17A9C1-0ED9-AB14-8114-79E780F63D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760" y="574604"/>
            <a:ext cx="5850358" cy="781226"/>
          </a:xfrm>
        </p:spPr>
        <p:txBody>
          <a:bodyPr>
            <a:normAutofit/>
          </a:bodyPr>
          <a:lstStyle>
            <a:lvl1pPr>
              <a:defRPr>
                <a:solidFill>
                  <a:srgbClr val="008E5C"/>
                </a:solidFill>
              </a:defRPr>
            </a:lvl1pPr>
          </a:lstStyle>
          <a:p>
            <a:r>
              <a:rPr lang="de-DE" sz="2400" dirty="0"/>
              <a:t>Titel </a:t>
            </a:r>
            <a:br>
              <a:rPr lang="de-DE" sz="2400" dirty="0"/>
            </a:br>
            <a:r>
              <a:rPr lang="de-DE" sz="2400" dirty="0"/>
              <a:t>zweizeilig</a:t>
            </a:r>
            <a:endParaRPr lang="de-AT" sz="2400" dirty="0">
              <a:solidFill>
                <a:srgbClr val="005F7E"/>
              </a:solidFill>
            </a:endParaRPr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CA0068D2-86C8-DC53-E95A-B9B2DC14F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760" y="1570383"/>
            <a:ext cx="11327793" cy="4713014"/>
          </a:xfrm>
        </p:spPr>
        <p:txBody>
          <a:bodyPr anchor="t">
            <a:normAutofit/>
          </a:bodyPr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E5C"/>
              </a:buClr>
              <a:buSzTx/>
              <a:buFont typeface="Wingdings" panose="05000000000000000000" pitchFamily="2" charset="2"/>
              <a:buNone/>
              <a:tabLst/>
              <a:defRPr sz="1600"/>
            </a:lvl1pPr>
            <a:lvl2pPr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8211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E898200E-358D-9455-150E-3F524F33237C}"/>
              </a:ext>
            </a:extLst>
          </p:cNvPr>
          <p:cNvSpPr/>
          <p:nvPr userDrawn="1"/>
        </p:nvSpPr>
        <p:spPr>
          <a:xfrm>
            <a:off x="2" y="1"/>
            <a:ext cx="7863840" cy="6857999"/>
          </a:xfrm>
          <a:prstGeom prst="rect">
            <a:avLst/>
          </a:prstGeom>
          <a:solidFill>
            <a:srgbClr val="E6F0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A17A9C1-0ED9-AB14-8114-79E780F63D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760" y="574604"/>
            <a:ext cx="5850358" cy="781226"/>
          </a:xfrm>
        </p:spPr>
        <p:txBody>
          <a:bodyPr>
            <a:normAutofit/>
          </a:bodyPr>
          <a:lstStyle>
            <a:lvl1pPr>
              <a:defRPr>
                <a:solidFill>
                  <a:srgbClr val="005F7E"/>
                </a:solidFill>
              </a:defRPr>
            </a:lvl1pPr>
          </a:lstStyle>
          <a:p>
            <a:r>
              <a:rPr lang="de-DE" sz="2400" dirty="0"/>
              <a:t>Titel </a:t>
            </a:r>
            <a:br>
              <a:rPr lang="de-DE" sz="2400" dirty="0"/>
            </a:br>
            <a:r>
              <a:rPr lang="de-DE" sz="2400" dirty="0"/>
              <a:t>zweizeilig</a:t>
            </a:r>
            <a:endParaRPr lang="de-AT" sz="2400" dirty="0">
              <a:solidFill>
                <a:srgbClr val="005F7E"/>
              </a:solidFill>
            </a:endParaRPr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CA0068D2-86C8-DC53-E95A-B9B2DC14F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11709" y="1825625"/>
            <a:ext cx="3685844" cy="4351338"/>
          </a:xfrm>
        </p:spPr>
        <p:txBody>
          <a:bodyPr anchor="ctr">
            <a:normAutofit/>
          </a:bodyPr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F7E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0426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E898200E-358D-9455-150E-3F524F33237C}"/>
              </a:ext>
            </a:extLst>
          </p:cNvPr>
          <p:cNvSpPr/>
          <p:nvPr userDrawn="1"/>
        </p:nvSpPr>
        <p:spPr>
          <a:xfrm>
            <a:off x="2" y="1"/>
            <a:ext cx="7863840" cy="6857999"/>
          </a:xfrm>
          <a:prstGeom prst="rect">
            <a:avLst/>
          </a:prstGeom>
          <a:solidFill>
            <a:srgbClr val="DEF2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rgbClr val="45B8A9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A17A9C1-0ED9-AB14-8114-79E780F63D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760" y="574604"/>
            <a:ext cx="5850358" cy="781226"/>
          </a:xfrm>
        </p:spPr>
        <p:txBody>
          <a:bodyPr>
            <a:normAutofit/>
          </a:bodyPr>
          <a:lstStyle>
            <a:lvl1pPr>
              <a:defRPr>
                <a:solidFill>
                  <a:srgbClr val="45B8A9"/>
                </a:solidFill>
              </a:defRPr>
            </a:lvl1pPr>
          </a:lstStyle>
          <a:p>
            <a:r>
              <a:rPr lang="de-DE" sz="2400" dirty="0"/>
              <a:t>Titel </a:t>
            </a:r>
            <a:br>
              <a:rPr lang="de-DE" sz="2400" dirty="0"/>
            </a:br>
            <a:r>
              <a:rPr lang="de-DE" sz="2400" dirty="0"/>
              <a:t>zweizeilig</a:t>
            </a:r>
            <a:endParaRPr lang="de-AT" sz="2400" dirty="0">
              <a:solidFill>
                <a:srgbClr val="005F7E"/>
              </a:solidFill>
            </a:endParaRPr>
          </a:p>
        </p:txBody>
      </p:sp>
      <p:sp>
        <p:nvSpPr>
          <p:cNvPr id="12" name="Inhaltsplatzhalter 3">
            <a:extLst>
              <a:ext uri="{FF2B5EF4-FFF2-40B4-BE49-F238E27FC236}">
                <a16:creationId xmlns:a16="http://schemas.microsoft.com/office/drawing/2014/main" id="{CA0068D2-86C8-DC53-E95A-B9B2DC14F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11709" y="1825625"/>
            <a:ext cx="3685844" cy="4351338"/>
          </a:xfrm>
        </p:spPr>
        <p:txBody>
          <a:bodyPr anchor="ctr">
            <a:normAutofit/>
          </a:bodyPr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5B8A9"/>
              </a:buClr>
              <a:buSzTx/>
              <a:buFont typeface="Wingdings" panose="05000000000000000000" pitchFamily="2" charset="2"/>
              <a:buChar char="§"/>
              <a:tabLst/>
              <a:defRPr sz="1600"/>
            </a:lvl1pPr>
            <a:lvl2pPr>
              <a:buNone/>
              <a:defRPr/>
            </a:lvl2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2616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B4BB0E-D0F7-C5E2-BF9F-ADF440A06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008E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69E983-BAAA-350F-A441-83A78EEB8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BCF249-31A4-70A0-924B-723C13FA2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03A1-474E-4391-9679-D79985375689}" type="datetimeFigureOut">
              <a:rPr lang="de-AT" smtClean="0"/>
              <a:t>15.07.2026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9C3CE8-E242-871C-D53E-FB74BCB7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672754-9096-3793-5418-922F9DC27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894E-D0E1-4AC9-951D-4B92B421566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837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7DE0EC-581B-48B5-9BDC-BD2E441A6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C28424-8030-55C2-4FF9-E632D17B6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5CA8A49-BB29-2091-66B8-FB14A93E3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DDE69EE-0E51-7066-534D-37BDFE55C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03A1-474E-4391-9679-D79985375689}" type="datetimeFigureOut">
              <a:rPr lang="de-AT" smtClean="0"/>
              <a:t>15.07.2026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10A6284-69C8-7390-60EE-0039D3DC6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88A7E0A-C7EA-0FEF-7BDE-6C5C67AF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894E-D0E1-4AC9-951D-4B92B4215667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F29E418-62A2-39E8-D72B-E0D933CD26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82"/>
            <a:ext cx="12192000" cy="21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99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CB924B-B2EF-2086-C37B-883C48E5E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B57DA7-889F-24C7-39F6-B11FA5D22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8E5C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6ABB4D8-B64D-8761-9311-C533E9C74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0E5E65B-09B6-7473-3374-523EABB4C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8E5C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4980A35-816A-7B03-6A90-B7C3CC924F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4843925-B2ED-EEEF-72E0-85CF9D3C3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03A1-474E-4391-9679-D79985375689}" type="datetimeFigureOut">
              <a:rPr lang="de-AT" smtClean="0"/>
              <a:t>15.07.2026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80FD3DF-8C0D-FEE0-37A8-87B60FEE6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AC3F510-8D24-5F8B-B83F-8285FC0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894E-D0E1-4AC9-951D-4B92B4215667}" type="slidenum">
              <a:rPr lang="de-AT" smtClean="0"/>
              <a:t>‹Nr.›</a:t>
            </a:fld>
            <a:endParaRPr lang="de-A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DB9E283-039A-BE67-18A5-4663C8FF2C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82"/>
            <a:ext cx="12192000" cy="21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5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A90B70-645D-D4A6-3405-54BDCE8EA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6AF847-9896-90F7-CB66-F177F21BC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F50FA36-C516-9DB4-5106-B454CCED5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944ED2-B9E5-F9E1-0FC9-C0C42112E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03A1-474E-4391-9679-D79985375689}" type="datetimeFigureOut">
              <a:rPr lang="de-AT" smtClean="0"/>
              <a:t>15.07.2026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2FB3403-88DF-2EB5-942F-C429C5A45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30D470A-337A-5925-E6D1-7B52F729C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B894E-D0E1-4AC9-951D-4B92B4215667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F42548D-7A26-BAF3-EBFA-E271CA0CA0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82"/>
            <a:ext cx="12192000" cy="21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2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927237F-7726-FCD4-A2B6-6AA7018CB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A9572F-DEB2-9DDD-285E-700D6C434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38F0D1-D788-688C-467B-74A0A382C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2403A1-474E-4391-9679-D79985375689}" type="datetimeFigureOut">
              <a:rPr lang="de-AT" smtClean="0"/>
              <a:t>15.07.2026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0CA133-E7F2-0AE6-A9DF-202714697F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D23502-8367-C532-0068-88598E5EE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1B894E-D0E1-4AC9-951D-4B92B4215667}" type="slidenum">
              <a:rPr lang="de-AT" smtClean="0"/>
              <a:t>‹Nr.›</a:t>
            </a:fld>
            <a:endParaRPr lang="de-AT"/>
          </a:p>
        </p:txBody>
      </p:sp>
      <p:pic>
        <p:nvPicPr>
          <p:cNvPr id="7" name="Grafik 6" descr="Ein Bild, das Text, Schrift, Grafiken, Screenshot enthält.&#10;&#10;KI-generierte Inhalte können fehlerhaft sein.">
            <a:extLst>
              <a:ext uri="{FF2B5EF4-FFF2-40B4-BE49-F238E27FC236}">
                <a16:creationId xmlns:a16="http://schemas.microsoft.com/office/drawing/2014/main" id="{030ECAEB-C3EC-4131-7D58-0B32AE33A39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877" y="570278"/>
            <a:ext cx="1804208" cy="54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577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59" r:id="rId4"/>
    <p:sldLayoutId id="2147483661" r:id="rId5"/>
    <p:sldLayoutId id="2147483650" r:id="rId6"/>
    <p:sldLayoutId id="2147483652" r:id="rId7"/>
    <p:sldLayoutId id="2147483653" r:id="rId8"/>
    <p:sldLayoutId id="2147483656" r:id="rId9"/>
    <p:sldLayoutId id="2147483657" r:id="rId10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8E5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008E5C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8E5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8E5C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8E5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8E5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lv.se/download/18.7da0ebe919bd8d1ee904a4de/1769772234825/international_price_comparison_2025.pdf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qvia.com/-/media/iqvia/pdfs/library/publications/efpia-patients-wait-indicator-2024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qvia.com/-/media/iqvia/pdfs/library/publications/efpia-patients-wait-indicator-2024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tlv.se/download/18.7da0ebe919bd8d1ee904a4de/1769772234825/international_price_comparison_2025.pdf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C3DF7B-1139-49A6-DB36-E40A1FD5B3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Heilmittelreport 2026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C2C8906-8F77-3A35-6880-CB24D1907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AT" dirty="0"/>
              <a:t>Dachverband der Sozialversicherungen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7F720B5D-14FC-E28F-1FA4-5A4BE68E7C9F}"/>
              </a:ext>
            </a:extLst>
          </p:cNvPr>
          <p:cNvSpPr txBox="1">
            <a:spLocks/>
          </p:cNvSpPr>
          <p:nvPr/>
        </p:nvSpPr>
        <p:spPr>
          <a:xfrm>
            <a:off x="475131" y="3429000"/>
            <a:ext cx="9144000" cy="365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8E5C"/>
              </a:buClr>
              <a:buFont typeface="Arial" panose="020B0604020202020204" pitchFamily="34" charset="0"/>
              <a:buNone/>
              <a:defRPr sz="2400" kern="1200">
                <a:solidFill>
                  <a:srgbClr val="008E5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E5C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E5C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E5C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8E5C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2000" dirty="0">
                <a:solidFill>
                  <a:schemeClr val="tx1"/>
                </a:solidFill>
              </a:rPr>
              <a:t>Büroleiter Mag. Jan </a:t>
            </a:r>
            <a:r>
              <a:rPr lang="de-AT" sz="2000" dirty="0" err="1">
                <a:solidFill>
                  <a:schemeClr val="tx1"/>
                </a:solidFill>
              </a:rPr>
              <a:t>Pazourek</a:t>
            </a:r>
            <a:endParaRPr lang="de-AT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65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A84234-7D04-D392-D9D0-0E158A212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60" y="574604"/>
            <a:ext cx="6652400" cy="781226"/>
          </a:xfrm>
        </p:spPr>
        <p:txBody>
          <a:bodyPr>
            <a:noAutofit/>
          </a:bodyPr>
          <a:lstStyle/>
          <a:p>
            <a:r>
              <a:rPr lang="de-AT" sz="2400" dirty="0"/>
              <a:t>Hohe Medikamentenkosten pro </a:t>
            </a:r>
            <a:br>
              <a:rPr lang="de-AT" sz="2400" dirty="0"/>
            </a:br>
            <a:r>
              <a:rPr lang="de-AT" sz="2400" dirty="0" err="1"/>
              <a:t>Einwohner:in</a:t>
            </a:r>
            <a:r>
              <a:rPr lang="de-AT" sz="2400" dirty="0"/>
              <a:t> im internationalen Vergleich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CFBBDA-A5A5-BF86-FBB6-EF12CB333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11709" y="1727200"/>
            <a:ext cx="3685844" cy="4449763"/>
          </a:xfrm>
        </p:spPr>
        <p:txBody>
          <a:bodyPr/>
          <a:lstStyle/>
          <a:p>
            <a:pPr marL="285750" indent="-285750"/>
            <a:r>
              <a:rPr lang="de-AT" dirty="0"/>
              <a:t>Pro-Kopf-Medikamentenausgaben in Österreich unter Top 3</a:t>
            </a:r>
          </a:p>
          <a:p>
            <a:pPr marL="285750" indent="-285750"/>
            <a:r>
              <a:rPr lang="de-AT" dirty="0"/>
              <a:t>nur Schweiz und Deutschland höher</a:t>
            </a:r>
          </a:p>
          <a:p>
            <a:pPr marL="285750" indent="-285750"/>
            <a:r>
              <a:rPr lang="de-AT" dirty="0"/>
              <a:t>Pro-Kopf-Medikamentenausgaben in Österreich zählen zu den höchsten in Europa</a:t>
            </a:r>
          </a:p>
          <a:p>
            <a:pPr>
              <a:buBlip>
                <a:blip r:embed="rId3"/>
              </a:buBlip>
            </a:pPr>
            <a:r>
              <a:rPr lang="de-AT" b="1" dirty="0">
                <a:solidFill>
                  <a:srgbClr val="008E5C"/>
                </a:solidFill>
              </a:rPr>
              <a:t>verdeutlicht einen breiten bedarfsorientieren Einsatz neuer, kostenintensiver Therapien</a:t>
            </a:r>
          </a:p>
          <a:p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656C607-3F3C-0CE0-9129-E1AC6301700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07926" y="1768155"/>
            <a:ext cx="7229788" cy="431736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D0456EF-3B5B-F05D-621B-592CD892A266}"/>
              </a:ext>
            </a:extLst>
          </p:cNvPr>
          <p:cNvSpPr txBox="1"/>
          <p:nvPr/>
        </p:nvSpPr>
        <p:spPr>
          <a:xfrm>
            <a:off x="8111709" y="6352976"/>
            <a:ext cx="38567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Quelle: International price comparison 2025;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TLV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376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DC427-F05F-1ADD-0B4A-DD3BF40A2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70699B8-1288-8D16-8A6C-526EECD64667}"/>
              </a:ext>
            </a:extLst>
          </p:cNvPr>
          <p:cNvSpPr/>
          <p:nvPr/>
        </p:nvSpPr>
        <p:spPr>
          <a:xfrm>
            <a:off x="2" y="1564640"/>
            <a:ext cx="12263118" cy="5293360"/>
          </a:xfrm>
          <a:prstGeom prst="rect">
            <a:avLst/>
          </a:prstGeom>
          <a:solidFill>
            <a:srgbClr val="E5F3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E7E59CE-6829-AC1D-6ED4-94233DF0E98E}"/>
              </a:ext>
            </a:extLst>
          </p:cNvPr>
          <p:cNvSpPr txBox="1">
            <a:spLocks/>
          </p:cNvSpPr>
          <p:nvPr/>
        </p:nvSpPr>
        <p:spPr>
          <a:xfrm>
            <a:off x="457200" y="355604"/>
            <a:ext cx="10515600" cy="1059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8E5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AT" sz="3200" dirty="0"/>
              <a:t>Steigerung der Heilmittelkosten 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D8765E1-5841-38CD-DCC8-A31E09BA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93493" y="1564640"/>
            <a:ext cx="10205014" cy="373802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25F7686-A334-E1D1-7CEB-3CE1BE5502F1}"/>
              </a:ext>
            </a:extLst>
          </p:cNvPr>
          <p:cNvSpPr txBox="1"/>
          <p:nvPr/>
        </p:nvSpPr>
        <p:spPr>
          <a:xfrm>
            <a:off x="881775" y="5293360"/>
            <a:ext cx="96664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de-AT" sz="1200" dirty="0">
                <a:latin typeface="Arial" panose="020B0604020202020204" pitchFamily="34" charset="0"/>
                <a:cs typeface="Arial" panose="020B0604020202020204" pitchFamily="34" charset="0"/>
              </a:rPr>
              <a:t>Quelle: DVSV, Vertragspartner Medikamente, laut Maschineller Heilmittelabrechnung</a:t>
            </a:r>
          </a:p>
        </p:txBody>
      </p:sp>
    </p:spTree>
    <p:extLst>
      <p:ext uri="{BB962C8B-B14F-4D97-AF65-F5344CB8AC3E}">
        <p14:creationId xmlns:p14="http://schemas.microsoft.com/office/powerpoint/2010/main" val="993711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21D5EE-1443-2110-F17F-2327CEEBC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dirty="0"/>
              <a:t>Zusammenfassung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2ADE74-51BB-E5C5-3146-957B6017A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025"/>
            <a:ext cx="10673080" cy="4895846"/>
          </a:xfrm>
          <a:ln w="19050">
            <a:noFill/>
          </a:ln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1800" dirty="0"/>
              <a:t>Österreich weist eine </a:t>
            </a:r>
            <a:r>
              <a:rPr lang="de-AT" sz="1800" b="1" dirty="0"/>
              <a:t>hohe Versorgungsqualität mit Medikamenten im niedergelassenen Bereich </a:t>
            </a:r>
            <a:r>
              <a:rPr lang="de-AT" sz="1800" dirty="0"/>
              <a:t>auf</a:t>
            </a:r>
          </a:p>
          <a:p>
            <a:pPr marL="742939" lvl="1" indent="-285750">
              <a:buFont typeface="Wingdings" panose="05000000000000000000" pitchFamily="2" charset="2"/>
              <a:buChar char="§"/>
            </a:pPr>
            <a:r>
              <a:rPr lang="de-AT" sz="1800" dirty="0"/>
              <a:t>Anzahl der Medikamentenpackungen im EKO auf einem historischen Höchststand</a:t>
            </a:r>
          </a:p>
          <a:p>
            <a:pPr marL="742939" lvl="1" indent="-285750">
              <a:buFont typeface="Wingdings" panose="05000000000000000000" pitchFamily="2" charset="2"/>
              <a:buChar char="§"/>
            </a:pPr>
            <a:r>
              <a:rPr lang="de-AT" sz="1800" dirty="0"/>
              <a:t>zunehmende Anbietervielfalt pharmazeutischer Unternehmen am Markt</a:t>
            </a:r>
          </a:p>
          <a:p>
            <a:pPr marL="742939" lvl="1" indent="-285750">
              <a:buFont typeface="Wingdings" panose="05000000000000000000" pitchFamily="2" charset="2"/>
              <a:buChar char="§"/>
            </a:pPr>
            <a:r>
              <a:rPr lang="de-AT" sz="1800" dirty="0"/>
              <a:t>Apothekendichte wächst und war noch nie so hoch</a:t>
            </a:r>
          </a:p>
          <a:p>
            <a:pPr marL="457189" lvl="1" indent="0">
              <a:buNone/>
            </a:pPr>
            <a:endParaRPr lang="de-AT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1800" dirty="0"/>
              <a:t>Österreich gehört im europäischen Vergleich zu den attraktivsten Ländern bei Markteinführungen - </a:t>
            </a:r>
            <a:r>
              <a:rPr lang="de-AT" sz="1800" b="1" dirty="0"/>
              <a:t>neue Medikamente sind rasch und in sehr hohem Ausmaß verfügbar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AT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1800" dirty="0"/>
              <a:t>Gleichzeitig weist Österreich ein </a:t>
            </a:r>
            <a:r>
              <a:rPr lang="de-AT" sz="1800" b="1" dirty="0"/>
              <a:t>im europäischen Vergleich gehobenes Preisniveau </a:t>
            </a:r>
            <a:r>
              <a:rPr lang="de-AT" sz="1800" dirty="0"/>
              <a:t>auf (insb. im generikafähigen Markt) und die Medikamentenkosten pro </a:t>
            </a:r>
            <a:r>
              <a:rPr lang="de-AT" sz="1800" dirty="0" err="1"/>
              <a:t>Einwohner:in</a:t>
            </a:r>
            <a:r>
              <a:rPr lang="de-AT" sz="1800" dirty="0"/>
              <a:t> gehören zu den höchsten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AT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sz="1800" dirty="0"/>
              <a:t>Herausforderung: </a:t>
            </a:r>
            <a:r>
              <a:rPr lang="de-AT" sz="1800" b="1" dirty="0"/>
              <a:t>Wahrung der Finanzierbarkeit und weiterer Ausbau der Versorgungsqualität trotz stark steigender Kosten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AT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AT" sz="1800" dirty="0"/>
          </a:p>
          <a:p>
            <a:endParaRPr lang="de-AT" sz="18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FF64F80-4676-4F7B-2190-E448EF248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44640"/>
            <a:ext cx="12192000" cy="21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95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6555E-E430-40AD-1C30-0D877F553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333065D-9802-AFAE-2178-1C3715C4A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60" y="574604"/>
            <a:ext cx="5850358" cy="781226"/>
          </a:xfrm>
        </p:spPr>
        <p:txBody>
          <a:bodyPr/>
          <a:lstStyle/>
          <a:p>
            <a:r>
              <a:rPr lang="de-AT" dirty="0"/>
              <a:t>Erstattungskodex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3E11577-A282-3137-82E0-3BD147DB4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11709" y="1666240"/>
            <a:ext cx="3685844" cy="4510723"/>
          </a:xfrm>
        </p:spPr>
        <p:txBody>
          <a:bodyPr/>
          <a:lstStyle/>
          <a:p>
            <a:r>
              <a:rPr lang="de-AT" dirty="0"/>
              <a:t>aktuell Höchststand an Medikamentenpackungen </a:t>
            </a:r>
            <a:br>
              <a:rPr lang="de-AT" dirty="0"/>
            </a:br>
            <a:r>
              <a:rPr lang="de-AT" dirty="0"/>
              <a:t>im EKO</a:t>
            </a:r>
            <a:br>
              <a:rPr lang="de-AT" dirty="0"/>
            </a:br>
            <a:endParaRPr lang="de-AT" dirty="0"/>
          </a:p>
          <a:p>
            <a:r>
              <a:rPr lang="de-AT" dirty="0"/>
              <a:t>stetig steigende Anzahl </a:t>
            </a:r>
            <a:br>
              <a:rPr lang="de-AT" dirty="0"/>
            </a:br>
            <a:r>
              <a:rPr lang="de-AT" dirty="0"/>
              <a:t>der Packungen im EKO </a:t>
            </a:r>
            <a:br>
              <a:rPr lang="de-AT" dirty="0"/>
            </a:br>
            <a:r>
              <a:rPr lang="de-AT" dirty="0"/>
              <a:t>seit 2005 (+ rd. 50 %)</a:t>
            </a:r>
            <a:br>
              <a:rPr lang="de-AT" dirty="0"/>
            </a:br>
            <a:endParaRPr lang="de-AT" dirty="0"/>
          </a:p>
          <a:p>
            <a:r>
              <a:rPr lang="de-AT" dirty="0"/>
              <a:t>der EKO ist eine zuverlässige </a:t>
            </a:r>
            <a:br>
              <a:rPr lang="de-AT" dirty="0"/>
            </a:br>
            <a:r>
              <a:rPr lang="de-AT" dirty="0"/>
              <a:t>und solide Basis für die  Medikamentenversorgung</a:t>
            </a:r>
          </a:p>
          <a:p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0827399-7C4D-7EFD-B802-52F928DB0656}"/>
              </a:ext>
            </a:extLst>
          </p:cNvPr>
          <p:cNvSpPr txBox="1"/>
          <p:nvPr/>
        </p:nvSpPr>
        <p:spPr>
          <a:xfrm>
            <a:off x="8111709" y="6352976"/>
            <a:ext cx="38567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050" dirty="0">
                <a:latin typeface="Arial" panose="020B0604020202020204" pitchFamily="34" charset="0"/>
                <a:cs typeface="Arial" panose="020B0604020202020204" pitchFamily="34" charset="0"/>
              </a:rPr>
              <a:t>Quelle: Packungszählung im EKO (zum Stichtag 1.1.)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26EBCE6-3ADB-AE35-FA92-88093A61E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96" y="1927225"/>
            <a:ext cx="7199391" cy="359969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9F80626-0390-6A84-10CB-FADFBA0299FC}"/>
              </a:ext>
            </a:extLst>
          </p:cNvPr>
          <p:cNvSpPr txBox="1"/>
          <p:nvPr/>
        </p:nvSpPr>
        <p:spPr>
          <a:xfrm>
            <a:off x="2580012" y="3215500"/>
            <a:ext cx="648000" cy="324000"/>
          </a:xfrm>
          <a:prstGeom prst="rect">
            <a:avLst/>
          </a:prstGeom>
          <a:solidFill>
            <a:srgbClr val="B8E0D1"/>
          </a:solidFill>
          <a:ln>
            <a:solidFill>
              <a:srgbClr val="069160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A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5.264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8026FC1-F869-B9A9-8519-31A915176AD7}"/>
              </a:ext>
            </a:extLst>
          </p:cNvPr>
          <p:cNvSpPr txBox="1"/>
          <p:nvPr/>
        </p:nvSpPr>
        <p:spPr>
          <a:xfrm>
            <a:off x="5530974" y="2428100"/>
            <a:ext cx="648000" cy="324000"/>
          </a:xfrm>
          <a:prstGeom prst="rect">
            <a:avLst/>
          </a:prstGeom>
          <a:solidFill>
            <a:srgbClr val="B8E0D1"/>
          </a:solidFill>
          <a:ln>
            <a:solidFill>
              <a:srgbClr val="069160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de-AT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7.756</a:t>
            </a:r>
          </a:p>
        </p:txBody>
      </p:sp>
    </p:spTree>
    <p:extLst>
      <p:ext uri="{BB962C8B-B14F-4D97-AF65-F5344CB8AC3E}">
        <p14:creationId xmlns:p14="http://schemas.microsoft.com/office/powerpoint/2010/main" val="294467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A7315-9FDA-FAC4-9DC3-B3499D304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EADC6D8-D68F-50E1-367A-8D09731DB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60" y="574604"/>
            <a:ext cx="5850358" cy="781226"/>
          </a:xfrm>
        </p:spPr>
        <p:txBody>
          <a:bodyPr>
            <a:normAutofit/>
          </a:bodyPr>
          <a:lstStyle/>
          <a:p>
            <a:r>
              <a:rPr lang="de-AT" sz="2400" dirty="0"/>
              <a:t>Österreich ist ein attraktiver Markt für pharmazeutische Unternehmen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31C909A-E59F-420A-8B19-2122015A3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11709" y="1127760"/>
            <a:ext cx="3685844" cy="5049203"/>
          </a:xfrm>
        </p:spPr>
        <p:txBody>
          <a:bodyPr/>
          <a:lstStyle/>
          <a:p>
            <a:pPr marL="285750" indent="-285750"/>
            <a:r>
              <a:rPr lang="de-AT" dirty="0"/>
              <a:t>Anzahl an vertriebsberechtigten Unternehmen mit SV-Umsätzen auf Rekordniveau</a:t>
            </a:r>
            <a:br>
              <a:rPr lang="de-AT" dirty="0"/>
            </a:br>
            <a:endParaRPr lang="de-AT" dirty="0"/>
          </a:p>
          <a:p>
            <a:pPr marL="285750" indent="-285750"/>
            <a:r>
              <a:rPr lang="de-AT" dirty="0"/>
              <a:t>Anbietervielfalt in den letzten 13 Jahren trotz Pharmafusionen gestiegen</a:t>
            </a:r>
            <a:br>
              <a:rPr lang="de-AT" dirty="0"/>
            </a:br>
            <a:endParaRPr lang="de-AT" dirty="0"/>
          </a:p>
          <a:p>
            <a:pPr marL="285750" indent="-285750"/>
            <a:r>
              <a:rPr lang="de-AT" dirty="0"/>
              <a:t>Vielfalt verdeutlicht Attraktivität des Arzneimittelmarktes in Österreich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CDAECCC-095B-7E0A-EB6E-DE337B803BD9}"/>
              </a:ext>
            </a:extLst>
          </p:cNvPr>
          <p:cNvSpPr txBox="1"/>
          <p:nvPr/>
        </p:nvSpPr>
        <p:spPr>
          <a:xfrm>
            <a:off x="8026245" y="6307592"/>
            <a:ext cx="404964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050" dirty="0">
                <a:latin typeface="Arial" panose="020B0604020202020204" pitchFamily="34" charset="0"/>
                <a:cs typeface="Arial" panose="020B0604020202020204" pitchFamily="34" charset="0"/>
              </a:rPr>
              <a:t>Quelle: Anzahl pharmazeutische Unternehmen mit SV-Umsätzen laut Maschineller Heilmittelabrechnung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7556B45F-6C3D-6949-2C6E-37EFF9EDF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7" y="1702657"/>
            <a:ext cx="7199391" cy="4498857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CC584AAE-D103-4F35-B522-C8D139216A6B}"/>
              </a:ext>
            </a:extLst>
          </p:cNvPr>
          <p:cNvSpPr txBox="1"/>
          <p:nvPr/>
        </p:nvSpPr>
        <p:spPr>
          <a:xfrm>
            <a:off x="6997820" y="1602257"/>
            <a:ext cx="472109" cy="276999"/>
          </a:xfrm>
          <a:prstGeom prst="rect">
            <a:avLst/>
          </a:prstGeom>
          <a:solidFill>
            <a:srgbClr val="B8E0D1"/>
          </a:solidFill>
          <a:ln>
            <a:solidFill>
              <a:srgbClr val="06916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A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329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9CBCEA89-13C7-B800-1EAC-FAAD0BFE5165}"/>
              </a:ext>
            </a:extLst>
          </p:cNvPr>
          <p:cNvSpPr txBox="1"/>
          <p:nvPr/>
        </p:nvSpPr>
        <p:spPr>
          <a:xfrm>
            <a:off x="1025645" y="2417595"/>
            <a:ext cx="472109" cy="276999"/>
          </a:xfrm>
          <a:prstGeom prst="rect">
            <a:avLst/>
          </a:prstGeom>
          <a:solidFill>
            <a:srgbClr val="B8E0D1"/>
          </a:solidFill>
          <a:ln>
            <a:solidFill>
              <a:srgbClr val="06916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A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258</a:t>
            </a:r>
          </a:p>
        </p:txBody>
      </p:sp>
    </p:spTree>
    <p:extLst>
      <p:ext uri="{BB962C8B-B14F-4D97-AF65-F5344CB8AC3E}">
        <p14:creationId xmlns:p14="http://schemas.microsoft.com/office/powerpoint/2010/main" val="831291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D70DC8-A1A2-6C8B-A717-69309057F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sz="2400" dirty="0"/>
              <a:t>Neue Medikamente in Österreich </a:t>
            </a:r>
            <a:br>
              <a:rPr lang="de-AT" sz="2400" dirty="0"/>
            </a:br>
            <a:r>
              <a:rPr lang="de-AT" sz="2400" u="sng" dirty="0"/>
              <a:t>umfangreich</a:t>
            </a:r>
            <a:r>
              <a:rPr lang="de-AT" sz="2400" dirty="0"/>
              <a:t> und rasch verfügbar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F91487-46C4-E2C1-C120-67E78324A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11709" y="1676400"/>
            <a:ext cx="3685844" cy="4500563"/>
          </a:xfrm>
        </p:spPr>
        <p:txBody>
          <a:bodyPr/>
          <a:lstStyle/>
          <a:p>
            <a:pPr marL="285750" indent="-285750"/>
            <a:r>
              <a:rPr lang="de-AT" dirty="0"/>
              <a:t>über 80 % aller neu zugelassenen Medikamente in Österreich zeitnah verfügbar (142 von 173)</a:t>
            </a:r>
            <a:br>
              <a:rPr lang="de-AT" dirty="0"/>
            </a:br>
            <a:endParaRPr lang="de-AT" dirty="0"/>
          </a:p>
          <a:p>
            <a:pPr marL="285750" indent="-285750"/>
            <a:r>
              <a:rPr lang="de-AT" dirty="0"/>
              <a:t>Österreich unter Top 3 im int. Vergleich</a:t>
            </a:r>
            <a:br>
              <a:rPr lang="de-AT" dirty="0"/>
            </a:br>
            <a:endParaRPr lang="de-AT" dirty="0"/>
          </a:p>
          <a:p>
            <a:pPr marL="285750" indent="-285750"/>
            <a:r>
              <a:rPr lang="de-AT" dirty="0"/>
              <a:t>Österreich deutlich über dem </a:t>
            </a:r>
            <a:br>
              <a:rPr lang="de-AT" dirty="0"/>
            </a:br>
            <a:r>
              <a:rPr lang="de-AT" dirty="0"/>
              <a:t>EU-Durchschnitt von 46 % </a:t>
            </a:r>
            <a:br>
              <a:rPr lang="de-AT" dirty="0"/>
            </a:br>
            <a:r>
              <a:rPr lang="de-AT" dirty="0"/>
              <a:t>(80 von 173 Medikamente verfügbar)</a:t>
            </a:r>
          </a:p>
          <a:p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B4543C8-3EC3-97AC-BD85-06C8EFEBAE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1303" y="1564740"/>
            <a:ext cx="7562377" cy="475659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F6B047A-47E0-A647-6004-917621BFABB6}"/>
              </a:ext>
            </a:extLst>
          </p:cNvPr>
          <p:cNvSpPr txBox="1"/>
          <p:nvPr/>
        </p:nvSpPr>
        <p:spPr>
          <a:xfrm>
            <a:off x="8111709" y="6352976"/>
            <a:ext cx="38567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050" dirty="0">
                <a:latin typeface="Arial" panose="020B0604020202020204" pitchFamily="34" charset="0"/>
                <a:cs typeface="Arial" panose="020B0604020202020204" pitchFamily="34" charset="0"/>
              </a:rPr>
              <a:t>Quelle: EFPIA </a:t>
            </a:r>
            <a:r>
              <a:rPr lang="de-AT" sz="105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de-AT" sz="1050" dirty="0">
                <a:latin typeface="Arial" panose="020B0604020202020204" pitchFamily="34" charset="0"/>
                <a:cs typeface="Arial" panose="020B0604020202020204" pitchFamily="34" charset="0"/>
              </a:rPr>
              <a:t> W.A.I.T. </a:t>
            </a:r>
            <a:r>
              <a:rPr lang="de-AT" sz="1050" dirty="0" err="1">
                <a:latin typeface="Arial" panose="020B0604020202020204" pitchFamily="34" charset="0"/>
                <a:cs typeface="Arial" panose="020B0604020202020204" pitchFamily="34" charset="0"/>
              </a:rPr>
              <a:t>Indicator</a:t>
            </a:r>
            <a:r>
              <a:rPr lang="de-AT" sz="1050" dirty="0">
                <a:latin typeface="Arial" panose="020B0604020202020204" pitchFamily="34" charset="0"/>
                <a:cs typeface="Arial" panose="020B0604020202020204" pitchFamily="34" charset="0"/>
              </a:rPr>
              <a:t> 2024 Survey, </a:t>
            </a:r>
            <a:r>
              <a:rPr lang="de-AT" sz="105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IQVIA</a:t>
            </a:r>
            <a:r>
              <a:rPr lang="de-A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6436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59654-4C54-A006-D873-7FB7BEED1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55DCF5-8815-4ECD-28A4-9F26CE8C8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AT" sz="2400" dirty="0"/>
              <a:t>Neue Medikamente in Österreich </a:t>
            </a:r>
            <a:br>
              <a:rPr lang="de-AT" sz="2400" dirty="0"/>
            </a:br>
            <a:r>
              <a:rPr lang="de-AT" sz="2400" dirty="0"/>
              <a:t>umfangreich und </a:t>
            </a:r>
            <a:r>
              <a:rPr lang="de-AT" sz="2400" u="sng" dirty="0"/>
              <a:t>rasch</a:t>
            </a:r>
            <a:r>
              <a:rPr lang="de-AT" sz="2400" dirty="0"/>
              <a:t> verfügbar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109B1C-723C-5C93-96D2-E5515DE95B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11709" y="1249680"/>
            <a:ext cx="3685844" cy="4927283"/>
          </a:xfrm>
        </p:spPr>
        <p:txBody>
          <a:bodyPr/>
          <a:lstStyle/>
          <a:p>
            <a:pPr marL="285750" indent="-285750"/>
            <a:r>
              <a:rPr lang="de-AT" dirty="0"/>
              <a:t>früher Markteintritt neuer Medikamente in Österreich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AT" sz="1600" dirty="0"/>
              <a:t>Ø 309 Tage nach Zulassung</a:t>
            </a:r>
            <a:br>
              <a:rPr lang="de-AT" sz="1600" dirty="0"/>
            </a:br>
            <a:endParaRPr lang="de-AT" dirty="0"/>
          </a:p>
          <a:p>
            <a:pPr marL="285750" indent="-285750"/>
            <a:r>
              <a:rPr lang="de-AT" dirty="0"/>
              <a:t>nur Deutschland noch kürzere mittlere Dauer bis Verfügbarkeit</a:t>
            </a:r>
            <a:br>
              <a:rPr lang="de-AT" dirty="0"/>
            </a:br>
            <a:endParaRPr lang="de-AT" dirty="0"/>
          </a:p>
          <a:p>
            <a:pPr marL="285750" indent="-285750"/>
            <a:r>
              <a:rPr lang="de-AT" dirty="0"/>
              <a:t>Österreich auch deutlich schneller als EU-Durchschnitt (578 Tage nach Zulassung)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DEBDE1D-8FE4-F344-ECDC-BE33F27B14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200" y="1564743"/>
            <a:ext cx="7366000" cy="4834441"/>
          </a:xfrm>
          <a:prstGeom prst="rect">
            <a:avLst/>
          </a:prstGeom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5E28E92-697B-A168-DB6C-E696EF22BED0}"/>
              </a:ext>
            </a:extLst>
          </p:cNvPr>
          <p:cNvSpPr txBox="1"/>
          <p:nvPr/>
        </p:nvSpPr>
        <p:spPr>
          <a:xfrm>
            <a:off x="8111709" y="6352976"/>
            <a:ext cx="38567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050" dirty="0">
                <a:latin typeface="Arial" panose="020B0604020202020204" pitchFamily="34" charset="0"/>
                <a:cs typeface="Arial" panose="020B0604020202020204" pitchFamily="34" charset="0"/>
              </a:rPr>
              <a:t>Quelle: EFPIA </a:t>
            </a:r>
            <a:r>
              <a:rPr lang="de-AT" sz="105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de-AT" sz="1050" dirty="0">
                <a:latin typeface="Arial" panose="020B0604020202020204" pitchFamily="34" charset="0"/>
                <a:cs typeface="Arial" panose="020B0604020202020204" pitchFamily="34" charset="0"/>
              </a:rPr>
              <a:t> W.A.I.T. </a:t>
            </a:r>
            <a:r>
              <a:rPr lang="de-AT" sz="1050" dirty="0" err="1">
                <a:latin typeface="Arial" panose="020B0604020202020204" pitchFamily="34" charset="0"/>
                <a:cs typeface="Arial" panose="020B0604020202020204" pitchFamily="34" charset="0"/>
              </a:rPr>
              <a:t>Indicator</a:t>
            </a:r>
            <a:r>
              <a:rPr lang="de-AT" sz="1050" dirty="0">
                <a:latin typeface="Arial" panose="020B0604020202020204" pitchFamily="34" charset="0"/>
                <a:cs typeface="Arial" panose="020B0604020202020204" pitchFamily="34" charset="0"/>
              </a:rPr>
              <a:t> 2024 Survey, </a:t>
            </a:r>
            <a:r>
              <a:rPr lang="de-AT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IQVIA</a:t>
            </a:r>
            <a:r>
              <a:rPr lang="de-A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6640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6ECE4-2922-5F0D-3091-63B0DBD7B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59F97B9-F675-C7BC-79FE-CBD6636E9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7" y="1626409"/>
            <a:ext cx="7199391" cy="4498857"/>
          </a:xfrm>
          <a:prstGeom prst="rect">
            <a:avLst/>
          </a:prstGeom>
          <a:ln>
            <a:noFill/>
          </a:ln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352BDAF-BC55-AAA5-3886-094DFD1EC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60" y="574604"/>
            <a:ext cx="5850358" cy="781226"/>
          </a:xfrm>
        </p:spPr>
        <p:txBody>
          <a:bodyPr>
            <a:normAutofit/>
          </a:bodyPr>
          <a:lstStyle/>
          <a:p>
            <a:r>
              <a:rPr lang="de-AT" sz="2400" dirty="0"/>
              <a:t>Hohe Versorgungsdichte mit Apotheken in Österreich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5AAA4DA-CE0F-A78F-E4E3-28A4B3EAC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11709" y="1158240"/>
            <a:ext cx="3685844" cy="5018723"/>
          </a:xfrm>
        </p:spPr>
        <p:txBody>
          <a:bodyPr/>
          <a:lstStyle/>
          <a:p>
            <a:pPr marL="285750" indent="-285750"/>
            <a:r>
              <a:rPr lang="de-AT" dirty="0"/>
              <a:t>2025 Höchststand an Apotheken-Standorten mit insgesamt 2.251 </a:t>
            </a:r>
            <a:br>
              <a:rPr lang="de-AT" dirty="0"/>
            </a:br>
            <a:endParaRPr lang="de-AT" dirty="0"/>
          </a:p>
          <a:p>
            <a:pPr marL="285750" indent="-285750"/>
            <a:r>
              <a:rPr lang="de-AT" dirty="0"/>
              <a:t>stetige Zunahme der Standorte seit 2013 (insgesamt +72)</a:t>
            </a:r>
            <a:br>
              <a:rPr lang="de-AT" dirty="0"/>
            </a:br>
            <a:endParaRPr lang="de-AT" dirty="0"/>
          </a:p>
          <a:p>
            <a:pPr marL="285750" indent="-285750"/>
            <a:r>
              <a:rPr lang="de-AT" dirty="0"/>
              <a:t>Zunahme insbesondere bei den öffentlichen Apotheken (+127 Standorte seit 2013; Hausapotheken –55 seit 2013)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6E9686C-C38C-2199-BC07-5B69EF4F3C82}"/>
              </a:ext>
            </a:extLst>
          </p:cNvPr>
          <p:cNvSpPr txBox="1"/>
          <p:nvPr/>
        </p:nvSpPr>
        <p:spPr>
          <a:xfrm>
            <a:off x="8082681" y="6309440"/>
            <a:ext cx="385677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050" dirty="0">
                <a:latin typeface="Arial" panose="020B0604020202020204" pitchFamily="34" charset="0"/>
                <a:cs typeface="Arial" panose="020B0604020202020204" pitchFamily="34" charset="0"/>
              </a:rPr>
              <a:t>Quelle: Anzahl Apothekenstandorte mit SV-Umsätzen laut Maschineller Heilmittelabrechnung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B4769557-B3C4-89A6-C422-24C2B8AEB4E9}"/>
              </a:ext>
            </a:extLst>
          </p:cNvPr>
          <p:cNvSpPr txBox="1"/>
          <p:nvPr/>
        </p:nvSpPr>
        <p:spPr>
          <a:xfrm>
            <a:off x="6931145" y="1819205"/>
            <a:ext cx="577723" cy="276999"/>
          </a:xfrm>
          <a:prstGeom prst="rect">
            <a:avLst/>
          </a:prstGeom>
          <a:solidFill>
            <a:srgbClr val="B8E0D1"/>
          </a:solidFill>
          <a:ln>
            <a:solidFill>
              <a:srgbClr val="06916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A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1.444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5B8AAE7-A2A0-EFF4-A88B-0A53A9E38E6D}"/>
              </a:ext>
            </a:extLst>
          </p:cNvPr>
          <p:cNvSpPr txBox="1"/>
          <p:nvPr/>
        </p:nvSpPr>
        <p:spPr>
          <a:xfrm>
            <a:off x="6931145" y="3422580"/>
            <a:ext cx="577723" cy="276999"/>
          </a:xfrm>
          <a:prstGeom prst="rect">
            <a:avLst/>
          </a:prstGeom>
          <a:solidFill>
            <a:srgbClr val="B8E0D1"/>
          </a:solidFill>
          <a:ln>
            <a:solidFill>
              <a:srgbClr val="06916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A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807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C38036E-B1B6-17D6-FAC4-FC254FDB7A8E}"/>
              </a:ext>
            </a:extLst>
          </p:cNvPr>
          <p:cNvSpPr txBox="1"/>
          <p:nvPr/>
        </p:nvSpPr>
        <p:spPr>
          <a:xfrm>
            <a:off x="1124705" y="2108269"/>
            <a:ext cx="577723" cy="276999"/>
          </a:xfrm>
          <a:prstGeom prst="rect">
            <a:avLst/>
          </a:prstGeom>
          <a:solidFill>
            <a:srgbClr val="B8E0D1"/>
          </a:solidFill>
          <a:ln>
            <a:solidFill>
              <a:srgbClr val="06916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A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1.317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6940A54-DB32-745C-50E6-DD31A219A73E}"/>
              </a:ext>
            </a:extLst>
          </p:cNvPr>
          <p:cNvSpPr txBox="1"/>
          <p:nvPr/>
        </p:nvSpPr>
        <p:spPr>
          <a:xfrm>
            <a:off x="1124705" y="3276460"/>
            <a:ext cx="577723" cy="276999"/>
          </a:xfrm>
          <a:prstGeom prst="rect">
            <a:avLst/>
          </a:prstGeom>
          <a:solidFill>
            <a:srgbClr val="B8E0D1"/>
          </a:solidFill>
          <a:ln>
            <a:solidFill>
              <a:srgbClr val="06916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A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862</a:t>
            </a:r>
          </a:p>
        </p:txBody>
      </p:sp>
    </p:spTree>
    <p:extLst>
      <p:ext uri="{BB962C8B-B14F-4D97-AF65-F5344CB8AC3E}">
        <p14:creationId xmlns:p14="http://schemas.microsoft.com/office/powerpoint/2010/main" val="2050761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45A5B90-FC51-E5F9-98C9-FB1FA4F3827D}"/>
              </a:ext>
            </a:extLst>
          </p:cNvPr>
          <p:cNvSpPr/>
          <p:nvPr/>
        </p:nvSpPr>
        <p:spPr>
          <a:xfrm>
            <a:off x="2" y="1763876"/>
            <a:ext cx="12263118" cy="5094124"/>
          </a:xfrm>
          <a:prstGeom prst="rect">
            <a:avLst/>
          </a:prstGeom>
          <a:solidFill>
            <a:srgbClr val="E5F3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985EAF-78D5-8FA6-188E-0DED00C9B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574675"/>
            <a:ext cx="7028180" cy="781050"/>
          </a:xfrm>
        </p:spPr>
        <p:txBody>
          <a:bodyPr>
            <a:normAutofit fontScale="90000"/>
          </a:bodyPr>
          <a:lstStyle/>
          <a:p>
            <a:r>
              <a:rPr lang="de-AT" dirty="0"/>
              <a:t>Rezeptgebührenobergrenze NEU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D6F44A-4251-B65A-8041-135914BC1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900" y="1355726"/>
            <a:ext cx="11328400" cy="4927600"/>
          </a:xfrm>
        </p:spPr>
        <p:txBody>
          <a:bodyPr/>
          <a:lstStyle/>
          <a:p>
            <a:r>
              <a:rPr lang="de-AT" dirty="0"/>
              <a:t>Seit 1.1.2026 ersetzt die Arzneimittelkostenobergrenze (REGO Neu) die Regelung zur Rezeptgebührenobergrenze</a:t>
            </a:r>
          </a:p>
          <a:p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27E6DFD-6C4C-F426-2D98-EE342B15CE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1466" y="1838512"/>
            <a:ext cx="11265780" cy="456123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2D0791C-E6ED-BEBB-24F2-65DC68C61FCD}"/>
              </a:ext>
            </a:extLst>
          </p:cNvPr>
          <p:cNvSpPr txBox="1"/>
          <p:nvPr/>
        </p:nvSpPr>
        <p:spPr>
          <a:xfrm>
            <a:off x="664684" y="6283325"/>
            <a:ext cx="112040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AT" sz="1200" dirty="0"/>
              <a:t>Beispiel: Annahme einer Pensionistin mit erhöhtem Medikamentenbedarf und einem Nettoeinkommen von 21.600 € (mittlere Alterspension), Obergrenze bei 2% des Nettoeinkommens: 432 Euro. Obergrenze bei 1,5%: 324 Euro 10 Medikamente pro Monat. 7 mit Preisen über der Rezeptgebühr, 3 mit Preisen unter der Rezeptgebühr.</a:t>
            </a:r>
          </a:p>
          <a:p>
            <a:endParaRPr lang="de-AT" sz="1200" dirty="0"/>
          </a:p>
          <a:p>
            <a:endParaRPr lang="de-AT" sz="1200" dirty="0"/>
          </a:p>
        </p:txBody>
      </p:sp>
    </p:spTree>
    <p:extLst>
      <p:ext uri="{BB962C8B-B14F-4D97-AF65-F5344CB8AC3E}">
        <p14:creationId xmlns:p14="http://schemas.microsoft.com/office/powerpoint/2010/main" val="104675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D7015-5841-2BBD-D43F-0694E3DBE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7AF78D49-28B5-6877-67E1-AD8D39CA9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2" y="1525281"/>
            <a:ext cx="7199391" cy="4498857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32637E8-9685-6029-7DCB-B7F70F83B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60" y="574604"/>
            <a:ext cx="5850358" cy="781226"/>
          </a:xfrm>
        </p:spPr>
        <p:txBody>
          <a:bodyPr>
            <a:normAutofit/>
          </a:bodyPr>
          <a:lstStyle/>
          <a:p>
            <a:r>
              <a:rPr lang="de-AT" sz="2400" dirty="0"/>
              <a:t>Entwicklung der Kosten </a:t>
            </a:r>
            <a:br>
              <a:rPr lang="de-AT" sz="2400" dirty="0"/>
            </a:br>
            <a:r>
              <a:rPr lang="de-AT" sz="2400" dirty="0"/>
              <a:t>&amp; Verordnungen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0C54A0D-4D37-8083-0C7E-D67C4671BCA0}"/>
              </a:ext>
            </a:extLst>
          </p:cNvPr>
          <p:cNvSpPr txBox="1"/>
          <p:nvPr/>
        </p:nvSpPr>
        <p:spPr>
          <a:xfrm>
            <a:off x="8111709" y="6352976"/>
            <a:ext cx="38567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050" dirty="0">
                <a:latin typeface="Arial" panose="020B0604020202020204" pitchFamily="34" charset="0"/>
                <a:cs typeface="Arial" panose="020B0604020202020204" pitchFamily="34" charset="0"/>
              </a:rPr>
              <a:t>Quelle: Maschinelle Heilmittelabrechnung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44C2DF3B-95F6-42B3-7F52-90F12F21B359}"/>
              </a:ext>
            </a:extLst>
          </p:cNvPr>
          <p:cNvSpPr txBox="1"/>
          <p:nvPr/>
        </p:nvSpPr>
        <p:spPr>
          <a:xfrm>
            <a:off x="7084550" y="1687125"/>
            <a:ext cx="577723" cy="276999"/>
          </a:xfrm>
          <a:prstGeom prst="rect">
            <a:avLst/>
          </a:prstGeom>
          <a:solidFill>
            <a:srgbClr val="B8E0D1"/>
          </a:solidFill>
          <a:ln>
            <a:solidFill>
              <a:srgbClr val="06916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A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218,3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5CD3319D-D5B7-4F25-AF78-31EC887CA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11709" y="1355830"/>
            <a:ext cx="3685844" cy="4821133"/>
          </a:xfrm>
        </p:spPr>
        <p:txBody>
          <a:bodyPr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1800"/>
              </a:spcAft>
            </a:pPr>
            <a:r>
              <a:rPr lang="de-AT" dirty="0"/>
              <a:t>Ausgaben für Heilmittel stark gestiegen und betrugen 2025 </a:t>
            </a:r>
            <a:br>
              <a:rPr lang="de-AT" dirty="0"/>
            </a:br>
            <a:r>
              <a:rPr lang="de-AT" dirty="0"/>
              <a:t>4,9 Mrd. €</a:t>
            </a:r>
          </a:p>
          <a:p>
            <a:pPr marL="285750" indent="-285750">
              <a:spcBef>
                <a:spcPts val="0"/>
              </a:spcBef>
              <a:spcAft>
                <a:spcPts val="1800"/>
              </a:spcAft>
            </a:pPr>
            <a:r>
              <a:rPr lang="de-AT" dirty="0"/>
              <a:t>die Gesamtausgaben haben </a:t>
            </a:r>
            <a:br>
              <a:rPr lang="de-AT" dirty="0"/>
            </a:br>
            <a:r>
              <a:rPr lang="de-AT" dirty="0"/>
              <a:t>sich seit 2013 beinahe verdoppelt</a:t>
            </a:r>
          </a:p>
          <a:p>
            <a:pPr marL="285750" indent="-285750">
              <a:spcBef>
                <a:spcPts val="0"/>
              </a:spcBef>
              <a:spcAft>
                <a:spcPts val="1800"/>
              </a:spcAft>
            </a:pPr>
            <a:r>
              <a:rPr lang="de-AT" dirty="0"/>
              <a:t>beschleunigtes Wachstum seit 2021 (Ø +7,4 % pro Jahr; davor Ø +3,5 % pro Jahr) </a:t>
            </a:r>
          </a:p>
          <a:p>
            <a:pPr marL="285750" indent="-285750">
              <a:spcBef>
                <a:spcPts val="0"/>
              </a:spcBef>
              <a:spcAft>
                <a:spcPts val="1800"/>
              </a:spcAft>
            </a:pPr>
            <a:r>
              <a:rPr lang="de-AT" dirty="0"/>
              <a:t>gleichzeitig rückläufige Verordnungen</a:t>
            </a:r>
          </a:p>
          <a:p>
            <a:pPr>
              <a:spcBef>
                <a:spcPts val="0"/>
              </a:spcBef>
              <a:spcAft>
                <a:spcPts val="1800"/>
              </a:spcAft>
              <a:buBlip>
                <a:blip r:embed="rId3"/>
              </a:buBlip>
            </a:pPr>
            <a:r>
              <a:rPr lang="de-AT" b="1" dirty="0">
                <a:solidFill>
                  <a:srgbClr val="069160"/>
                </a:solidFill>
              </a:rPr>
              <a:t>Haupttreiber ist das steigende Preisniveau der abgegebenen Verordnungen</a:t>
            </a:r>
            <a:endParaRPr lang="de-AT" dirty="0">
              <a:solidFill>
                <a:srgbClr val="069160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18B7D37-5D14-CC0D-7DB7-7CC07CC8EBF2}"/>
              </a:ext>
            </a:extLst>
          </p:cNvPr>
          <p:cNvSpPr txBox="1"/>
          <p:nvPr/>
        </p:nvSpPr>
        <p:spPr>
          <a:xfrm>
            <a:off x="7087171" y="4802436"/>
            <a:ext cx="577723" cy="276999"/>
          </a:xfrm>
          <a:prstGeom prst="rect">
            <a:avLst/>
          </a:prstGeom>
          <a:solidFill>
            <a:srgbClr val="B8E0D1"/>
          </a:solidFill>
          <a:ln>
            <a:solidFill>
              <a:srgbClr val="06916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A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100,9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47446DD-6FAE-A33E-1968-E206FAD60058}"/>
              </a:ext>
            </a:extLst>
          </p:cNvPr>
          <p:cNvSpPr txBox="1"/>
          <p:nvPr/>
        </p:nvSpPr>
        <p:spPr>
          <a:xfrm>
            <a:off x="7091615" y="5261599"/>
            <a:ext cx="577723" cy="276999"/>
          </a:xfrm>
          <a:prstGeom prst="rect">
            <a:avLst/>
          </a:prstGeom>
          <a:solidFill>
            <a:srgbClr val="B8E0D1"/>
          </a:solidFill>
          <a:ln>
            <a:solidFill>
              <a:srgbClr val="069160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A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85,3</a:t>
            </a:r>
          </a:p>
        </p:txBody>
      </p:sp>
    </p:spTree>
    <p:extLst>
      <p:ext uri="{BB962C8B-B14F-4D97-AF65-F5344CB8AC3E}">
        <p14:creationId xmlns:p14="http://schemas.microsoft.com/office/powerpoint/2010/main" val="661221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F0343-0D24-04E7-F9D8-9C649D09B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F7EB7453-14B7-676B-27C1-D050796D635C}"/>
              </a:ext>
            </a:extLst>
          </p:cNvPr>
          <p:cNvSpPr/>
          <p:nvPr/>
        </p:nvSpPr>
        <p:spPr>
          <a:xfrm>
            <a:off x="6124337" y="2383674"/>
            <a:ext cx="6063133" cy="4057765"/>
          </a:xfrm>
          <a:prstGeom prst="rect">
            <a:avLst/>
          </a:prstGeom>
          <a:solidFill>
            <a:srgbClr val="E5F3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6649F0B-ABDA-8218-6DB7-351DDE78AFC6}"/>
              </a:ext>
            </a:extLst>
          </p:cNvPr>
          <p:cNvSpPr/>
          <p:nvPr/>
        </p:nvSpPr>
        <p:spPr>
          <a:xfrm>
            <a:off x="2" y="2383674"/>
            <a:ext cx="6063133" cy="4057765"/>
          </a:xfrm>
          <a:prstGeom prst="rect">
            <a:avLst/>
          </a:prstGeom>
          <a:solidFill>
            <a:srgbClr val="E5F3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350B522-8485-F301-72A4-FFBFB82DF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574675"/>
            <a:ext cx="7028180" cy="781050"/>
          </a:xfrm>
        </p:spPr>
        <p:txBody>
          <a:bodyPr>
            <a:normAutofit/>
          </a:bodyPr>
          <a:lstStyle/>
          <a:p>
            <a:r>
              <a:rPr lang="de-AT" dirty="0"/>
              <a:t>Internationaler Preisvergleich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25563A-88B4-F5A4-99E7-EDC5A5CC7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900" y="1355726"/>
            <a:ext cx="11328400" cy="4927600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dirty="0"/>
              <a:t>Österreich weist im europäischen Vergleich lt. schwedischer Gesundheitsbehörde ein gehobenes Preisniveau auf</a:t>
            </a:r>
            <a:endParaRPr lang="de-AT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AT" dirty="0"/>
              <a:t>gehobene Preisniveau zeigt sich sowohl im patentgeschützten </a:t>
            </a:r>
            <a:r>
              <a:rPr lang="de-AT"/>
              <a:t>(19 </a:t>
            </a:r>
            <a:r>
              <a:rPr lang="de-AT" dirty="0"/>
              <a:t>% über Schweden) als auch insbesondere im generikafähigen Markt (134 % über Schweden)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AE1449-EE82-7810-7A22-9BFBFB9A33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2525574"/>
            <a:ext cx="6067663" cy="380111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1F6A374-B1CC-23DB-5799-2E4C62BC2C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28866" y="2525574"/>
            <a:ext cx="6063133" cy="379828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1CAF6EB-8860-0509-C6B1-CA01B6794421}"/>
              </a:ext>
            </a:extLst>
          </p:cNvPr>
          <p:cNvSpPr txBox="1"/>
          <p:nvPr/>
        </p:nvSpPr>
        <p:spPr>
          <a:xfrm>
            <a:off x="4232498" y="6476026"/>
            <a:ext cx="372700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Quelle: International price comparison 2025;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TLV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A025531-2516-0317-991E-F7635A97EC21}"/>
              </a:ext>
            </a:extLst>
          </p:cNvPr>
          <p:cNvSpPr/>
          <p:nvPr/>
        </p:nvSpPr>
        <p:spPr>
          <a:xfrm>
            <a:off x="10157772" y="4805048"/>
            <a:ext cx="1851174" cy="1015015"/>
          </a:xfrm>
          <a:prstGeom prst="rect">
            <a:avLst/>
          </a:prstGeom>
          <a:solidFill>
            <a:srgbClr val="99CBB6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Medikamente im </a:t>
            </a:r>
            <a:r>
              <a:rPr lang="de-AT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generikafähigen</a:t>
            </a:r>
            <a:r>
              <a:rPr lang="de-A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Markt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E47FF0C-8DED-4966-0430-8D2965797733}"/>
              </a:ext>
            </a:extLst>
          </p:cNvPr>
          <p:cNvSpPr/>
          <p:nvPr/>
        </p:nvSpPr>
        <p:spPr>
          <a:xfrm>
            <a:off x="4006066" y="4805048"/>
            <a:ext cx="1851174" cy="1015015"/>
          </a:xfrm>
          <a:prstGeom prst="rect">
            <a:avLst/>
          </a:prstGeom>
          <a:solidFill>
            <a:srgbClr val="99CBB6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Medikamente im </a:t>
            </a:r>
            <a:r>
              <a:rPr lang="de-AT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patentgeschützten</a:t>
            </a:r>
            <a:r>
              <a:rPr lang="de-AT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Markt</a:t>
            </a:r>
          </a:p>
        </p:txBody>
      </p:sp>
    </p:spTree>
    <p:extLst>
      <p:ext uri="{BB962C8B-B14F-4D97-AF65-F5344CB8AC3E}">
        <p14:creationId xmlns:p14="http://schemas.microsoft.com/office/powerpoint/2010/main" val="1112961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MR-PPT-01.pptx" id="{AD81A173-422D-4B1C-A5A0-D8C8C7547BE3}" vid="{73B8F36E-2C4C-486B-8AE3-21A622C6815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HMR-PPT-01</Template>
  <TotalTime>0</TotalTime>
  <Words>646</Words>
  <Application>Microsoft Office PowerPoint</Application>
  <PresentationFormat>Breitbild</PresentationFormat>
  <Paragraphs>82</Paragraphs>
  <Slides>12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Aptos</vt:lpstr>
      <vt:lpstr>Arial</vt:lpstr>
      <vt:lpstr>Wingdings</vt:lpstr>
      <vt:lpstr>Office</vt:lpstr>
      <vt:lpstr>Heilmittelreport 2026</vt:lpstr>
      <vt:lpstr>Erstattungskodex</vt:lpstr>
      <vt:lpstr>Österreich ist ein attraktiver Markt für pharmazeutische Unternehmen</vt:lpstr>
      <vt:lpstr>Neue Medikamente in Österreich  umfangreich und rasch verfügbar</vt:lpstr>
      <vt:lpstr>Neue Medikamente in Österreich  umfangreich und rasch verfügbar</vt:lpstr>
      <vt:lpstr>Hohe Versorgungsdichte mit Apotheken in Österreich</vt:lpstr>
      <vt:lpstr>Rezeptgebührenobergrenze NEU</vt:lpstr>
      <vt:lpstr>Entwicklung der Kosten  &amp; Verordnungen</vt:lpstr>
      <vt:lpstr>Internationaler Preisvergleich</vt:lpstr>
      <vt:lpstr>Hohe Medikamentenkosten pro  Einwohner:in im internationalen Vergleich</vt:lpstr>
      <vt:lpstr>PowerPoint-Präsentation</vt:lpstr>
      <vt:lpstr>Zusammenfassung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Haas Nina</dc:creator>
  <cp:lastModifiedBy>Giffinger Cornelia</cp:lastModifiedBy>
  <cp:revision>60</cp:revision>
  <cp:lastPrinted>2026-07-08T11:31:45Z</cp:lastPrinted>
  <dcterms:created xsi:type="dcterms:W3CDTF">2026-06-15T14:13:13Z</dcterms:created>
  <dcterms:modified xsi:type="dcterms:W3CDTF">2026-07-15T06:43:30Z</dcterms:modified>
</cp:coreProperties>
</file>