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1" r:id="rId2"/>
    <p:sldId id="263" r:id="rId3"/>
    <p:sldId id="262" r:id="rId4"/>
    <p:sldId id="256" r:id="rId5"/>
    <p:sldId id="264" r:id="rId6"/>
    <p:sldId id="257" r:id="rId7"/>
    <p:sldId id="265" r:id="rId8"/>
    <p:sldId id="266" r:id="rId9"/>
    <p:sldId id="267" r:id="rId10"/>
    <p:sldId id="259" r:id="rId11"/>
    <p:sldId id="268" r:id="rId12"/>
    <p:sldId id="272" r:id="rId13"/>
    <p:sldId id="270" r:id="rId14"/>
    <p:sldId id="271" r:id="rId15"/>
    <p:sldId id="269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B04E4-D76C-40BE-9EB2-85A78E49D17F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93BB8-48C6-4798-A4DC-AD4297C12F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638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C7C5A0-923B-42D0-98B9-583E58CAD123}" type="slidenum">
              <a:rPr lang="de-DE" altLang="de-DE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de-DE" altLang="de-DE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2" tIns="46796" rIns="89992" bIns="46796" anchor="b"/>
          <a:lstStyle>
            <a:lvl1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2821189-2A69-450E-A9EC-DF9DBB092537}" type="slidenum">
              <a:rPr lang="de-DE" altLang="de-DE" sz="1200">
                <a:solidFill>
                  <a:srgbClr val="000000"/>
                </a:solidFill>
                <a:cs typeface="Lucida Sans Unicode" panose="020B0602030504020204" pitchFamily="34" charset="0"/>
              </a:rPr>
              <a:pPr algn="r"/>
              <a:t>13</a:t>
            </a:fld>
            <a:endParaRPr lang="de-DE" altLang="de-DE" sz="1200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2" tIns="46796" rIns="89992" bIns="46796" anchor="b"/>
          <a:lstStyle>
            <a:lvl1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 sz="1200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2" tIns="46796" rIns="89992" bIns="46796"/>
          <a:lstStyle>
            <a:lvl1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 sz="1200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2" tIns="46796" rIns="89992" bIns="46796"/>
          <a:lstStyle>
            <a:lvl1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de-DE" altLang="de-DE" sz="1200">
              <a:solidFill>
                <a:srgbClr val="000000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2" tIns="46796" rIns="89992" bIns="46796" anchor="b"/>
          <a:lstStyle>
            <a:lvl1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D223D80-D370-44BB-A248-4738830980BF}" type="slidenum">
              <a:rPr lang="de-DE" altLang="de-DE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13</a:t>
            </a:fld>
            <a:endParaRPr lang="de-DE" altLang="de-D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29200" cy="420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de-AT" altLang="de-DE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480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32AD56-8852-4E5E-A789-9231AA14849C}" type="slidenum">
              <a:rPr lang="de-DE" altLang="de-DE" sz="1200" smtClean="0"/>
              <a:pPr/>
              <a:t>14</a:t>
            </a:fld>
            <a:endParaRPr lang="de-DE" altLang="de-DE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38188"/>
            <a:ext cx="4913313" cy="36861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6325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270196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149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74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00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730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212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363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05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255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019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850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624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AFD3-5974-4FDD-A234-79F00EECF8A0}" type="datetimeFigureOut">
              <a:rPr lang="de-AT" smtClean="0"/>
              <a:t>19.10.2018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8729D-1646-4651-BA55-8D6DEA9228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32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diatri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diatri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diatri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diatri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dorothea.moeslinger@meduniwien.ac.at" TargetMode="External"/><Relationship Id="rId13" Type="http://schemas.openxmlformats.org/officeDocument/2006/relationships/hyperlink" Target="mailto:r.weinzettel@optimamed.at" TargetMode="External"/><Relationship Id="rId3" Type="http://schemas.openxmlformats.org/officeDocument/2006/relationships/hyperlink" Target="mailto:gustav.fischmeister@reha-stveit.at" TargetMode="External"/><Relationship Id="rId7" Type="http://schemas.openxmlformats.org/officeDocument/2006/relationships/hyperlink" Target="mailto:martina.kronberger@kinderhospizmomo.at" TargetMode="External"/><Relationship Id="rId12" Type="http://schemas.openxmlformats.org/officeDocument/2006/relationships/hyperlink" Target="mailto:g.tulzer@mac.com" TargetMode="External"/><Relationship Id="rId2" Type="http://schemas.openxmlformats.org/officeDocument/2006/relationships/hyperlink" Target="mailto:anna.carvini@kinderjugendreha.at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drian.kamper@klinikum-wegr.at" TargetMode="External"/><Relationship Id="rId11" Type="http://schemas.openxmlformats.org/officeDocument/2006/relationships/hyperlink" Target="mailto:reinhard.topf@stanna.at" TargetMode="External"/><Relationship Id="rId5" Type="http://schemas.openxmlformats.org/officeDocument/2006/relationships/hyperlink" Target="mailto:peter.joergl@klinik-judendorf.at" TargetMode="External"/><Relationship Id="rId15" Type="http://schemas.openxmlformats.org/officeDocument/2006/relationships/hyperlink" Target="http://www.paediatrie.at/" TargetMode="External"/><Relationship Id="rId10" Type="http://schemas.openxmlformats.org/officeDocument/2006/relationships/hyperlink" Target="mailto:w.sperl@salk.at" TargetMode="External"/><Relationship Id="rId4" Type="http://schemas.openxmlformats.org/officeDocument/2006/relationships/hyperlink" Target="mailto:susanne.greber-platzer@meduniwien.ac.at" TargetMode="External"/><Relationship Id="rId9" Type="http://schemas.openxmlformats.org/officeDocument/2006/relationships/hyperlink" Target="mailto:rudolfsilvesterschwarz@gmail.com" TargetMode="External"/><Relationship Id="rId1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diatri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dorothea.moeslinger@meduniwien.ac.at" TargetMode="External"/><Relationship Id="rId13" Type="http://schemas.openxmlformats.org/officeDocument/2006/relationships/hyperlink" Target="mailto:r.weinzettel@optimamed.at" TargetMode="External"/><Relationship Id="rId3" Type="http://schemas.openxmlformats.org/officeDocument/2006/relationships/hyperlink" Target="mailto:gustav.fischmeister@reha-stveit.at" TargetMode="External"/><Relationship Id="rId7" Type="http://schemas.openxmlformats.org/officeDocument/2006/relationships/hyperlink" Target="mailto:martina.kronberger@kinderhospizmomo.at" TargetMode="External"/><Relationship Id="rId12" Type="http://schemas.openxmlformats.org/officeDocument/2006/relationships/hyperlink" Target="mailto:g.tulzer@mac.com" TargetMode="External"/><Relationship Id="rId2" Type="http://schemas.openxmlformats.org/officeDocument/2006/relationships/hyperlink" Target="mailto:anna.carvini@kinderjugendreha.at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drian.kamper@klinikum-wegr.at" TargetMode="External"/><Relationship Id="rId11" Type="http://schemas.openxmlformats.org/officeDocument/2006/relationships/hyperlink" Target="mailto:reinhard.topf@stanna.at" TargetMode="External"/><Relationship Id="rId5" Type="http://schemas.openxmlformats.org/officeDocument/2006/relationships/hyperlink" Target="mailto:peter.joergl@klinik-judendorf.at" TargetMode="External"/><Relationship Id="rId15" Type="http://schemas.openxmlformats.org/officeDocument/2006/relationships/hyperlink" Target="http://www.paediatrie.at/" TargetMode="External"/><Relationship Id="rId10" Type="http://schemas.openxmlformats.org/officeDocument/2006/relationships/hyperlink" Target="mailto:w.sperl@salk.at" TargetMode="External"/><Relationship Id="rId4" Type="http://schemas.openxmlformats.org/officeDocument/2006/relationships/hyperlink" Target="mailto:susanne.greber-platzer@meduniwien.ac.at" TargetMode="External"/><Relationship Id="rId9" Type="http://schemas.openxmlformats.org/officeDocument/2006/relationships/hyperlink" Target="mailto:rudolfsilvesterschwarz@gmail.com" TargetMode="External"/><Relationship Id="rId1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diatri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diatri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diatri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diatri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diatri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ediatri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32004" y="5664358"/>
            <a:ext cx="9208008" cy="1655762"/>
          </a:xfrm>
        </p:spPr>
        <p:txBody>
          <a:bodyPr>
            <a:normAutofit/>
          </a:bodyPr>
          <a:lstStyle/>
          <a:p>
            <a:r>
              <a:rPr lang="de-DE" sz="1800" b="1" smtClean="0"/>
              <a:t>Vernetzungstreffen</a:t>
            </a:r>
            <a:r>
              <a:rPr lang="de-AT" sz="1800"/>
              <a:t> </a:t>
            </a:r>
            <a:r>
              <a:rPr lang="de-AT" sz="1800" smtClean="0"/>
              <a:t> </a:t>
            </a:r>
            <a:r>
              <a:rPr lang="de-DE" sz="1800" b="1" smtClean="0"/>
              <a:t>Kinder- </a:t>
            </a:r>
            <a:r>
              <a:rPr lang="de-DE" sz="1800" b="1"/>
              <a:t>und </a:t>
            </a:r>
            <a:r>
              <a:rPr lang="de-DE" sz="1800" b="1" smtClean="0"/>
              <a:t>Jugendlichenrehabilition in </a:t>
            </a:r>
            <a:r>
              <a:rPr lang="de-DE" sz="1800" b="1"/>
              <a:t>Österreich</a:t>
            </a:r>
            <a:endParaRPr lang="de-AT" sz="1800"/>
          </a:p>
          <a:p>
            <a:r>
              <a:rPr lang="de-DE" sz="1800" b="1" smtClean="0"/>
              <a:t>Freitag</a:t>
            </a:r>
            <a:r>
              <a:rPr lang="de-DE" sz="1800" b="1"/>
              <a:t>, den 19. Oktober </a:t>
            </a:r>
            <a:r>
              <a:rPr lang="de-DE" sz="1800" b="1" smtClean="0"/>
              <a:t>2018</a:t>
            </a:r>
            <a:r>
              <a:rPr lang="de-AT" sz="1800"/>
              <a:t> </a:t>
            </a:r>
            <a:r>
              <a:rPr lang="de-AT" sz="1800" smtClean="0"/>
              <a:t> </a:t>
            </a:r>
            <a:r>
              <a:rPr lang="de-DE" sz="1800" b="1" smtClean="0"/>
              <a:t>Hauptverband</a:t>
            </a:r>
            <a:endParaRPr lang="de-AT" sz="1800"/>
          </a:p>
          <a:p>
            <a:endParaRPr lang="de-AT" sz="2800"/>
          </a:p>
        </p:txBody>
      </p:sp>
      <p:grpSp>
        <p:nvGrpSpPr>
          <p:cNvPr id="2" name="Gruppieren 1"/>
          <p:cNvGrpSpPr/>
          <p:nvPr/>
        </p:nvGrpSpPr>
        <p:grpSpPr>
          <a:xfrm>
            <a:off x="1334530" y="372349"/>
            <a:ext cx="6534666" cy="1485900"/>
            <a:chOff x="1334530" y="372349"/>
            <a:chExt cx="6534666" cy="1485900"/>
          </a:xfrm>
        </p:grpSpPr>
        <p:pic>
          <p:nvPicPr>
            <p:cNvPr id="4" name="Grafik 3" descr="T:\Arbeitsgruppenvorlagen\Corporate Design_CD Neu 2013\HVB_Logo_CD\HVB_Logo_Pixel\HVB_Signet_Pixel\signet_cmyk_406x156px_low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530" y="372349"/>
              <a:ext cx="1152525" cy="148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Bild 4" descr="Logo ÖGKJ">
              <a:hlinkClick r:id="rId3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236" y="767632"/>
              <a:ext cx="2092960" cy="10369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0" y="234769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Rehabilitation von Kinder- und Jugendlichen </a:t>
            </a:r>
            <a:endParaRPr lang="de-DE" sz="3200" b="1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32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3200" b="1" smtClean="0">
                <a:solidFill>
                  <a:srgbClr val="C00000"/>
                </a:solidFill>
              </a:rPr>
              <a:t>Was ist noch zu tun ?</a:t>
            </a:r>
            <a:endParaRPr lang="de-AT" sz="3200" b="1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4283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/>
              <a:t>Wolfgang Sperl  </a:t>
            </a:r>
          </a:p>
          <a:p>
            <a:pPr algn="ctr"/>
            <a:endParaRPr lang="de-DE" smtClean="0"/>
          </a:p>
          <a:p>
            <a:pPr algn="ctr"/>
            <a:r>
              <a:rPr lang="de-DE" smtClean="0"/>
              <a:t>Referat Rehabilitation für Kinder- und Jugendliche der ÖGKJ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55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2168" y="4098727"/>
            <a:ext cx="7944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dirty="0">
                <a:solidFill>
                  <a:srgbClr val="C00000"/>
                </a:solidFill>
              </a:rPr>
              <a:t>8</a:t>
            </a:r>
            <a:r>
              <a:rPr lang="de-DE" sz="2000" b="1">
                <a:solidFill>
                  <a:srgbClr val="C00000"/>
                </a:solidFill>
              </a:rPr>
              <a:t>)   </a:t>
            </a:r>
            <a:r>
              <a:rPr lang="de-DE" sz="2000" b="1" smtClean="0">
                <a:solidFill>
                  <a:srgbClr val="C00000"/>
                </a:solidFill>
              </a:rPr>
              <a:t>Mutter und Kind Therapie im Mental Health Bereich</a:t>
            </a:r>
            <a:r>
              <a:rPr lang="de-DE" sz="2000" smtClean="0"/>
              <a:t>: </a:t>
            </a:r>
            <a:r>
              <a:rPr lang="de-DE" sz="2000"/>
              <a:t>Kind </a:t>
            </a:r>
            <a:r>
              <a:rPr lang="de-DE" sz="2000" smtClean="0"/>
              <a:t>und Mutter </a:t>
            </a:r>
            <a:r>
              <a:rPr lang="de-DE" sz="2000" b="1" smtClean="0"/>
              <a:t>beide</a:t>
            </a:r>
            <a:r>
              <a:rPr lang="de-DE" sz="2000" smtClean="0"/>
              <a:t> mit </a:t>
            </a:r>
            <a:r>
              <a:rPr lang="de-DE" sz="2000"/>
              <a:t>Mental-Health </a:t>
            </a:r>
            <a:r>
              <a:rPr lang="de-DE" sz="2000" smtClean="0"/>
              <a:t>Diagnose  benötigen </a:t>
            </a:r>
            <a:r>
              <a:rPr lang="de-DE" sz="2000" dirty="0"/>
              <a:t>die familienorientierte Rehabilitation benötigen</a:t>
            </a:r>
            <a:r>
              <a:rPr lang="de-DE" sz="2000"/>
              <a:t>, </a:t>
            </a:r>
            <a:r>
              <a:rPr lang="de-DE" sz="2000" smtClean="0"/>
              <a:t>unklar dzt., </a:t>
            </a:r>
            <a:r>
              <a:rPr lang="de-DE" sz="2000"/>
              <a:t>wie </a:t>
            </a:r>
            <a:r>
              <a:rPr lang="de-DE" sz="2000" smtClean="0"/>
              <a:t>in so einer Konstellation </a:t>
            </a:r>
            <a:r>
              <a:rPr lang="de-DE" sz="2000" dirty="0"/>
              <a:t>qualitätsgesichert </a:t>
            </a:r>
            <a:r>
              <a:rPr lang="de-DE" sz="2000"/>
              <a:t>therapiert </a:t>
            </a:r>
            <a:r>
              <a:rPr lang="de-DE" sz="2000" smtClean="0"/>
              <a:t>werden kann.</a:t>
            </a:r>
          </a:p>
          <a:p>
            <a:pPr lvl="0"/>
            <a:endParaRPr lang="de-DE" sz="2000"/>
          </a:p>
          <a:p>
            <a:pPr lvl="0"/>
            <a:endParaRPr lang="de-AT" sz="2000" dirty="0"/>
          </a:p>
          <a:p>
            <a:r>
              <a:rPr lang="de-DE" sz="2000"/>
              <a:t> </a:t>
            </a:r>
            <a:endParaRPr lang="de-AT" sz="20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482077"/>
            <a:ext cx="9144000" cy="4073572"/>
            <a:chOff x="0" y="482077"/>
            <a:chExt cx="9144000" cy="4073572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947580" y="482077"/>
              <a:ext cx="7025988" cy="1485900"/>
              <a:chOff x="1334530" y="372349"/>
              <a:chExt cx="6534666" cy="1485900"/>
            </a:xfrm>
          </p:grpSpPr>
          <p:pic>
            <p:nvPicPr>
              <p:cNvPr id="14" name="Grafik 13" descr="T:\Arbeitsgruppenvorlagen\Corporate Design_CD Neu 2013\HVB_Logo_CD\HVB_Logo_Pixel\HVB_Signet_Pixel\signet_cmyk_406x156px_low.jp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530" y="372349"/>
                <a:ext cx="115252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Bild 4" descr="Logo ÖGKJ">
                <a:hlinkClick r:id="rId3"/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236" y="767632"/>
                <a:ext cx="20929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Textfeld 12"/>
            <p:cNvSpPr txBox="1"/>
            <p:nvPr/>
          </p:nvSpPr>
          <p:spPr>
            <a:xfrm>
              <a:off x="0" y="2247325"/>
              <a:ext cx="9144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Referat Rehabilitation im Kindes- und Jugendalter </a:t>
              </a:r>
              <a:r>
                <a:rPr lang="de-DE" sz="2400" b="1"/>
                <a:t>ÖGKJ </a:t>
              </a:r>
              <a:endParaRPr lang="de-DE" sz="2400" dirty="0"/>
            </a:p>
            <a:p>
              <a:pPr algn="ctr"/>
              <a:r>
                <a:rPr lang="de-DE" sz="2400" b="1" smtClean="0"/>
                <a:t>Sitzung </a:t>
              </a:r>
              <a:r>
                <a:rPr lang="de-DE" sz="2400" b="1" dirty="0"/>
                <a:t>am </a:t>
              </a:r>
              <a:r>
                <a:rPr lang="de-DE" sz="2400" b="1"/>
                <a:t>27.09.2018</a:t>
              </a:r>
              <a:r>
                <a:rPr lang="de-DE" sz="2400"/>
                <a:t> </a:t>
              </a:r>
              <a:r>
                <a:rPr lang="de-DE" sz="2400" smtClean="0"/>
                <a:t> ÖGKJ Jahrestagung in Linz                                   Ergebnisse </a:t>
              </a:r>
              <a:r>
                <a:rPr lang="de-DE" sz="2400"/>
                <a:t>„Was ist noch zu tun“</a:t>
              </a:r>
            </a:p>
            <a:p>
              <a:pPr algn="ctr"/>
              <a:endParaRPr lang="de-DE" sz="2400" smtClean="0"/>
            </a:p>
            <a:p>
              <a:pPr algn="ctr"/>
              <a:endParaRPr lang="de-DE" sz="2400" smtClean="0"/>
            </a:p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8893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36261" y="3421757"/>
            <a:ext cx="77575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/>
          </a:p>
          <a:p>
            <a:r>
              <a:rPr lang="de-DE"/>
              <a:t> </a:t>
            </a:r>
            <a:endParaRPr lang="de-AT"/>
          </a:p>
          <a:p>
            <a:pPr lvl="0"/>
            <a:r>
              <a:rPr lang="de-DE" sz="2000" b="1" smtClean="0">
                <a:solidFill>
                  <a:srgbClr val="C00000"/>
                </a:solidFill>
              </a:rPr>
              <a:t>9) </a:t>
            </a:r>
            <a:r>
              <a:rPr lang="de-DE" sz="2000" b="1">
                <a:solidFill>
                  <a:srgbClr val="C00000"/>
                </a:solidFill>
              </a:rPr>
              <a:t>Inhaltliche Feinabstimmung der </a:t>
            </a:r>
            <a:r>
              <a:rPr lang="de-DE" sz="2000" b="1" smtClean="0">
                <a:solidFill>
                  <a:srgbClr val="C00000"/>
                </a:solidFill>
              </a:rPr>
              <a:t>Indikationen durch AG der ÖGKJ</a:t>
            </a:r>
            <a:r>
              <a:rPr lang="de-DE" sz="2000" smtClean="0"/>
              <a:t>,       z</a:t>
            </a:r>
            <a:r>
              <a:rPr lang="de-DE" sz="2000"/>
              <a:t>. B. </a:t>
            </a:r>
            <a:r>
              <a:rPr lang="de-DE" sz="2000" smtClean="0"/>
              <a:t>Gastro, Rheuma, Pulmo, Mental </a:t>
            </a:r>
            <a:r>
              <a:rPr lang="de-DE" sz="2000"/>
              <a:t>Health</a:t>
            </a:r>
            <a:r>
              <a:rPr lang="de-DE" sz="2000" smtClean="0"/>
              <a:t>, und anderen  </a:t>
            </a:r>
            <a:r>
              <a:rPr lang="de-DE" sz="2000"/>
              <a:t>Indikationen</a:t>
            </a:r>
            <a:r>
              <a:rPr lang="de-DE" sz="2000" smtClean="0"/>
              <a:t>.</a:t>
            </a:r>
            <a:r>
              <a:rPr lang="de-DE" sz="2000" b="1" smtClean="0">
                <a:solidFill>
                  <a:srgbClr val="C00000"/>
                </a:solidFill>
              </a:rPr>
              <a:t> </a:t>
            </a:r>
            <a:endParaRPr lang="de-DE" sz="2000" b="1">
              <a:solidFill>
                <a:srgbClr val="C00000"/>
              </a:solidFill>
            </a:endParaRPr>
          </a:p>
          <a:p>
            <a:pPr lvl="0"/>
            <a:endParaRPr lang="de-DE" sz="2000" b="1" smtClean="0">
              <a:solidFill>
                <a:srgbClr val="C00000"/>
              </a:solidFill>
            </a:endParaRPr>
          </a:p>
          <a:p>
            <a:pPr lvl="0"/>
            <a:r>
              <a:rPr lang="de-DE" sz="2000" b="1" smtClean="0">
                <a:solidFill>
                  <a:srgbClr val="C00000"/>
                </a:solidFill>
              </a:rPr>
              <a:t>10</a:t>
            </a:r>
            <a:r>
              <a:rPr lang="de-DE" sz="2000" b="1">
                <a:solidFill>
                  <a:srgbClr val="C00000"/>
                </a:solidFill>
              </a:rPr>
              <a:t>) Sprachbarriere </a:t>
            </a:r>
            <a:r>
              <a:rPr lang="de-DE" sz="2000" b="1" smtClean="0">
                <a:solidFill>
                  <a:srgbClr val="C00000"/>
                </a:solidFill>
              </a:rPr>
              <a:t>überwinden</a:t>
            </a:r>
            <a:r>
              <a:rPr lang="de-DE" sz="2000"/>
              <a:t>, sicherstellen, dass auch Übersetzungen möglich sind. </a:t>
            </a:r>
            <a:endParaRPr lang="de-AT" sz="2000"/>
          </a:p>
          <a:p>
            <a:endParaRPr lang="de-DE" sz="2000" b="1">
              <a:solidFill>
                <a:srgbClr val="C00000"/>
              </a:solidFill>
            </a:endParaRPr>
          </a:p>
          <a:p>
            <a:r>
              <a:rPr lang="de-DE" sz="2000" b="1" smtClean="0">
                <a:solidFill>
                  <a:srgbClr val="C00000"/>
                </a:solidFill>
              </a:rPr>
              <a:t>11)   </a:t>
            </a:r>
            <a:r>
              <a:rPr lang="de-DE" sz="2000" b="1">
                <a:solidFill>
                  <a:srgbClr val="C00000"/>
                </a:solidFill>
              </a:rPr>
              <a:t>Qualitätssicherung </a:t>
            </a:r>
            <a:r>
              <a:rPr lang="de-DE" sz="2000"/>
              <a:t>der Outcomes in den Rehazentren in Österreich untereinander abstimmen und gemeinsam  entwickeln (Reha-Forschung).</a:t>
            </a:r>
            <a:endParaRPr lang="de-AT" sz="2000"/>
          </a:p>
          <a:p>
            <a:pPr lvl="0"/>
            <a:endParaRPr lang="de-AT" sz="20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0" y="482077"/>
            <a:ext cx="9144000" cy="3704240"/>
            <a:chOff x="0" y="482077"/>
            <a:chExt cx="9144000" cy="370424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947580" y="482077"/>
              <a:ext cx="7025988" cy="1485900"/>
              <a:chOff x="1334530" y="372349"/>
              <a:chExt cx="6534666" cy="1485900"/>
            </a:xfrm>
          </p:grpSpPr>
          <p:pic>
            <p:nvPicPr>
              <p:cNvPr id="11" name="Grafik 10" descr="T:\Arbeitsgruppenvorlagen\Corporate Design_CD Neu 2013\HVB_Logo_CD\HVB_Logo_Pixel\HVB_Signet_Pixel\signet_cmyk_406x156px_low.jp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530" y="372349"/>
                <a:ext cx="115252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Bild 4" descr="Logo ÖGKJ">
                <a:hlinkClick r:id="rId3"/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236" y="767632"/>
                <a:ext cx="20929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Textfeld 9"/>
            <p:cNvSpPr txBox="1"/>
            <p:nvPr/>
          </p:nvSpPr>
          <p:spPr>
            <a:xfrm>
              <a:off x="0" y="2247325"/>
              <a:ext cx="9144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Referat Rehabilitation im Kindes- und Jugendalter </a:t>
              </a:r>
              <a:r>
                <a:rPr lang="de-DE" sz="2400" b="1"/>
                <a:t>ÖGKJ </a:t>
              </a:r>
              <a:endParaRPr lang="de-DE" sz="2400" dirty="0"/>
            </a:p>
            <a:p>
              <a:pPr algn="ctr"/>
              <a:r>
                <a:rPr lang="de-DE" sz="2400" b="1" smtClean="0"/>
                <a:t>Sitzung </a:t>
              </a:r>
              <a:r>
                <a:rPr lang="de-DE" sz="2400" b="1" dirty="0"/>
                <a:t>am </a:t>
              </a:r>
              <a:r>
                <a:rPr lang="de-DE" sz="2400" b="1"/>
                <a:t>27.09.2018</a:t>
              </a:r>
              <a:r>
                <a:rPr lang="de-DE" sz="2400"/>
                <a:t> </a:t>
              </a:r>
              <a:r>
                <a:rPr lang="de-DE" sz="2400" smtClean="0"/>
                <a:t> ÖGKJ Jahrestagung in Linz                                   Ergebnisse </a:t>
              </a:r>
              <a:r>
                <a:rPr lang="de-DE" sz="2400"/>
                <a:t>„Was ist noch zu tun“</a:t>
              </a:r>
            </a:p>
            <a:p>
              <a:pPr algn="ctr"/>
              <a:endParaRPr lang="de-DE" sz="2400" smtClean="0"/>
            </a:p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6259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2527" y="3902684"/>
            <a:ext cx="8138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smtClean="0">
                <a:solidFill>
                  <a:srgbClr val="C00000"/>
                </a:solidFill>
              </a:rPr>
              <a:t>12)   Angehörige (im Mental Health Bereich) als Leistungsempfänger, </a:t>
            </a:r>
          </a:p>
          <a:p>
            <a:pPr lvl="0"/>
            <a:r>
              <a:rPr lang="de-DE" sz="2000" smtClean="0"/>
              <a:t>eine entsprechende Differenzierung der Rolle von Angehörigen könnte </a:t>
            </a:r>
          </a:p>
          <a:p>
            <a:pPr lvl="0"/>
            <a:r>
              <a:rPr lang="de-DE" sz="2000" smtClean="0"/>
              <a:t>sein:    Patient, Co-Therapeut, Begleitperson. </a:t>
            </a:r>
          </a:p>
          <a:p>
            <a:pPr lvl="0"/>
            <a:r>
              <a:rPr lang="de-DE" sz="2000" smtClean="0"/>
              <a:t>Spezielle Tagsätze für bestimmt Diagnosen/Indikationsgruppen. Zugestehen einer Flexibilität in der Anfangsphase bezgl. der Strukturqualitätskriterien. </a:t>
            </a:r>
          </a:p>
          <a:p>
            <a:pPr lvl="0"/>
            <a:endParaRPr lang="de-DE" sz="2000"/>
          </a:p>
          <a:p>
            <a:pPr lvl="0"/>
            <a:endParaRPr lang="de-AT" sz="2000" dirty="0"/>
          </a:p>
          <a:p>
            <a:r>
              <a:rPr lang="de-DE" sz="2000"/>
              <a:t> </a:t>
            </a:r>
            <a:endParaRPr lang="de-AT" sz="20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482077"/>
            <a:ext cx="9144000" cy="4073572"/>
            <a:chOff x="0" y="482077"/>
            <a:chExt cx="9144000" cy="4073572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947580" y="482077"/>
              <a:ext cx="7025988" cy="1485900"/>
              <a:chOff x="1334530" y="372349"/>
              <a:chExt cx="6534666" cy="1485900"/>
            </a:xfrm>
          </p:grpSpPr>
          <p:pic>
            <p:nvPicPr>
              <p:cNvPr id="14" name="Grafik 13" descr="T:\Arbeitsgruppenvorlagen\Corporate Design_CD Neu 2013\HVB_Logo_CD\HVB_Logo_Pixel\HVB_Signet_Pixel\signet_cmyk_406x156px_low.jp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530" y="372349"/>
                <a:ext cx="115252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Bild 4" descr="Logo ÖGKJ">
                <a:hlinkClick r:id="rId3"/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236" y="767632"/>
                <a:ext cx="20929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Textfeld 12"/>
            <p:cNvSpPr txBox="1"/>
            <p:nvPr/>
          </p:nvSpPr>
          <p:spPr>
            <a:xfrm>
              <a:off x="0" y="2247325"/>
              <a:ext cx="9144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Referat Rehabilitation im Kindes- und Jugendalter </a:t>
              </a:r>
              <a:r>
                <a:rPr lang="de-DE" sz="2400" b="1"/>
                <a:t>ÖGKJ </a:t>
              </a:r>
              <a:endParaRPr lang="de-DE" sz="2400" dirty="0"/>
            </a:p>
            <a:p>
              <a:pPr algn="ctr"/>
              <a:r>
                <a:rPr lang="de-DE" sz="2400"/>
                <a:t>*Vorschlag Doz. Spiel, schriftlicher Nachtrag zur Sitzung: </a:t>
              </a:r>
              <a:endParaRPr lang="de-DE" sz="2400" smtClean="0"/>
            </a:p>
            <a:p>
              <a:pPr algn="ctr"/>
              <a:r>
                <a:rPr lang="de-DE" sz="2400" smtClean="0"/>
                <a:t>Ergebnisse </a:t>
              </a:r>
              <a:r>
                <a:rPr lang="de-DE" sz="2400"/>
                <a:t>„Was ist noch zu tun“</a:t>
              </a:r>
            </a:p>
            <a:p>
              <a:pPr algn="ctr"/>
              <a:endParaRPr lang="de-DE" sz="2400" smtClean="0"/>
            </a:p>
            <a:p>
              <a:pPr algn="ctr"/>
              <a:endParaRPr lang="de-DE" sz="2400" smtClean="0"/>
            </a:p>
            <a:p>
              <a:r>
                <a:rPr lang="de-DE" sz="2400" smtClean="0"/>
                <a:t> </a:t>
              </a:r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12468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3265488" y="298450"/>
            <a:ext cx="86756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de-AT" altLang="de-DE" sz="3600" b="1">
                <a:solidFill>
                  <a:srgbClr val="FF6600"/>
                </a:solidFill>
                <a:latin typeface="Verdana" panose="020B0604030504040204" pitchFamily="34" charset="0"/>
                <a:ea typeface="Arial Unicode MS" pitchFamily="34" charset="-128"/>
              </a:rPr>
              <a:t> </a:t>
            </a:r>
          </a:p>
        </p:txBody>
      </p:sp>
      <p:sp>
        <p:nvSpPr>
          <p:cNvPr id="31747" name="Text Box 13"/>
          <p:cNvSpPr txBox="1">
            <a:spLocks noChangeArrowheads="1"/>
          </p:cNvSpPr>
          <p:nvPr/>
        </p:nvSpPr>
        <p:spPr bwMode="auto">
          <a:xfrm>
            <a:off x="4391025" y="57912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AT" altLang="de-DE" sz="2400">
              <a:solidFill>
                <a:srgbClr val="000000"/>
              </a:solidFill>
            </a:endParaRPr>
          </a:p>
        </p:txBody>
      </p:sp>
      <p:pic>
        <p:nvPicPr>
          <p:cNvPr id="3174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292600"/>
            <a:ext cx="1438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87624" y="2460005"/>
            <a:ext cx="2054225" cy="3806825"/>
            <a:chOff x="768" y="1776"/>
            <a:chExt cx="1294" cy="239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495" name="Line 2"/>
            <p:cNvSpPr>
              <a:spLocks noChangeShapeType="1"/>
            </p:cNvSpPr>
            <p:nvPr/>
          </p:nvSpPr>
          <p:spPr bwMode="auto">
            <a:xfrm>
              <a:off x="768" y="1776"/>
              <a:ext cx="1" cy="239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Font typeface="Times New Roman" charset="0"/>
                <a:buNone/>
                <a:defRPr/>
              </a:pPr>
              <a:endParaRPr lang="de-AT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0496" name="Line 3"/>
            <p:cNvSpPr>
              <a:spLocks noChangeShapeType="1"/>
            </p:cNvSpPr>
            <p:nvPr/>
          </p:nvSpPr>
          <p:spPr bwMode="auto">
            <a:xfrm>
              <a:off x="768" y="2928"/>
              <a:ext cx="1294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Font typeface="Times New Roman" charset="0"/>
                <a:buNone/>
                <a:defRPr/>
              </a:pPr>
              <a:endParaRPr lang="de-AT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0497" name="Line 4"/>
            <p:cNvSpPr>
              <a:spLocks noChangeShapeType="1"/>
            </p:cNvSpPr>
            <p:nvPr/>
          </p:nvSpPr>
          <p:spPr bwMode="auto">
            <a:xfrm>
              <a:off x="2062" y="2928"/>
              <a:ext cx="1" cy="124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Font typeface="Times New Roman" charset="0"/>
                <a:buNone/>
                <a:defRPr/>
              </a:pPr>
              <a:endParaRPr lang="de-AT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12308" y="2492896"/>
            <a:ext cx="2054872" cy="3808413"/>
            <a:chOff x="3743" y="1824"/>
            <a:chExt cx="1294" cy="23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492" name="Line 6"/>
            <p:cNvSpPr>
              <a:spLocks noChangeShapeType="1"/>
            </p:cNvSpPr>
            <p:nvPr/>
          </p:nvSpPr>
          <p:spPr bwMode="auto">
            <a:xfrm>
              <a:off x="5038" y="1824"/>
              <a:ext cx="1" cy="239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Font typeface="Times New Roman" charset="0"/>
                <a:buNone/>
                <a:defRPr/>
              </a:pPr>
              <a:endParaRPr lang="de-AT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493" name="Line 7"/>
            <p:cNvSpPr>
              <a:spLocks noChangeShapeType="1"/>
            </p:cNvSpPr>
            <p:nvPr/>
          </p:nvSpPr>
          <p:spPr bwMode="auto">
            <a:xfrm>
              <a:off x="3743" y="2975"/>
              <a:ext cx="1294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Font typeface="Times New Roman" charset="0"/>
                <a:buNone/>
                <a:defRPr/>
              </a:pPr>
              <a:endParaRPr lang="de-AT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494" name="Line 8"/>
            <p:cNvSpPr>
              <a:spLocks noChangeShapeType="1"/>
            </p:cNvSpPr>
            <p:nvPr/>
          </p:nvSpPr>
          <p:spPr bwMode="auto">
            <a:xfrm>
              <a:off x="3744" y="2975"/>
              <a:ext cx="1" cy="124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Font typeface="Times New Roman" charset="0"/>
                <a:buNone/>
                <a:defRPr/>
              </a:pPr>
              <a:endParaRPr lang="de-AT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1187450" y="2536825"/>
            <a:ext cx="2286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 i="1">
                <a:solidFill>
                  <a:srgbClr val="191966"/>
                </a:solidFill>
                <a:ea typeface="Arial Unicode MS" pitchFamily="34" charset="-128"/>
              </a:rPr>
              <a:t>Angeborene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 i="1">
                <a:solidFill>
                  <a:srgbClr val="191966"/>
                </a:solidFill>
                <a:ea typeface="Arial Unicode MS" pitchFamily="34" charset="-128"/>
              </a:rPr>
              <a:t>Störungen</a:t>
            </a: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5422900" y="2493963"/>
            <a:ext cx="22860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 i="1">
                <a:solidFill>
                  <a:srgbClr val="191966"/>
                </a:solidFill>
                <a:ea typeface="Arial Unicode MS" pitchFamily="34" charset="-128"/>
              </a:rPr>
              <a:t>Erworbenene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 i="1">
                <a:solidFill>
                  <a:srgbClr val="191966"/>
                </a:solidFill>
                <a:ea typeface="Arial Unicode MS" pitchFamily="34" charset="-128"/>
              </a:rPr>
              <a:t>Störungen</a:t>
            </a: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1536700" y="3357563"/>
            <a:ext cx="18827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Tx/>
              <a:buNone/>
            </a:pPr>
            <a:r>
              <a:rPr lang="de-AT" altLang="de-DE" sz="2000">
                <a:solidFill>
                  <a:srgbClr val="191966"/>
                </a:solidFill>
                <a:ea typeface="Arial Unicode MS" pitchFamily="34" charset="-128"/>
              </a:rPr>
              <a:t>SOZIALFONDS</a:t>
            </a:r>
          </a:p>
          <a:p>
            <a:pPr algn="ctr" eaLnBrk="1" hangingPunct="1">
              <a:spcBef>
                <a:spcPts val="1125"/>
              </a:spcBef>
              <a:buFontTx/>
              <a:buNone/>
            </a:pPr>
            <a:r>
              <a:rPr lang="de-AT" altLang="de-DE" sz="2000">
                <a:solidFill>
                  <a:srgbClr val="191966"/>
                </a:solidFill>
                <a:ea typeface="Arial Unicode MS" pitchFamily="34" charset="-128"/>
              </a:rPr>
              <a:t>LÄNDER</a:t>
            </a:r>
          </a:p>
        </p:txBody>
      </p: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4997450" y="3375025"/>
            <a:ext cx="2971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Tx/>
              <a:buNone/>
            </a:pPr>
            <a:r>
              <a:rPr lang="de-AT" altLang="de-DE" sz="2000">
                <a:solidFill>
                  <a:srgbClr val="191966"/>
                </a:solidFill>
                <a:ea typeface="Arial Unicode MS" pitchFamily="34" charset="-128"/>
              </a:rPr>
              <a:t>SOZIALVERSICHERUNG</a:t>
            </a:r>
          </a:p>
          <a:p>
            <a:pPr algn="ctr" eaLnBrk="1" hangingPunct="1">
              <a:spcBef>
                <a:spcPts val="1125"/>
              </a:spcBef>
              <a:buFontTx/>
              <a:buNone/>
            </a:pPr>
            <a:r>
              <a:rPr lang="de-AT" altLang="de-DE" sz="2000">
                <a:solidFill>
                  <a:srgbClr val="191966"/>
                </a:solidFill>
                <a:ea typeface="Arial Unicode MS" pitchFamily="34" charset="-128"/>
              </a:rPr>
              <a:t>BUND</a:t>
            </a:r>
          </a:p>
        </p:txBody>
      </p:sp>
      <p:grpSp>
        <p:nvGrpSpPr>
          <p:cNvPr id="31755" name="Gruppieren 22"/>
          <p:cNvGrpSpPr>
            <a:grpSpLocks/>
          </p:cNvGrpSpPr>
          <p:nvPr/>
        </p:nvGrpSpPr>
        <p:grpSpPr bwMode="auto">
          <a:xfrm>
            <a:off x="3779838" y="2636838"/>
            <a:ext cx="1223962" cy="1296987"/>
            <a:chOff x="3851920" y="2565105"/>
            <a:chExt cx="1151508" cy="1296144"/>
          </a:xfrm>
        </p:grpSpPr>
        <p:sp>
          <p:nvSpPr>
            <p:cNvPr id="31757" name="Text Box 18"/>
            <p:cNvSpPr txBox="1">
              <a:spLocks noChangeArrowheads="1"/>
            </p:cNvSpPr>
            <p:nvPr/>
          </p:nvSpPr>
          <p:spPr bwMode="auto">
            <a:xfrm>
              <a:off x="4006933" y="2636912"/>
              <a:ext cx="892405" cy="119954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AT" altLang="de-DE" sz="2400">
                  <a:solidFill>
                    <a:srgbClr val="000000"/>
                  </a:solidFill>
                </a:rPr>
                <a:t>GKK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AT" altLang="de-DE" sz="2400">
                  <a:solidFill>
                    <a:srgbClr val="000000"/>
                  </a:solidFill>
                </a:rPr>
                <a:t>AUVA</a:t>
              </a:r>
              <a:br>
                <a:rPr lang="de-AT" altLang="de-DE" sz="2400">
                  <a:solidFill>
                    <a:srgbClr val="000000"/>
                  </a:solidFill>
                </a:rPr>
              </a:br>
              <a:r>
                <a:rPr lang="de-AT" altLang="de-DE" sz="2400">
                  <a:solidFill>
                    <a:srgbClr val="000000"/>
                  </a:solidFill>
                </a:rPr>
                <a:t>(PVA)</a:t>
              </a:r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3851920" y="2565105"/>
              <a:ext cx="1151508" cy="1296144"/>
            </a:xfrm>
            <a:prstGeom prst="roundRect">
              <a:avLst/>
            </a:prstGeom>
            <a:solidFill>
              <a:srgbClr val="FF6600">
                <a:alpha val="25000"/>
              </a:srgb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charset="0"/>
                <a:buNone/>
                <a:defRPr/>
              </a:pPr>
              <a:endParaRPr lang="de-AT" sz="2400">
                <a:solidFill>
                  <a:srgbClr val="FFFFFF"/>
                </a:solidFill>
              </a:endParaRPr>
            </a:p>
          </p:txBody>
        </p:sp>
      </p:grpSp>
      <p:sp>
        <p:nvSpPr>
          <p:cNvPr id="31756" name="Rechteck 19"/>
          <p:cNvSpPr>
            <a:spLocks noChangeArrowheads="1"/>
          </p:cNvSpPr>
          <p:nvPr/>
        </p:nvSpPr>
        <p:spPr bwMode="auto">
          <a:xfrm>
            <a:off x="0" y="333375"/>
            <a:ext cx="9144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000000"/>
                </a:solidFill>
              </a:rPr>
              <a:t>Kinder- und Jugendrehabilitation</a:t>
            </a:r>
            <a:endParaRPr lang="de-DE" altLang="de-DE" sz="40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>
                <a:solidFill>
                  <a:srgbClr val="000000"/>
                </a:solidFill>
              </a:rPr>
              <a:t>Ausgangslage </a:t>
            </a:r>
            <a:endParaRPr lang="de-AT" altLang="de-DE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3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339725"/>
            <a:ext cx="92964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200">
              <a:solidFill>
                <a:srgbClr val="00669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2200">
              <a:solidFill>
                <a:srgbClr val="00669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2800">
              <a:solidFill>
                <a:srgbClr val="006699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3600" b="1">
              <a:solidFill>
                <a:srgbClr val="FF66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3600" b="1">
              <a:solidFill>
                <a:srgbClr val="FF66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84313"/>
            <a:ext cx="3322638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Rechteck 4"/>
          <p:cNvSpPr>
            <a:spLocks noChangeArrowheads="1"/>
          </p:cNvSpPr>
          <p:nvPr/>
        </p:nvSpPr>
        <p:spPr bwMode="auto">
          <a:xfrm>
            <a:off x="2233613" y="663575"/>
            <a:ext cx="493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000066"/>
                </a:solidFill>
                <a:latin typeface="Calibri" panose="020F0502020204030204" pitchFamily="34" charset="0"/>
              </a:rPr>
              <a:t>Danke für  ihre Aufmerksamkeit</a:t>
            </a:r>
            <a:endParaRPr lang="de-AT" altLang="de-DE" sz="280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2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4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1396" y="2471727"/>
            <a:ext cx="8761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Teilnehmerliste</a:t>
            </a:r>
            <a:r>
              <a:rPr lang="en-US" sz="2400" b="1" dirty="0"/>
              <a:t>:</a:t>
            </a:r>
            <a:endParaRPr lang="de-AT" sz="2400" b="1" dirty="0"/>
          </a:p>
          <a:p>
            <a:r>
              <a:rPr lang="en-US" sz="2400" b="1" dirty="0"/>
              <a:t> </a:t>
            </a:r>
            <a:endParaRPr lang="de-AT" sz="2400" b="1" dirty="0"/>
          </a:p>
          <a:p>
            <a:r>
              <a:rPr lang="en-US" sz="1600" dirty="0" err="1"/>
              <a:t>Carvini</a:t>
            </a:r>
            <a:r>
              <a:rPr lang="en-US" sz="1600" dirty="0"/>
              <a:t> Anna, Bad Erlach		</a:t>
            </a:r>
            <a:r>
              <a:rPr lang="en-US" sz="1600"/>
              <a:t>	</a:t>
            </a:r>
            <a:r>
              <a:rPr lang="en-US" sz="1600" smtClean="0"/>
              <a:t>			</a:t>
            </a:r>
            <a:r>
              <a:rPr lang="en-US" sz="1600" u="sng" smtClean="0">
                <a:hlinkClick r:id="rId2"/>
              </a:rPr>
              <a:t>anna.carvini@kinderjugendreha.at</a:t>
            </a:r>
            <a:endParaRPr lang="de-AT" sz="1600" dirty="0"/>
          </a:p>
          <a:p>
            <a:r>
              <a:rPr lang="en-US" sz="1600" dirty="0"/>
              <a:t>Fischmeister Gustav, </a:t>
            </a:r>
            <a:r>
              <a:rPr lang="en-US" sz="1600" dirty="0" err="1"/>
              <a:t>Leuwaldhof</a:t>
            </a:r>
            <a:r>
              <a:rPr lang="en-US" sz="1600" dirty="0"/>
              <a:t>	</a:t>
            </a:r>
            <a:r>
              <a:rPr lang="en-US" sz="1600"/>
              <a:t>	</a:t>
            </a:r>
            <a:r>
              <a:rPr lang="en-US" sz="1600" smtClean="0"/>
              <a:t>			</a:t>
            </a:r>
            <a:r>
              <a:rPr lang="en-US" sz="1600" u="sng" smtClean="0">
                <a:hlinkClick r:id="rId3"/>
              </a:rPr>
              <a:t>gustav.fischmeister@reha-stveit.at</a:t>
            </a:r>
            <a:endParaRPr lang="de-AT" sz="1600" dirty="0"/>
          </a:p>
          <a:p>
            <a:r>
              <a:rPr lang="de-AT" sz="1600" dirty="0"/>
              <a:t>Greber-Platzer Susanne		</a:t>
            </a:r>
            <a:r>
              <a:rPr lang="de-AT" sz="1600"/>
              <a:t>	</a:t>
            </a:r>
            <a:r>
              <a:rPr lang="de-AT" sz="1600" smtClean="0"/>
              <a:t>			</a:t>
            </a:r>
            <a:r>
              <a:rPr lang="de-AT" sz="1600" u="sng" smtClean="0">
                <a:hlinkClick r:id="rId4"/>
              </a:rPr>
              <a:t>susanne.greber-platzer@meduniwien.ac.at</a:t>
            </a:r>
            <a:endParaRPr lang="de-AT" sz="1600" dirty="0"/>
          </a:p>
          <a:p>
            <a:r>
              <a:rPr lang="de-DE" sz="1600" dirty="0" err="1"/>
              <a:t>Jörgl</a:t>
            </a:r>
            <a:r>
              <a:rPr lang="de-DE" sz="1600" dirty="0"/>
              <a:t> Peter, Klinik </a:t>
            </a:r>
            <a:r>
              <a:rPr lang="de-DE" sz="1600"/>
              <a:t>Judendorf </a:t>
            </a:r>
            <a:r>
              <a:rPr lang="de-DE" sz="1600" smtClean="0"/>
              <a:t>Strassengl</a:t>
            </a:r>
            <a:r>
              <a:rPr lang="de-DE" sz="1600"/>
              <a:t>	</a:t>
            </a:r>
            <a:r>
              <a:rPr lang="de-DE" sz="1600" smtClean="0"/>
              <a:t>			</a:t>
            </a:r>
            <a:r>
              <a:rPr lang="de-DE" sz="1600" u="sng" smtClean="0">
                <a:hlinkClick r:id="rId5"/>
              </a:rPr>
              <a:t>peter.joergl@klinik-judendorf.at</a:t>
            </a:r>
            <a:endParaRPr lang="de-AT" sz="1600" dirty="0"/>
          </a:p>
          <a:p>
            <a:r>
              <a:rPr lang="de-AT" sz="1600" dirty="0"/>
              <a:t>Kamper Adrian			</a:t>
            </a:r>
            <a:r>
              <a:rPr lang="de-AT" sz="1600"/>
              <a:t>	</a:t>
            </a:r>
            <a:r>
              <a:rPr lang="de-AT" sz="1600" smtClean="0"/>
              <a:t>				</a:t>
            </a:r>
            <a:r>
              <a:rPr lang="de-AT" sz="1600" u="sng" smtClean="0">
                <a:hlinkClick r:id="rId6"/>
              </a:rPr>
              <a:t>adrian.kamper@klinikum-wegr.at</a:t>
            </a:r>
            <a:endParaRPr lang="de-AT" sz="1600" dirty="0"/>
          </a:p>
          <a:p>
            <a:r>
              <a:rPr lang="de-AT" sz="1600" dirty="0"/>
              <a:t>Kronberger-Vollnhofer Martina	</a:t>
            </a:r>
            <a:r>
              <a:rPr lang="de-AT" sz="1600"/>
              <a:t>	</a:t>
            </a:r>
            <a:r>
              <a:rPr lang="de-AT" sz="1600" smtClean="0"/>
              <a:t>			</a:t>
            </a:r>
            <a:r>
              <a:rPr lang="de-AT" sz="1600" u="sng" smtClean="0">
                <a:hlinkClick r:id="rId7"/>
              </a:rPr>
              <a:t>martina.kronberger@kinderhospizmomo.at</a:t>
            </a:r>
            <a:endParaRPr lang="de-AT" sz="1600" dirty="0"/>
          </a:p>
          <a:p>
            <a:r>
              <a:rPr lang="de-AT" sz="1600" dirty="0"/>
              <a:t>Möslinger Dorothea		</a:t>
            </a:r>
            <a:r>
              <a:rPr lang="de-AT" sz="1600"/>
              <a:t>	</a:t>
            </a:r>
            <a:r>
              <a:rPr lang="de-AT" sz="1600" smtClean="0"/>
              <a:t>				</a:t>
            </a:r>
            <a:r>
              <a:rPr lang="de-AT" sz="1600" u="sng" smtClean="0">
                <a:hlinkClick r:id="rId8"/>
              </a:rPr>
              <a:t>dorothea.moeslinger@meduniwien.ac.at</a:t>
            </a:r>
            <a:endParaRPr lang="de-AT" sz="1600" dirty="0"/>
          </a:p>
          <a:p>
            <a:r>
              <a:rPr lang="de-AT" sz="1600" dirty="0"/>
              <a:t>Schwarz Rudolf			</a:t>
            </a:r>
            <a:r>
              <a:rPr lang="de-AT" sz="1600"/>
              <a:t>	</a:t>
            </a:r>
            <a:r>
              <a:rPr lang="de-AT" sz="1600" smtClean="0"/>
              <a:t>				</a:t>
            </a:r>
            <a:r>
              <a:rPr lang="de-AT" sz="1600" u="sng" smtClean="0">
                <a:hlinkClick r:id="rId9"/>
              </a:rPr>
              <a:t>rudolfsilvesterschwarz@gmail.com</a:t>
            </a:r>
            <a:endParaRPr lang="de-AT" sz="1600" dirty="0"/>
          </a:p>
          <a:p>
            <a:r>
              <a:rPr lang="de-AT" sz="1600" dirty="0"/>
              <a:t>Sperl Wolfgang			</a:t>
            </a:r>
            <a:r>
              <a:rPr lang="de-AT" sz="1600"/>
              <a:t>	</a:t>
            </a:r>
            <a:r>
              <a:rPr lang="de-AT" sz="1600" smtClean="0"/>
              <a:t>				</a:t>
            </a:r>
            <a:r>
              <a:rPr lang="de-AT" sz="1600" u="sng" smtClean="0">
                <a:hlinkClick r:id="rId10"/>
              </a:rPr>
              <a:t>w.sperl@salk.at</a:t>
            </a:r>
            <a:endParaRPr lang="de-AT" sz="1600" dirty="0"/>
          </a:p>
          <a:p>
            <a:r>
              <a:rPr lang="en-US" sz="1600" dirty="0"/>
              <a:t>Topf Reinhard, St. </a:t>
            </a:r>
            <a:r>
              <a:rPr lang="en-US" sz="1600"/>
              <a:t>Anna </a:t>
            </a:r>
            <a:r>
              <a:rPr lang="en-US" sz="1600" smtClean="0"/>
              <a:t>Kinderspital</a:t>
            </a:r>
            <a:r>
              <a:rPr lang="en-US" sz="1600"/>
              <a:t>	</a:t>
            </a:r>
            <a:r>
              <a:rPr lang="en-US" sz="1600" smtClean="0"/>
              <a:t> 			</a:t>
            </a:r>
            <a:r>
              <a:rPr lang="en-US" sz="1600" u="sng" smtClean="0">
                <a:hlinkClick r:id="rId11"/>
              </a:rPr>
              <a:t>reinhard.topf@stanna.at</a:t>
            </a:r>
            <a:endParaRPr lang="de-AT" sz="1600" dirty="0"/>
          </a:p>
          <a:p>
            <a:r>
              <a:rPr lang="de-AT" sz="1600" dirty="0"/>
              <a:t>Tulzer Gerald			</a:t>
            </a:r>
            <a:r>
              <a:rPr lang="de-AT" sz="1600"/>
              <a:t>         </a:t>
            </a:r>
            <a:r>
              <a:rPr lang="de-AT" sz="1600" smtClean="0"/>
              <a:t>					</a:t>
            </a:r>
            <a:r>
              <a:rPr lang="de-AT" sz="1600" u="sng" smtClean="0">
                <a:hlinkClick r:id="rId12"/>
              </a:rPr>
              <a:t>g.tulzer@mac.com</a:t>
            </a:r>
            <a:endParaRPr lang="de-AT" sz="1600" dirty="0"/>
          </a:p>
          <a:p>
            <a:r>
              <a:rPr lang="de-AT" sz="1600" dirty="0"/>
              <a:t>Weinzettel Robert, Wildbad</a:t>
            </a:r>
            <a:r>
              <a:rPr lang="de-AT" sz="1600"/>
              <a:t>		</a:t>
            </a:r>
            <a:r>
              <a:rPr lang="de-AT" sz="1600" smtClean="0"/>
              <a:t>				</a:t>
            </a:r>
            <a:r>
              <a:rPr lang="de-AT" sz="1600" u="sng" smtClean="0">
                <a:hlinkClick r:id="rId13"/>
              </a:rPr>
              <a:t>r.weinzettel@optimamed.at</a:t>
            </a:r>
            <a:endParaRPr lang="de-AT" sz="16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334530" y="372349"/>
            <a:ext cx="6534666" cy="1485900"/>
            <a:chOff x="1334530" y="372349"/>
            <a:chExt cx="6534666" cy="1485900"/>
          </a:xfrm>
        </p:grpSpPr>
        <p:pic>
          <p:nvPicPr>
            <p:cNvPr id="4" name="Grafik 3" descr="T:\Arbeitsgruppenvorlagen\Corporate Design_CD Neu 2013\HVB_Logo_CD\HVB_Logo_Pixel\HVB_Signet_Pixel\signet_cmyk_406x156px_low.jpg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530" y="372349"/>
              <a:ext cx="1152525" cy="148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Bild 4" descr="Logo ÖGKJ">
              <a:hlinkClick r:id="rId15"/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236" y="767632"/>
              <a:ext cx="2092960" cy="103695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808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3159" y="2403799"/>
            <a:ext cx="42547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35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0" y="482077"/>
            <a:ext cx="9144000" cy="2965577"/>
            <a:chOff x="0" y="482077"/>
            <a:chExt cx="9144000" cy="2965577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947580" y="482077"/>
              <a:ext cx="7025988" cy="1485900"/>
              <a:chOff x="1334530" y="372349"/>
              <a:chExt cx="6534666" cy="1485900"/>
            </a:xfrm>
          </p:grpSpPr>
          <p:pic>
            <p:nvPicPr>
              <p:cNvPr id="12" name="Grafik 11" descr="T:\Arbeitsgruppenvorlagen\Corporate Design_CD Neu 2013\HVB_Logo_CD\HVB_Logo_Pixel\HVB_Signet_Pixel\signet_cmyk_406x156px_low.jp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530" y="372349"/>
                <a:ext cx="115252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Bild 4" descr="Logo ÖGKJ">
                <a:hlinkClick r:id="rId3"/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236" y="767632"/>
                <a:ext cx="20929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" name="Textfeld 10"/>
            <p:cNvSpPr txBox="1"/>
            <p:nvPr/>
          </p:nvSpPr>
          <p:spPr>
            <a:xfrm>
              <a:off x="0" y="2247325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Referat Rehabilitation im Kindes- und Jugendalter </a:t>
              </a:r>
              <a:r>
                <a:rPr lang="de-DE" sz="2400" b="1"/>
                <a:t>ÖGKJ </a:t>
              </a:r>
              <a:endParaRPr lang="de-DE" sz="2400" dirty="0"/>
            </a:p>
            <a:p>
              <a:pPr algn="ctr"/>
              <a:r>
                <a:rPr lang="de-DE" sz="2400" b="1" smtClean="0"/>
                <a:t>Sitzung </a:t>
              </a:r>
              <a:r>
                <a:rPr lang="de-DE" sz="2400" b="1" dirty="0"/>
                <a:t>am </a:t>
              </a:r>
              <a:r>
                <a:rPr lang="de-DE" sz="2400" b="1"/>
                <a:t>27.09.2018</a:t>
              </a:r>
              <a:r>
                <a:rPr lang="de-DE" sz="2400"/>
                <a:t> </a:t>
              </a:r>
              <a:r>
                <a:rPr lang="de-DE" sz="2400" smtClean="0"/>
                <a:t> ÖGKJ Jahrestagung in Linz</a:t>
              </a:r>
            </a:p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10690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3159" y="2403799"/>
            <a:ext cx="42547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350" dirty="0"/>
          </a:p>
        </p:txBody>
      </p:sp>
      <p:sp>
        <p:nvSpPr>
          <p:cNvPr id="9" name="Textfeld 8"/>
          <p:cNvSpPr txBox="1"/>
          <p:nvPr/>
        </p:nvSpPr>
        <p:spPr>
          <a:xfrm>
            <a:off x="1126327" y="3439703"/>
            <a:ext cx="8595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/>
              <a:t>Teilnehmerliste</a:t>
            </a:r>
            <a:r>
              <a:rPr lang="en-US" sz="2400" b="1" smtClean="0"/>
              <a:t>:</a:t>
            </a:r>
            <a:endParaRPr lang="de-AT" sz="2400" b="1" dirty="0"/>
          </a:p>
          <a:p>
            <a:r>
              <a:rPr lang="en-US" sz="1400" dirty="0" err="1"/>
              <a:t>Carvini</a:t>
            </a:r>
            <a:r>
              <a:rPr lang="en-US" sz="1400" dirty="0"/>
              <a:t> Anna, Bad Erlach		</a:t>
            </a:r>
            <a:r>
              <a:rPr lang="en-US" sz="1400"/>
              <a:t>	</a:t>
            </a:r>
            <a:r>
              <a:rPr lang="en-US" sz="1400" smtClean="0"/>
              <a:t>			</a:t>
            </a:r>
            <a:r>
              <a:rPr lang="en-US" sz="1400" u="sng" smtClean="0">
                <a:hlinkClick r:id="rId2"/>
              </a:rPr>
              <a:t>anna.carvini@kinderjugendreha.at</a:t>
            </a:r>
            <a:endParaRPr lang="de-AT" sz="1400" dirty="0"/>
          </a:p>
          <a:p>
            <a:r>
              <a:rPr lang="en-US" sz="1400" dirty="0"/>
              <a:t>Fischmeister Gustav, </a:t>
            </a:r>
            <a:r>
              <a:rPr lang="en-US" sz="1400" dirty="0" err="1"/>
              <a:t>Leuwaldhof</a:t>
            </a:r>
            <a:r>
              <a:rPr lang="en-US" sz="1400" dirty="0"/>
              <a:t>	</a:t>
            </a:r>
            <a:r>
              <a:rPr lang="en-US" sz="1400"/>
              <a:t>	</a:t>
            </a:r>
            <a:r>
              <a:rPr lang="en-US" sz="1400" smtClean="0"/>
              <a:t>		</a:t>
            </a:r>
            <a:r>
              <a:rPr lang="en-US" sz="1400" u="sng" smtClean="0">
                <a:hlinkClick r:id="rId3"/>
              </a:rPr>
              <a:t>gustav.fischmeister@reha-stveit.at</a:t>
            </a:r>
            <a:endParaRPr lang="de-AT" sz="1400" dirty="0"/>
          </a:p>
          <a:p>
            <a:r>
              <a:rPr lang="de-AT" sz="1400" dirty="0"/>
              <a:t>Greber-Platzer Susanne		</a:t>
            </a:r>
            <a:r>
              <a:rPr lang="de-AT" sz="1400"/>
              <a:t>	</a:t>
            </a:r>
            <a:r>
              <a:rPr lang="de-AT" sz="1400" smtClean="0"/>
              <a:t>			</a:t>
            </a:r>
            <a:r>
              <a:rPr lang="de-AT" sz="1400" u="sng" smtClean="0">
                <a:hlinkClick r:id="rId4"/>
              </a:rPr>
              <a:t>susanne.greber-platzer@meduniwien.ac.at</a:t>
            </a:r>
            <a:endParaRPr lang="de-AT" sz="1400" dirty="0"/>
          </a:p>
          <a:p>
            <a:r>
              <a:rPr lang="de-DE" sz="1400" dirty="0" err="1"/>
              <a:t>Jörgl</a:t>
            </a:r>
            <a:r>
              <a:rPr lang="de-DE" sz="1400" dirty="0"/>
              <a:t> Peter, Klinik </a:t>
            </a:r>
            <a:r>
              <a:rPr lang="de-DE" sz="1400"/>
              <a:t>Judendorf </a:t>
            </a:r>
            <a:r>
              <a:rPr lang="de-DE" sz="1400" smtClean="0"/>
              <a:t>Strassengl</a:t>
            </a:r>
            <a:r>
              <a:rPr lang="de-DE" sz="1400"/>
              <a:t>	</a:t>
            </a:r>
            <a:r>
              <a:rPr lang="de-DE" sz="1400" smtClean="0"/>
              <a:t>		</a:t>
            </a:r>
            <a:r>
              <a:rPr lang="de-DE" sz="1400" u="sng" smtClean="0">
                <a:hlinkClick r:id="rId5"/>
              </a:rPr>
              <a:t>peter.joergl@klinik-judendorf.at</a:t>
            </a:r>
            <a:endParaRPr lang="de-AT" sz="1400" dirty="0"/>
          </a:p>
          <a:p>
            <a:r>
              <a:rPr lang="de-AT" sz="1400" dirty="0"/>
              <a:t>Kamper Adrian			</a:t>
            </a:r>
            <a:r>
              <a:rPr lang="de-AT" sz="1400"/>
              <a:t>	</a:t>
            </a:r>
            <a:r>
              <a:rPr lang="de-AT" sz="1400" smtClean="0"/>
              <a:t>			</a:t>
            </a:r>
            <a:r>
              <a:rPr lang="de-AT" sz="1400" u="sng" smtClean="0">
                <a:hlinkClick r:id="rId6"/>
              </a:rPr>
              <a:t>adrian.kamper@klinikum-wegr.at</a:t>
            </a:r>
            <a:endParaRPr lang="de-AT" sz="1400" dirty="0"/>
          </a:p>
          <a:p>
            <a:r>
              <a:rPr lang="de-AT" sz="1400" dirty="0"/>
              <a:t>Kronberger-Vollnhofer Martina	</a:t>
            </a:r>
            <a:r>
              <a:rPr lang="de-AT" sz="1400"/>
              <a:t>	</a:t>
            </a:r>
            <a:r>
              <a:rPr lang="de-AT" sz="1400" smtClean="0"/>
              <a:t>			</a:t>
            </a:r>
            <a:r>
              <a:rPr lang="de-AT" sz="1400" u="sng" smtClean="0">
                <a:hlinkClick r:id="rId7"/>
              </a:rPr>
              <a:t>martina.kronberger@kinderhospizmomo.at</a:t>
            </a:r>
            <a:endParaRPr lang="de-AT" sz="1400" dirty="0"/>
          </a:p>
          <a:p>
            <a:r>
              <a:rPr lang="de-AT" sz="1400" dirty="0"/>
              <a:t>Möslinger Dorothea		</a:t>
            </a:r>
            <a:r>
              <a:rPr lang="de-AT" sz="1400"/>
              <a:t>	</a:t>
            </a:r>
            <a:r>
              <a:rPr lang="de-AT" sz="1400" smtClean="0"/>
              <a:t>			</a:t>
            </a:r>
            <a:r>
              <a:rPr lang="de-AT" sz="1400" u="sng" smtClean="0">
                <a:hlinkClick r:id="rId8"/>
              </a:rPr>
              <a:t>dorothea.moeslinger@meduniwien.ac.at</a:t>
            </a:r>
            <a:endParaRPr lang="de-AT" sz="1400" dirty="0"/>
          </a:p>
          <a:p>
            <a:r>
              <a:rPr lang="de-AT" sz="1400" dirty="0"/>
              <a:t>Schwarz Rudolf			</a:t>
            </a:r>
            <a:r>
              <a:rPr lang="de-AT" sz="1400"/>
              <a:t>	</a:t>
            </a:r>
            <a:r>
              <a:rPr lang="de-AT" sz="1400" smtClean="0"/>
              <a:t>			</a:t>
            </a:r>
            <a:r>
              <a:rPr lang="de-AT" sz="1400" u="sng" smtClean="0">
                <a:hlinkClick r:id="rId9"/>
              </a:rPr>
              <a:t>rudolfsilvesterschwarz@gmail.com</a:t>
            </a:r>
            <a:endParaRPr lang="de-AT" sz="1400" dirty="0"/>
          </a:p>
          <a:p>
            <a:r>
              <a:rPr lang="de-AT" sz="1400" dirty="0"/>
              <a:t>Sperl Wolfgang			</a:t>
            </a:r>
            <a:r>
              <a:rPr lang="de-AT" sz="1400"/>
              <a:t>	</a:t>
            </a:r>
            <a:r>
              <a:rPr lang="de-AT" sz="1400" smtClean="0"/>
              <a:t>			</a:t>
            </a:r>
            <a:r>
              <a:rPr lang="de-AT" sz="1400" u="sng" smtClean="0">
                <a:hlinkClick r:id="rId10"/>
              </a:rPr>
              <a:t>w.sperl@salk.at</a:t>
            </a:r>
            <a:endParaRPr lang="de-AT" sz="1400" dirty="0"/>
          </a:p>
          <a:p>
            <a:r>
              <a:rPr lang="en-US" sz="1400" dirty="0"/>
              <a:t>Topf Reinhard, St. </a:t>
            </a:r>
            <a:r>
              <a:rPr lang="en-US" sz="1400"/>
              <a:t>Anna </a:t>
            </a:r>
            <a:r>
              <a:rPr lang="en-US" sz="1400" smtClean="0"/>
              <a:t>Kinderspital</a:t>
            </a:r>
            <a:r>
              <a:rPr lang="en-US" sz="1400"/>
              <a:t>	</a:t>
            </a:r>
            <a:r>
              <a:rPr lang="en-US" sz="1400" smtClean="0"/>
              <a:t> 			</a:t>
            </a:r>
            <a:r>
              <a:rPr lang="en-US" sz="1400" u="sng" smtClean="0">
                <a:hlinkClick r:id="rId11"/>
              </a:rPr>
              <a:t>reinhard.topf@stanna.at</a:t>
            </a:r>
            <a:endParaRPr lang="de-AT" sz="1400" dirty="0"/>
          </a:p>
          <a:p>
            <a:r>
              <a:rPr lang="de-AT" sz="1400" dirty="0"/>
              <a:t>Tulzer Gerald			</a:t>
            </a:r>
            <a:r>
              <a:rPr lang="de-AT" sz="1400"/>
              <a:t>         </a:t>
            </a:r>
            <a:r>
              <a:rPr lang="de-AT" sz="1400" smtClean="0"/>
              <a:t>				</a:t>
            </a:r>
            <a:r>
              <a:rPr lang="de-AT" sz="1400" u="sng" smtClean="0">
                <a:hlinkClick r:id="rId12"/>
              </a:rPr>
              <a:t>g.tulzer@mac.com</a:t>
            </a:r>
            <a:endParaRPr lang="de-AT" sz="1400" dirty="0"/>
          </a:p>
          <a:p>
            <a:r>
              <a:rPr lang="de-AT" sz="1400" dirty="0"/>
              <a:t>Weinzettel Robert, Wildbad</a:t>
            </a:r>
            <a:r>
              <a:rPr lang="de-AT" sz="1400"/>
              <a:t>		</a:t>
            </a:r>
            <a:r>
              <a:rPr lang="de-AT" sz="1400" smtClean="0"/>
              <a:t>			</a:t>
            </a:r>
            <a:r>
              <a:rPr lang="de-AT" sz="1400" u="sng" smtClean="0">
                <a:hlinkClick r:id="rId13"/>
              </a:rPr>
              <a:t>r.weinzettel@optimamed.at</a:t>
            </a:r>
            <a:endParaRPr lang="de-AT" sz="14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482077"/>
            <a:ext cx="9144000" cy="2965577"/>
            <a:chOff x="0" y="482077"/>
            <a:chExt cx="9144000" cy="2965577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947580" y="482077"/>
              <a:ext cx="7025988" cy="1485900"/>
              <a:chOff x="1334530" y="372349"/>
              <a:chExt cx="6534666" cy="1485900"/>
            </a:xfrm>
          </p:grpSpPr>
          <p:pic>
            <p:nvPicPr>
              <p:cNvPr id="14" name="Grafik 13" descr="T:\Arbeitsgruppenvorlagen\Corporate Design_CD Neu 2013\HVB_Logo_CD\HVB_Logo_Pixel\HVB_Signet_Pixel\signet_cmyk_406x156px_low.jpg"/>
              <p:cNvPicPr/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530" y="372349"/>
                <a:ext cx="115252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Bild 4" descr="Logo ÖGKJ">
                <a:hlinkClick r:id="rId15"/>
              </p:cNvPr>
              <p:cNvPicPr/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236" y="767632"/>
                <a:ext cx="20929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Textfeld 12"/>
            <p:cNvSpPr txBox="1"/>
            <p:nvPr/>
          </p:nvSpPr>
          <p:spPr>
            <a:xfrm>
              <a:off x="0" y="2247325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Referat Rehabilitation im Kindes- und Jugendalter </a:t>
              </a:r>
              <a:r>
                <a:rPr lang="de-DE" sz="2400" b="1"/>
                <a:t>ÖGKJ </a:t>
              </a:r>
              <a:endParaRPr lang="de-DE" sz="2400" dirty="0"/>
            </a:p>
            <a:p>
              <a:pPr algn="ctr"/>
              <a:r>
                <a:rPr lang="de-DE" sz="2400" b="1" smtClean="0"/>
                <a:t>Sitzung </a:t>
              </a:r>
              <a:r>
                <a:rPr lang="de-DE" sz="2400" b="1" dirty="0"/>
                <a:t>am </a:t>
              </a:r>
              <a:r>
                <a:rPr lang="de-DE" sz="2400" b="1"/>
                <a:t>27.09.2018</a:t>
              </a:r>
              <a:r>
                <a:rPr lang="de-DE" sz="2400"/>
                <a:t> </a:t>
              </a:r>
              <a:r>
                <a:rPr lang="de-DE" sz="2400" smtClean="0"/>
                <a:t> ÖGKJ Jahrestagung in Linz</a:t>
              </a:r>
            </a:p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192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3159" y="2403799"/>
            <a:ext cx="42547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350" dirty="0"/>
          </a:p>
        </p:txBody>
      </p:sp>
      <p:sp>
        <p:nvSpPr>
          <p:cNvPr id="5" name="Textfeld 4"/>
          <p:cNvSpPr txBox="1"/>
          <p:nvPr/>
        </p:nvSpPr>
        <p:spPr>
          <a:xfrm>
            <a:off x="947579" y="3069092"/>
            <a:ext cx="75197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  <a:p>
            <a:r>
              <a:rPr lang="de-DE" sz="2400" smtClean="0"/>
              <a:t>       </a:t>
            </a:r>
          </a:p>
          <a:p>
            <a:pPr lvl="0"/>
            <a:r>
              <a:rPr lang="de-DE" sz="2000" b="1" smtClean="0">
                <a:solidFill>
                  <a:srgbClr val="C00000"/>
                </a:solidFill>
              </a:rPr>
              <a:t>1)   „Rehakultur“ in Österreich/„</a:t>
            </a:r>
            <a:r>
              <a:rPr lang="de-DE" sz="2000" b="1">
                <a:solidFill>
                  <a:srgbClr val="C00000"/>
                </a:solidFill>
              </a:rPr>
              <a:t>Kulturänderungen</a:t>
            </a:r>
            <a:r>
              <a:rPr lang="de-DE" sz="2000" b="1" smtClean="0">
                <a:solidFill>
                  <a:srgbClr val="C00000"/>
                </a:solidFill>
              </a:rPr>
              <a:t>“ in der Pädiatrie </a:t>
            </a:r>
            <a:r>
              <a:rPr lang="de-DE" sz="2000" b="1">
                <a:solidFill>
                  <a:srgbClr val="C00000"/>
                </a:solidFill>
              </a:rPr>
              <a:t>schaffen</a:t>
            </a:r>
            <a:r>
              <a:rPr lang="de-DE" sz="2000" dirty="0">
                <a:solidFill>
                  <a:srgbClr val="C00000"/>
                </a:solidFill>
              </a:rPr>
              <a:t>:</a:t>
            </a:r>
            <a:endParaRPr lang="de-AT" sz="2000" dirty="0">
              <a:solidFill>
                <a:srgbClr val="C00000"/>
              </a:solidFill>
            </a:endParaRPr>
          </a:p>
          <a:p>
            <a:r>
              <a:rPr lang="de-DE" sz="2000" dirty="0"/>
              <a:t> </a:t>
            </a:r>
            <a:endParaRPr lang="de-AT" sz="2000" dirty="0"/>
          </a:p>
          <a:p>
            <a:pPr marL="257175" indent="-257175">
              <a:buFont typeface="+mj-lt"/>
              <a:buAutoNum type="alphaLcParenR"/>
            </a:pPr>
            <a:r>
              <a:rPr lang="de-DE" sz="2000" i="1" dirty="0"/>
              <a:t>Kultur bei den Kassen</a:t>
            </a:r>
            <a:r>
              <a:rPr lang="de-DE" sz="2000" dirty="0"/>
              <a:t>: Information an alle Chefärzte, Zuweisung </a:t>
            </a:r>
            <a:r>
              <a:rPr lang="de-DE" sz="2000"/>
              <a:t>muss </a:t>
            </a:r>
            <a:r>
              <a:rPr lang="de-DE" sz="2000" smtClean="0"/>
              <a:t>unkompliziert möglich </a:t>
            </a:r>
            <a:r>
              <a:rPr lang="de-DE" sz="2000" dirty="0"/>
              <a:t>sein.</a:t>
            </a:r>
            <a:endParaRPr lang="de-AT" sz="2000" dirty="0"/>
          </a:p>
          <a:p>
            <a:pPr marL="257175" indent="-257175">
              <a:buFont typeface="+mj-lt"/>
              <a:buAutoNum type="alphaLcParenR"/>
            </a:pPr>
            <a:r>
              <a:rPr lang="de-DE" sz="2000" i="1" dirty="0"/>
              <a:t>Kultur in den Kliniken</a:t>
            </a:r>
            <a:r>
              <a:rPr lang="de-DE" sz="2000"/>
              <a:t>: </a:t>
            </a:r>
            <a:r>
              <a:rPr lang="de-DE" sz="2000" smtClean="0"/>
              <a:t>Information und Empfehlungen der Teams</a:t>
            </a:r>
            <a:r>
              <a:rPr lang="de-DE" sz="2000" dirty="0"/>
              <a:t>, welche Kinder zur Rehabilitation </a:t>
            </a:r>
            <a:r>
              <a:rPr lang="de-DE" sz="2000"/>
              <a:t>fahren </a:t>
            </a:r>
            <a:r>
              <a:rPr lang="de-DE" sz="2000" smtClean="0"/>
              <a:t>sollen und können</a:t>
            </a:r>
            <a:r>
              <a:rPr lang="de-DE" sz="2000" dirty="0"/>
              <a:t>.</a:t>
            </a:r>
            <a:endParaRPr lang="de-AT" sz="2000" dirty="0"/>
          </a:p>
          <a:p>
            <a:pPr marL="257175" indent="-257175">
              <a:buFont typeface="+mj-lt"/>
              <a:buAutoNum type="alphaLcParenR"/>
            </a:pPr>
            <a:r>
              <a:rPr lang="de-DE" sz="2000" i="1" smtClean="0"/>
              <a:t>Information der Selbsthilfegruppen </a:t>
            </a:r>
            <a:r>
              <a:rPr lang="de-DE" sz="2000" smtClean="0"/>
              <a:t>und aller psychosozialer </a:t>
            </a:r>
            <a:r>
              <a:rPr lang="de-DE" sz="2000" dirty="0"/>
              <a:t>Teams </a:t>
            </a:r>
            <a:r>
              <a:rPr lang="de-DE" sz="2000"/>
              <a:t>der </a:t>
            </a:r>
            <a:r>
              <a:rPr lang="de-DE" sz="2000" smtClean="0"/>
              <a:t>Kliniken, Rehabilitationszugänge </a:t>
            </a:r>
            <a:r>
              <a:rPr lang="de-DE" sz="2000" dirty="0"/>
              <a:t>ermöglichen.</a:t>
            </a:r>
            <a:endParaRPr lang="de-AT" sz="20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482077"/>
            <a:ext cx="9144000" cy="4073572"/>
            <a:chOff x="0" y="482077"/>
            <a:chExt cx="9144000" cy="4073572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947580" y="482077"/>
              <a:ext cx="7025988" cy="1485900"/>
              <a:chOff x="1334530" y="372349"/>
              <a:chExt cx="6534666" cy="1485900"/>
            </a:xfrm>
          </p:grpSpPr>
          <p:pic>
            <p:nvPicPr>
              <p:cNvPr id="27" name="Grafik 26" descr="T:\Arbeitsgruppenvorlagen\Corporate Design_CD Neu 2013\HVB_Logo_CD\HVB_Logo_Pixel\HVB_Signet_Pixel\signet_cmyk_406x156px_low.jp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530" y="372349"/>
                <a:ext cx="115252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Bild 4" descr="Logo ÖGKJ">
                <a:hlinkClick r:id="rId3"/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236" y="767632"/>
                <a:ext cx="20929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" name="Textfeld 25"/>
            <p:cNvSpPr txBox="1"/>
            <p:nvPr/>
          </p:nvSpPr>
          <p:spPr>
            <a:xfrm>
              <a:off x="0" y="2247325"/>
              <a:ext cx="9144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Referat Rehabilitation im Kindes- und Jugendalter </a:t>
              </a:r>
              <a:r>
                <a:rPr lang="de-DE" sz="2400" b="1"/>
                <a:t>ÖGKJ </a:t>
              </a:r>
              <a:endParaRPr lang="de-DE" sz="2400" dirty="0"/>
            </a:p>
            <a:p>
              <a:pPr algn="ctr"/>
              <a:r>
                <a:rPr lang="de-DE" sz="2400" b="1" smtClean="0"/>
                <a:t>Sitzung </a:t>
              </a:r>
              <a:r>
                <a:rPr lang="de-DE" sz="2400" b="1" dirty="0"/>
                <a:t>am </a:t>
              </a:r>
              <a:r>
                <a:rPr lang="de-DE" sz="2400" b="1"/>
                <a:t>27.09.2018</a:t>
              </a:r>
              <a:r>
                <a:rPr lang="de-DE" sz="2400"/>
                <a:t> </a:t>
              </a:r>
              <a:r>
                <a:rPr lang="de-DE" sz="2400" smtClean="0"/>
                <a:t> ÖGKJ Jahrestagung in Linz                                   Ergebnisse </a:t>
              </a:r>
              <a:r>
                <a:rPr lang="de-DE" sz="2400"/>
                <a:t>„Was ist noch zu tun“</a:t>
              </a:r>
            </a:p>
            <a:p>
              <a:pPr algn="ctr"/>
              <a:endParaRPr lang="de-DE" sz="2400" smtClean="0"/>
            </a:p>
            <a:p>
              <a:pPr algn="ctr"/>
              <a:endParaRPr lang="de-DE" sz="2400" smtClean="0"/>
            </a:p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3683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83159" y="2403799"/>
            <a:ext cx="42547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350" dirty="0"/>
          </a:p>
        </p:txBody>
      </p:sp>
      <p:sp>
        <p:nvSpPr>
          <p:cNvPr id="5" name="Textfeld 4"/>
          <p:cNvSpPr txBox="1"/>
          <p:nvPr/>
        </p:nvSpPr>
        <p:spPr>
          <a:xfrm>
            <a:off x="947580" y="3512362"/>
            <a:ext cx="72108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/>
          </a:p>
          <a:p>
            <a:r>
              <a:rPr lang="de-DE" sz="2400" smtClean="0"/>
              <a:t>       </a:t>
            </a:r>
          </a:p>
          <a:p>
            <a:r>
              <a:rPr lang="de-DE" sz="2000" b="1" smtClean="0">
                <a:solidFill>
                  <a:srgbClr val="C00000"/>
                </a:solidFill>
              </a:rPr>
              <a:t>2)  Die </a:t>
            </a:r>
            <a:r>
              <a:rPr lang="de-DE" sz="2000" b="1">
                <a:solidFill>
                  <a:srgbClr val="C00000"/>
                </a:solidFill>
              </a:rPr>
              <a:t>Familienorientierung </a:t>
            </a:r>
            <a:r>
              <a:rPr lang="de-DE" sz="2000" b="1" smtClean="0">
                <a:solidFill>
                  <a:srgbClr val="C00000"/>
                </a:solidFill>
              </a:rPr>
              <a:t>ausweiten</a:t>
            </a:r>
            <a:r>
              <a:rPr lang="de-DE" sz="2000" smtClean="0"/>
              <a:t>, es benötigen auch andere Kinder/Familien  bzw. Indikationen eine familienorientierte Reha      (Mental Health, Neuropädiatrie, Herz,…) </a:t>
            </a:r>
          </a:p>
          <a:p>
            <a:endParaRPr lang="de-DE" sz="2000" smtClean="0"/>
          </a:p>
          <a:p>
            <a:r>
              <a:rPr lang="de-DE" sz="2000" smtClean="0"/>
              <a:t>Vorschlag </a:t>
            </a:r>
            <a:r>
              <a:rPr lang="de-DE" sz="2000" i="1" smtClean="0"/>
              <a:t>kinderärztlichen Beirat </a:t>
            </a:r>
            <a:r>
              <a:rPr lang="de-DE" sz="2000" smtClean="0"/>
              <a:t>bilden, mit Einzelfallbewilligungen starten, auch </a:t>
            </a:r>
            <a:r>
              <a:rPr lang="de-DE" sz="2000" dirty="0"/>
              <a:t>für andere Indikationen. </a:t>
            </a:r>
            <a:endParaRPr lang="de-AT" sz="2000" dirty="0"/>
          </a:p>
          <a:p>
            <a:r>
              <a:rPr lang="de-DE"/>
              <a:t> </a:t>
            </a:r>
            <a:endParaRPr lang="de-AT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0" y="482077"/>
            <a:ext cx="9144000" cy="4073572"/>
            <a:chOff x="0" y="482077"/>
            <a:chExt cx="9144000" cy="4073572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947580" y="482077"/>
              <a:ext cx="7025988" cy="1485900"/>
              <a:chOff x="1334530" y="372349"/>
              <a:chExt cx="6534666" cy="1485900"/>
            </a:xfrm>
          </p:grpSpPr>
          <p:pic>
            <p:nvPicPr>
              <p:cNvPr id="12" name="Grafik 11" descr="T:\Arbeitsgruppenvorlagen\Corporate Design_CD Neu 2013\HVB_Logo_CD\HVB_Logo_Pixel\HVB_Signet_Pixel\signet_cmyk_406x156px_low.jp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530" y="372349"/>
                <a:ext cx="115252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Bild 4" descr="Logo ÖGKJ">
                <a:hlinkClick r:id="rId3"/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236" y="767632"/>
                <a:ext cx="20929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" name="Textfeld 10"/>
            <p:cNvSpPr txBox="1"/>
            <p:nvPr/>
          </p:nvSpPr>
          <p:spPr>
            <a:xfrm>
              <a:off x="0" y="2247325"/>
              <a:ext cx="9144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Referat Rehabilitation im Kindes- und Jugendalter </a:t>
              </a:r>
              <a:r>
                <a:rPr lang="de-DE" sz="2400" b="1"/>
                <a:t>ÖGKJ </a:t>
              </a:r>
              <a:endParaRPr lang="de-DE" sz="2400" dirty="0"/>
            </a:p>
            <a:p>
              <a:pPr algn="ctr"/>
              <a:r>
                <a:rPr lang="de-DE" sz="2400" b="1" smtClean="0"/>
                <a:t>Sitzung </a:t>
              </a:r>
              <a:r>
                <a:rPr lang="de-DE" sz="2400" b="1" dirty="0"/>
                <a:t>am </a:t>
              </a:r>
              <a:r>
                <a:rPr lang="de-DE" sz="2400" b="1"/>
                <a:t>27.09.2018</a:t>
              </a:r>
              <a:r>
                <a:rPr lang="de-DE" sz="2400"/>
                <a:t> </a:t>
              </a:r>
              <a:r>
                <a:rPr lang="de-DE" sz="2400" smtClean="0"/>
                <a:t> ÖGKJ Jahrestagung in Linz                                   Ergebnisse </a:t>
              </a:r>
              <a:r>
                <a:rPr lang="de-DE" sz="2400"/>
                <a:t>„Was ist noch zu tun“</a:t>
              </a:r>
            </a:p>
            <a:p>
              <a:pPr algn="ctr"/>
              <a:endParaRPr lang="de-DE" sz="2400" smtClean="0"/>
            </a:p>
            <a:p>
              <a:pPr algn="ctr"/>
              <a:endParaRPr lang="de-DE" sz="2400" smtClean="0"/>
            </a:p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19829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47579" y="3737756"/>
            <a:ext cx="7378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smtClean="0">
                <a:solidFill>
                  <a:srgbClr val="C00000"/>
                </a:solidFill>
              </a:rPr>
              <a:t>3</a:t>
            </a:r>
            <a:r>
              <a:rPr lang="de-DE" sz="2000" b="1">
                <a:solidFill>
                  <a:srgbClr val="C00000"/>
                </a:solidFill>
              </a:rPr>
              <a:t>) </a:t>
            </a:r>
            <a:r>
              <a:rPr lang="de-DE" sz="2000" b="1" smtClean="0">
                <a:solidFill>
                  <a:srgbClr val="C00000"/>
                </a:solidFill>
              </a:rPr>
              <a:t>Rehaangebot  besser bekanntmachen, Antragsstellung erleichtern</a:t>
            </a:r>
            <a:endParaRPr lang="de-AT" sz="2000" b="1">
              <a:solidFill>
                <a:srgbClr val="C00000"/>
              </a:solidFill>
            </a:endParaRPr>
          </a:p>
          <a:p>
            <a:endParaRPr lang="de-AT" sz="2000" b="1">
              <a:solidFill>
                <a:srgbClr val="C00000"/>
              </a:solidFill>
            </a:endParaRPr>
          </a:p>
          <a:p>
            <a:pPr marL="257175" indent="-257175">
              <a:buFont typeface="+mj-lt"/>
              <a:buAutoNum type="alphaLcParenR"/>
            </a:pPr>
            <a:r>
              <a:rPr lang="de-DE" sz="2000"/>
              <a:t>Auf der ÖGKJ Homepage, </a:t>
            </a:r>
            <a:r>
              <a:rPr lang="de-DE" sz="2000" smtClean="0"/>
              <a:t>auf </a:t>
            </a:r>
            <a:r>
              <a:rPr lang="de-DE" sz="2000" i="1" smtClean="0"/>
              <a:t>Homepages</a:t>
            </a:r>
            <a:r>
              <a:rPr lang="de-DE" sz="2000" smtClean="0"/>
              <a:t>  der anderen Fachgesellschaften. </a:t>
            </a:r>
          </a:p>
          <a:p>
            <a:pPr marL="257175" indent="-257175">
              <a:buFont typeface="+mj-lt"/>
              <a:buAutoNum type="alphaLcParenR"/>
            </a:pPr>
            <a:r>
              <a:rPr lang="de-DE" sz="2000" smtClean="0"/>
              <a:t>Auch </a:t>
            </a:r>
            <a:r>
              <a:rPr lang="de-DE" sz="2000"/>
              <a:t>über </a:t>
            </a:r>
            <a:r>
              <a:rPr lang="de-DE" sz="2000" i="1"/>
              <a:t>Sozialversicherungsträger</a:t>
            </a:r>
            <a:r>
              <a:rPr lang="de-DE" sz="2000"/>
              <a:t>, </a:t>
            </a:r>
            <a:r>
              <a:rPr lang="de-DE" sz="2000" smtClean="0"/>
              <a:t>ähnliche Darstellung und Brochuren  </a:t>
            </a:r>
            <a:r>
              <a:rPr lang="de-DE" sz="2000"/>
              <a:t>wie </a:t>
            </a:r>
            <a:r>
              <a:rPr lang="de-DE" sz="2000" smtClean="0"/>
              <a:t>bei </a:t>
            </a:r>
            <a:r>
              <a:rPr lang="de-DE" sz="2000"/>
              <a:t>den </a:t>
            </a:r>
            <a:r>
              <a:rPr lang="de-DE" sz="2000" smtClean="0"/>
              <a:t>Erwachsenen </a:t>
            </a:r>
            <a:r>
              <a:rPr lang="de-DE" sz="2000"/>
              <a:t>bei der </a:t>
            </a:r>
            <a:r>
              <a:rPr lang="de-DE" sz="2000" smtClean="0"/>
              <a:t>Pensions-versicherungsanstalt </a:t>
            </a:r>
            <a:r>
              <a:rPr lang="de-DE" sz="2000"/>
              <a:t>(</a:t>
            </a:r>
            <a:r>
              <a:rPr lang="de-DE" sz="2000" smtClean="0"/>
              <a:t>Kur und Reha-Angebot für Erwachsene).</a:t>
            </a:r>
            <a:endParaRPr lang="de-AT" sz="2000"/>
          </a:p>
        </p:txBody>
      </p:sp>
      <p:grpSp>
        <p:nvGrpSpPr>
          <p:cNvPr id="8" name="Gruppieren 7"/>
          <p:cNvGrpSpPr/>
          <p:nvPr/>
        </p:nvGrpSpPr>
        <p:grpSpPr>
          <a:xfrm>
            <a:off x="0" y="482077"/>
            <a:ext cx="9144000" cy="4073572"/>
            <a:chOff x="0" y="482077"/>
            <a:chExt cx="9144000" cy="4073572"/>
          </a:xfrm>
        </p:grpSpPr>
        <p:grpSp>
          <p:nvGrpSpPr>
            <p:cNvPr id="9" name="Gruppieren 8"/>
            <p:cNvGrpSpPr/>
            <p:nvPr/>
          </p:nvGrpSpPr>
          <p:grpSpPr>
            <a:xfrm>
              <a:off x="947580" y="482077"/>
              <a:ext cx="7025988" cy="1485900"/>
              <a:chOff x="1334530" y="372349"/>
              <a:chExt cx="6534666" cy="1485900"/>
            </a:xfrm>
          </p:grpSpPr>
          <p:pic>
            <p:nvPicPr>
              <p:cNvPr id="11" name="Grafik 10" descr="T:\Arbeitsgruppenvorlagen\Corporate Design_CD Neu 2013\HVB_Logo_CD\HVB_Logo_Pixel\HVB_Signet_Pixel\signet_cmyk_406x156px_low.jp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530" y="372349"/>
                <a:ext cx="115252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Bild 4" descr="Logo ÖGKJ">
                <a:hlinkClick r:id="rId3"/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236" y="767632"/>
                <a:ext cx="20929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Textfeld 9"/>
            <p:cNvSpPr txBox="1"/>
            <p:nvPr/>
          </p:nvSpPr>
          <p:spPr>
            <a:xfrm>
              <a:off x="0" y="2247325"/>
              <a:ext cx="9144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Referat Rehabilitation im Kindes- und Jugendalter </a:t>
              </a:r>
              <a:r>
                <a:rPr lang="de-DE" sz="2400" b="1"/>
                <a:t>ÖGKJ </a:t>
              </a:r>
              <a:endParaRPr lang="de-DE" sz="2400" dirty="0"/>
            </a:p>
            <a:p>
              <a:pPr algn="ctr"/>
              <a:r>
                <a:rPr lang="de-DE" sz="2400" b="1" smtClean="0"/>
                <a:t>Sitzung </a:t>
              </a:r>
              <a:r>
                <a:rPr lang="de-DE" sz="2400" b="1" dirty="0"/>
                <a:t>am </a:t>
              </a:r>
              <a:r>
                <a:rPr lang="de-DE" sz="2400" b="1"/>
                <a:t>27.09.2018</a:t>
              </a:r>
              <a:r>
                <a:rPr lang="de-DE" sz="2400"/>
                <a:t> </a:t>
              </a:r>
              <a:r>
                <a:rPr lang="de-DE" sz="2400" smtClean="0"/>
                <a:t> ÖGKJ Jahrestagung in Linz                                   Ergebnisse </a:t>
              </a:r>
              <a:r>
                <a:rPr lang="de-DE" sz="2400"/>
                <a:t>„Was ist noch zu tun“</a:t>
              </a:r>
            </a:p>
            <a:p>
              <a:pPr algn="ctr"/>
              <a:endParaRPr lang="de-DE" sz="2400" smtClean="0"/>
            </a:p>
            <a:p>
              <a:pPr algn="ctr"/>
              <a:endParaRPr lang="de-DE" sz="2400" smtClean="0"/>
            </a:p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10559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987335" y="4059908"/>
            <a:ext cx="72088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/>
          </a:p>
          <a:p>
            <a:r>
              <a:rPr lang="de-DE" sz="2000" b="1" smtClean="0">
                <a:solidFill>
                  <a:srgbClr val="C00000"/>
                </a:solidFill>
              </a:rPr>
              <a:t>4</a:t>
            </a:r>
            <a:r>
              <a:rPr lang="de-DE" sz="2000" b="1">
                <a:solidFill>
                  <a:srgbClr val="C00000"/>
                </a:solidFill>
              </a:rPr>
              <a:t>) Kinder- und Jugendliche von 0-1 </a:t>
            </a:r>
            <a:r>
              <a:rPr lang="de-DE" sz="2000" b="1" smtClean="0">
                <a:solidFill>
                  <a:srgbClr val="C00000"/>
                </a:solidFill>
              </a:rPr>
              <a:t>Jahre zulassen</a:t>
            </a:r>
            <a:r>
              <a:rPr lang="de-DE" sz="2000" smtClean="0">
                <a:solidFill>
                  <a:srgbClr val="C00000"/>
                </a:solidFill>
              </a:rPr>
              <a:t>,</a:t>
            </a:r>
            <a:r>
              <a:rPr lang="de-DE" sz="2000" smtClean="0"/>
              <a:t> damit auch </a:t>
            </a:r>
            <a:r>
              <a:rPr lang="de-DE" sz="2000"/>
              <a:t>die </a:t>
            </a:r>
            <a:r>
              <a:rPr lang="de-DE" sz="2000" i="1"/>
              <a:t>Säuglinge </a:t>
            </a:r>
            <a:r>
              <a:rPr lang="de-DE" sz="2000"/>
              <a:t>unter einem </a:t>
            </a:r>
            <a:r>
              <a:rPr lang="de-DE" sz="2000" smtClean="0"/>
              <a:t>Jahr, hier gibt es ebenfalls Rehabilitations-bedarf</a:t>
            </a:r>
            <a:r>
              <a:rPr lang="de-DE" sz="2000"/>
              <a:t>, das betrifft alle </a:t>
            </a:r>
            <a:r>
              <a:rPr lang="de-DE" sz="2000" smtClean="0"/>
              <a:t>Indikationsgruppen.</a:t>
            </a:r>
            <a:endParaRPr lang="de-AT" sz="2000"/>
          </a:p>
          <a:p>
            <a:r>
              <a:rPr lang="de-DE" sz="2000"/>
              <a:t> </a:t>
            </a:r>
            <a:endParaRPr lang="de-AT" sz="2000"/>
          </a:p>
          <a:p>
            <a:endParaRPr lang="de-DE" sz="2000" smtClean="0"/>
          </a:p>
          <a:p>
            <a:endParaRPr lang="de-DE" sz="2000"/>
          </a:p>
          <a:p>
            <a:r>
              <a:rPr lang="de-DE" sz="2000" smtClean="0"/>
              <a:t>       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0" y="482077"/>
            <a:ext cx="9144000" cy="4073572"/>
            <a:chOff x="0" y="482077"/>
            <a:chExt cx="9144000" cy="4073572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947580" y="482077"/>
              <a:ext cx="7025988" cy="1485900"/>
              <a:chOff x="1334530" y="372349"/>
              <a:chExt cx="6534666" cy="1485900"/>
            </a:xfrm>
          </p:grpSpPr>
          <p:pic>
            <p:nvPicPr>
              <p:cNvPr id="15" name="Grafik 14" descr="T:\Arbeitsgruppenvorlagen\Corporate Design_CD Neu 2013\HVB_Logo_CD\HVB_Logo_Pixel\HVB_Signet_Pixel\signet_cmyk_406x156px_low.jp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530" y="372349"/>
                <a:ext cx="115252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Bild 4" descr="Logo ÖGKJ">
                <a:hlinkClick r:id="rId3"/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236" y="767632"/>
                <a:ext cx="20929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Textfeld 13"/>
            <p:cNvSpPr txBox="1"/>
            <p:nvPr/>
          </p:nvSpPr>
          <p:spPr>
            <a:xfrm>
              <a:off x="0" y="2247325"/>
              <a:ext cx="9144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Referat Rehabilitation im Kindes- und Jugendalter </a:t>
              </a:r>
              <a:r>
                <a:rPr lang="de-DE" sz="2400" b="1"/>
                <a:t>ÖGKJ </a:t>
              </a:r>
              <a:endParaRPr lang="de-DE" sz="2400" dirty="0"/>
            </a:p>
            <a:p>
              <a:pPr algn="ctr"/>
              <a:r>
                <a:rPr lang="de-DE" sz="2400" b="1" smtClean="0"/>
                <a:t>Sitzung </a:t>
              </a:r>
              <a:r>
                <a:rPr lang="de-DE" sz="2400" b="1" dirty="0"/>
                <a:t>am </a:t>
              </a:r>
              <a:r>
                <a:rPr lang="de-DE" sz="2400" b="1"/>
                <a:t>27.09.2018</a:t>
              </a:r>
              <a:r>
                <a:rPr lang="de-DE" sz="2400"/>
                <a:t> </a:t>
              </a:r>
              <a:r>
                <a:rPr lang="de-DE" sz="2400" smtClean="0"/>
                <a:t> ÖGKJ Jahrestagung in Linz                                   Ergebnisse </a:t>
              </a:r>
              <a:r>
                <a:rPr lang="de-DE" sz="2400"/>
                <a:t>„Was ist noch zu tun“</a:t>
              </a:r>
            </a:p>
            <a:p>
              <a:pPr algn="ctr"/>
              <a:endParaRPr lang="de-DE" sz="2400" smtClean="0"/>
            </a:p>
            <a:p>
              <a:pPr algn="ctr"/>
              <a:endParaRPr lang="de-DE" sz="2400" smtClean="0"/>
            </a:p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7683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947580" y="4222880"/>
            <a:ext cx="7666069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5) </a:t>
            </a:r>
            <a:r>
              <a:rPr lang="de-DE" sz="2000" b="1" err="1">
                <a:solidFill>
                  <a:srgbClr val="C00000"/>
                </a:solidFill>
              </a:rPr>
              <a:t>Transitionsthema</a:t>
            </a:r>
            <a:r>
              <a:rPr lang="de-DE" sz="2000" b="1">
                <a:solidFill>
                  <a:srgbClr val="C00000"/>
                </a:solidFill>
              </a:rPr>
              <a:t> </a:t>
            </a:r>
            <a:r>
              <a:rPr lang="de-DE" sz="2000" b="1" smtClean="0">
                <a:solidFill>
                  <a:srgbClr val="C00000"/>
                </a:solidFill>
              </a:rPr>
              <a:t>regeln</a:t>
            </a:r>
            <a:r>
              <a:rPr lang="de-DE" sz="2000" b="1" smtClean="0"/>
              <a:t> </a:t>
            </a:r>
          </a:p>
          <a:p>
            <a:r>
              <a:rPr lang="de-DE" sz="2000" i="1" smtClean="0"/>
              <a:t>Schnittstelle </a:t>
            </a:r>
            <a:r>
              <a:rPr lang="de-DE" sz="2000" i="1" dirty="0"/>
              <a:t>zum </a:t>
            </a:r>
            <a:r>
              <a:rPr lang="de-DE" sz="2000" i="1"/>
              <a:t>Erwachsenenalter </a:t>
            </a:r>
            <a:r>
              <a:rPr lang="de-DE" sz="2000" smtClean="0"/>
              <a:t>einbeziehen, z.B. in </a:t>
            </a:r>
            <a:r>
              <a:rPr lang="de-DE" sz="2000" dirty="0"/>
              <a:t>der Onko</a:t>
            </a:r>
            <a:r>
              <a:rPr lang="de-DE" sz="2000"/>
              <a:t>, </a:t>
            </a:r>
            <a:r>
              <a:rPr lang="de-DE" sz="2000" smtClean="0"/>
              <a:t>im  Mental-Health-Bereich u.a. </a:t>
            </a:r>
            <a:endParaRPr lang="de-DE" sz="2000" dirty="0"/>
          </a:p>
          <a:p>
            <a:r>
              <a:rPr lang="de-DE" sz="2000" i="1" smtClean="0"/>
              <a:t>Transitionsprogramme</a:t>
            </a:r>
            <a:r>
              <a:rPr lang="de-DE" sz="2000" smtClean="0"/>
              <a:t> </a:t>
            </a:r>
            <a:r>
              <a:rPr lang="de-DE" sz="2000" dirty="0"/>
              <a:t>in die </a:t>
            </a:r>
            <a:r>
              <a:rPr lang="de-DE" sz="2000"/>
              <a:t>Rehabilitation </a:t>
            </a:r>
            <a:r>
              <a:rPr lang="de-DE" sz="2000" smtClean="0"/>
              <a:t>inkludieren.</a:t>
            </a:r>
            <a:endParaRPr lang="de-AT" sz="2000" dirty="0"/>
          </a:p>
          <a:p>
            <a:r>
              <a:rPr lang="de-DE" sz="2000" dirty="0"/>
              <a:t> </a:t>
            </a:r>
            <a:endParaRPr lang="de-AT" sz="2000" dirty="0"/>
          </a:p>
          <a:p>
            <a:pPr lvl="0"/>
            <a:endParaRPr lang="de-AT" sz="135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0" y="482077"/>
            <a:ext cx="9144000" cy="4073572"/>
            <a:chOff x="0" y="482077"/>
            <a:chExt cx="9144000" cy="4073572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947580" y="482077"/>
              <a:ext cx="7025988" cy="1485900"/>
              <a:chOff x="1334530" y="372349"/>
              <a:chExt cx="6534666" cy="1485900"/>
            </a:xfrm>
          </p:grpSpPr>
          <p:pic>
            <p:nvPicPr>
              <p:cNvPr id="12" name="Grafik 11" descr="T:\Arbeitsgruppenvorlagen\Corporate Design_CD Neu 2013\HVB_Logo_CD\HVB_Logo_Pixel\HVB_Signet_Pixel\signet_cmyk_406x156px_low.jp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530" y="372349"/>
                <a:ext cx="115252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Bild 4" descr="Logo ÖGKJ">
                <a:hlinkClick r:id="rId3"/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236" y="767632"/>
                <a:ext cx="20929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" name="Textfeld 10"/>
            <p:cNvSpPr txBox="1"/>
            <p:nvPr/>
          </p:nvSpPr>
          <p:spPr>
            <a:xfrm>
              <a:off x="0" y="2247325"/>
              <a:ext cx="9144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Referat Rehabilitation im Kindes- und Jugendalter </a:t>
              </a:r>
              <a:r>
                <a:rPr lang="de-DE" sz="2400" b="1"/>
                <a:t>ÖGKJ </a:t>
              </a:r>
              <a:endParaRPr lang="de-DE" sz="2400" dirty="0"/>
            </a:p>
            <a:p>
              <a:pPr algn="ctr"/>
              <a:r>
                <a:rPr lang="de-DE" sz="2400" b="1" smtClean="0"/>
                <a:t>Sitzung </a:t>
              </a:r>
              <a:r>
                <a:rPr lang="de-DE" sz="2400" b="1" dirty="0"/>
                <a:t>am </a:t>
              </a:r>
              <a:r>
                <a:rPr lang="de-DE" sz="2400" b="1"/>
                <a:t>27.09.2018</a:t>
              </a:r>
              <a:r>
                <a:rPr lang="de-DE" sz="2400"/>
                <a:t> </a:t>
              </a:r>
              <a:r>
                <a:rPr lang="de-DE" sz="2400" smtClean="0"/>
                <a:t> ÖGKJ Jahrestagung in Linz                                   Ergebnisse </a:t>
              </a:r>
              <a:r>
                <a:rPr lang="de-DE" sz="2400"/>
                <a:t>„Was ist noch zu tun“</a:t>
              </a:r>
            </a:p>
            <a:p>
              <a:pPr algn="ctr"/>
              <a:endParaRPr lang="de-DE" sz="2400" smtClean="0"/>
            </a:p>
            <a:p>
              <a:pPr algn="ctr"/>
              <a:endParaRPr lang="de-DE" sz="2400" smtClean="0"/>
            </a:p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30284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947580" y="3632722"/>
            <a:ext cx="76660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smtClean="0">
                <a:solidFill>
                  <a:srgbClr val="C00000"/>
                </a:solidFill>
              </a:rPr>
              <a:t>6</a:t>
            </a:r>
            <a:r>
              <a:rPr lang="de-DE" sz="2000" b="1" dirty="0">
                <a:solidFill>
                  <a:srgbClr val="C00000"/>
                </a:solidFill>
              </a:rPr>
              <a:t>) Neue Konzepte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/>
              <a:t>verhandeln im </a:t>
            </a:r>
            <a:r>
              <a:rPr lang="de-DE" sz="2000" b="1" dirty="0">
                <a:solidFill>
                  <a:srgbClr val="C00000"/>
                </a:solidFill>
              </a:rPr>
              <a:t>Mental-Health-Bereich</a:t>
            </a:r>
            <a:r>
              <a:rPr lang="de-DE" sz="2000">
                <a:solidFill>
                  <a:srgbClr val="C00000"/>
                </a:solidFill>
              </a:rPr>
              <a:t>: </a:t>
            </a:r>
            <a:endParaRPr lang="de-AT" sz="2000" dirty="0">
              <a:solidFill>
                <a:srgbClr val="C00000"/>
              </a:solidFill>
            </a:endParaRPr>
          </a:p>
          <a:p>
            <a:r>
              <a:rPr lang="de-DE" sz="2000" smtClean="0"/>
              <a:t>Hier </a:t>
            </a:r>
            <a:r>
              <a:rPr lang="de-DE" sz="2000" dirty="0"/>
              <a:t>besonders </a:t>
            </a:r>
            <a:r>
              <a:rPr lang="de-DE" sz="2000" i="1" dirty="0"/>
              <a:t>Kinder- und Jugendpsychiatrie </a:t>
            </a:r>
            <a:r>
              <a:rPr lang="de-DE" sz="2000"/>
              <a:t>mit </a:t>
            </a:r>
            <a:r>
              <a:rPr lang="de-DE" sz="2000" smtClean="0"/>
              <a:t>einbinden, die Vergangenheit </a:t>
            </a:r>
            <a:r>
              <a:rPr lang="de-DE" sz="2000" dirty="0"/>
              <a:t>klären</a:t>
            </a:r>
            <a:r>
              <a:rPr lang="de-DE" sz="2000"/>
              <a:t>, </a:t>
            </a:r>
            <a:r>
              <a:rPr lang="de-DE" sz="2000" smtClean="0"/>
              <a:t>zukünftige gemeinsame Konzepte entwickeln.</a:t>
            </a:r>
          </a:p>
          <a:p>
            <a:r>
              <a:rPr lang="de-DE" sz="2000" smtClean="0"/>
              <a:t>Arbeitsgruppe bilden mit KJP und </a:t>
            </a:r>
            <a:r>
              <a:rPr lang="de-DE" sz="2000" i="1" smtClean="0"/>
              <a:t>Sozialpädiatrie</a:t>
            </a:r>
            <a:r>
              <a:rPr lang="de-DE" sz="2000" smtClean="0"/>
              <a:t> zur Etablierung der Einrichtungen.</a:t>
            </a:r>
            <a:endParaRPr lang="de-AT" sz="2000" dirty="0"/>
          </a:p>
          <a:p>
            <a:r>
              <a:rPr lang="de-DE" sz="2000" dirty="0">
                <a:solidFill>
                  <a:srgbClr val="C00000"/>
                </a:solidFill>
              </a:rPr>
              <a:t> </a:t>
            </a:r>
            <a:endParaRPr lang="de-AT" sz="2000" dirty="0">
              <a:solidFill>
                <a:srgbClr val="C00000"/>
              </a:solidFill>
            </a:endParaRPr>
          </a:p>
          <a:p>
            <a:pPr lvl="0"/>
            <a:r>
              <a:rPr lang="de-DE" sz="2000" b="1" dirty="0">
                <a:solidFill>
                  <a:srgbClr val="C00000"/>
                </a:solidFill>
              </a:rPr>
              <a:t>7) Adipositas-Reha-Konzept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/>
              <a:t>entwickeln</a:t>
            </a:r>
            <a:r>
              <a:rPr lang="de-DE" sz="2000"/>
              <a:t>, </a:t>
            </a:r>
            <a:r>
              <a:rPr lang="de-DE" sz="2000" smtClean="0"/>
              <a:t>vorhandene Einrichtungen einbinden bzw</a:t>
            </a:r>
            <a:r>
              <a:rPr lang="de-DE" sz="2000"/>
              <a:t>. </a:t>
            </a:r>
            <a:r>
              <a:rPr lang="de-DE" sz="2000" smtClean="0"/>
              <a:t>auch das Reglement der Zuweisungen und Versorgung erstellen. Einbindung in ein </a:t>
            </a:r>
            <a:r>
              <a:rPr lang="de-DE" sz="2000" i="1" smtClean="0">
                <a:solidFill>
                  <a:srgbClr val="C00000"/>
                </a:solidFill>
              </a:rPr>
              <a:t>österreichweites Adipositasgesamtkonzept</a:t>
            </a:r>
            <a:r>
              <a:rPr lang="de-DE" sz="2000" smtClean="0"/>
              <a:t>.</a:t>
            </a:r>
            <a:endParaRPr lang="de-AT" sz="20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0" y="505931"/>
            <a:ext cx="9144000" cy="4073572"/>
            <a:chOff x="0" y="482077"/>
            <a:chExt cx="9144000" cy="4073572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947580" y="482077"/>
              <a:ext cx="7025988" cy="1485900"/>
              <a:chOff x="1334530" y="372349"/>
              <a:chExt cx="6534666" cy="1485900"/>
            </a:xfrm>
          </p:grpSpPr>
          <p:pic>
            <p:nvPicPr>
              <p:cNvPr id="12" name="Grafik 11" descr="T:\Arbeitsgruppenvorlagen\Corporate Design_CD Neu 2013\HVB_Logo_CD\HVB_Logo_Pixel\HVB_Signet_Pixel\signet_cmyk_406x156px_low.jp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4530" y="372349"/>
                <a:ext cx="1152525" cy="148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Bild 4" descr="Logo ÖGKJ">
                <a:hlinkClick r:id="rId3"/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236" y="767632"/>
                <a:ext cx="2092960" cy="10369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" name="Textfeld 10"/>
            <p:cNvSpPr txBox="1"/>
            <p:nvPr/>
          </p:nvSpPr>
          <p:spPr>
            <a:xfrm>
              <a:off x="0" y="2247325"/>
              <a:ext cx="9144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Referat Rehabilitation im Kindes- und Jugendalter </a:t>
              </a:r>
              <a:r>
                <a:rPr lang="de-DE" sz="2400" b="1"/>
                <a:t>ÖGKJ </a:t>
              </a:r>
              <a:endParaRPr lang="de-DE" sz="2400" dirty="0"/>
            </a:p>
            <a:p>
              <a:pPr algn="ctr"/>
              <a:r>
                <a:rPr lang="de-DE" sz="2400" b="1" smtClean="0"/>
                <a:t>Sitzung </a:t>
              </a:r>
              <a:r>
                <a:rPr lang="de-DE" sz="2400" b="1" dirty="0"/>
                <a:t>am </a:t>
              </a:r>
              <a:r>
                <a:rPr lang="de-DE" sz="2400" b="1"/>
                <a:t>27.09.2018</a:t>
              </a:r>
              <a:r>
                <a:rPr lang="de-DE" sz="2400"/>
                <a:t> </a:t>
              </a:r>
              <a:r>
                <a:rPr lang="de-DE" sz="2400" smtClean="0"/>
                <a:t> ÖGKJ Jahrestagung in Linz                                   Ergebnisse </a:t>
              </a:r>
              <a:r>
                <a:rPr lang="de-DE" sz="2400"/>
                <a:t>„Was ist noch zu tun“</a:t>
              </a:r>
            </a:p>
            <a:p>
              <a:pPr algn="ctr"/>
              <a:endParaRPr lang="de-DE" sz="2400" smtClean="0"/>
            </a:p>
            <a:p>
              <a:pPr algn="ctr"/>
              <a:endParaRPr lang="de-DE" sz="2400" smtClean="0"/>
            </a:p>
            <a:p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8488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567</Words>
  <Application>Microsoft Office PowerPoint</Application>
  <PresentationFormat>Bildschirmpräsentation (4:3)</PresentationFormat>
  <Paragraphs>139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SimSun</vt:lpstr>
      <vt:lpstr>Arial</vt:lpstr>
      <vt:lpstr>Arial Unicode MS</vt:lpstr>
      <vt:lpstr>Calibri</vt:lpstr>
      <vt:lpstr>Calibri Light</vt:lpstr>
      <vt:lpstr>Lucida Sans Unicode</vt:lpstr>
      <vt:lpstr>Times New Roman</vt:lpstr>
      <vt:lpstr>Verdana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Salzburger Landeskliniken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Sieberer Maria</dc:creator>
  <cp:lastModifiedBy>Sperl Wolfgang</cp:lastModifiedBy>
  <cp:revision>28</cp:revision>
  <dcterms:created xsi:type="dcterms:W3CDTF">2018-10-11T13:16:11Z</dcterms:created>
  <dcterms:modified xsi:type="dcterms:W3CDTF">2018-10-19T07:20:12Z</dcterms:modified>
</cp:coreProperties>
</file>